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AvenirNext LT Pro Regular" panose="020B0504020202020204" pitchFamily="34" charset="0"/>
      <p:regular r:id="rId5"/>
      <p:bold r:id="rId6"/>
      <p:italic r:id="rId7"/>
      <p:boldItalic r:id="rId8"/>
    </p:embeddedFon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553" autoAdjust="0"/>
    <p:restoredTop sz="96453" autoAdjust="0"/>
  </p:normalViewPr>
  <p:slideViewPr>
    <p:cSldViewPr snapToGrid="0">
      <p:cViewPr>
        <p:scale>
          <a:sx n="100" d="100"/>
          <a:sy n="100" d="100"/>
        </p:scale>
        <p:origin x="212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2" cy="7559675"/>
            <a:chOff x="1" y="0"/>
            <a:chExt cx="10691812"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1812" cy="7559675"/>
            </a:xfrm>
            <a:prstGeom prst="rect">
              <a:avLst/>
            </a:prstGeom>
          </p:spPr>
        </p:pic>
        <p:sp>
          <p:nvSpPr>
            <p:cNvPr id="6" name="CaixaDeTexto 5"/>
            <p:cNvSpPr txBox="1"/>
            <p:nvPr/>
          </p:nvSpPr>
          <p:spPr>
            <a:xfrm>
              <a:off x="5284933" y="964968"/>
              <a:ext cx="5406879"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284934" y="1899693"/>
              <a:ext cx="5351463"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963296" y="5162462"/>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502388" y="5458174"/>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209786" y="5753093"/>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843881" y="4726213"/>
              <a:ext cx="2512227"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cxnSp>
          <p:nvCxnSpPr>
            <p:cNvPr id="14" name="Conector reto 13"/>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8" name="Retângulo 7"/>
            <p:cNvSpPr/>
            <p:nvPr/>
          </p:nvSpPr>
          <p:spPr>
            <a:xfrm>
              <a:off x="5847886" y="4145849"/>
              <a:ext cx="4371970" cy="784830"/>
            </a:xfrm>
            <a:prstGeom prst="rect">
              <a:avLst/>
            </a:prstGeom>
          </p:spPr>
          <p:txBody>
            <a:bodyPr wrap="square">
              <a:spAutoFit/>
            </a:bodyPr>
            <a:lstStyle/>
            <a:p>
              <a:pPr algn="ctr">
                <a:lnSpc>
                  <a:spcPct val="150000"/>
                </a:lnSpc>
              </a:pPr>
              <a:r>
                <a:rPr lang="es-ES" sz="15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12" name="CaixaDeTexto 11"/>
            <p:cNvSpPr txBox="1"/>
            <p:nvPr/>
          </p:nvSpPr>
          <p:spPr>
            <a:xfrm>
              <a:off x="6092475" y="3092157"/>
              <a:ext cx="3882793" cy="682238"/>
            </a:xfrm>
            <a:prstGeom prst="rect">
              <a:avLst/>
            </a:prstGeom>
            <a:noFill/>
          </p:spPr>
          <p:txBody>
            <a:bodyPr wrap="square" rtlCol="0">
              <a:spAutoFit/>
            </a:bodyPr>
            <a:lstStyle/>
            <a:p>
              <a:pPr algn="ctr">
                <a:lnSpc>
                  <a:spcPts val="2300"/>
                </a:lnSpc>
              </a:pPr>
              <a:r>
                <a:rPr lang="es-419" sz="3200" spc="-50" dirty="0" smtClean="0">
                  <a:solidFill>
                    <a:srgbClr val="004899"/>
                  </a:solidFill>
                  <a:latin typeface="AvenirNext LT Pro Bold" panose="020B0804020202020204" pitchFamily="34" charset="0"/>
                </a:rPr>
                <a:t>01 503 </a:t>
              </a:r>
              <a:r>
                <a:rPr lang="es-419" sz="3200" spc="-50" dirty="0">
                  <a:solidFill>
                    <a:srgbClr val="004899"/>
                  </a:solidFill>
                  <a:latin typeface="AvenirNext LT Pro Bold" panose="020B0804020202020204" pitchFamily="34" charset="0"/>
                </a:rPr>
                <a:t>748 </a:t>
              </a:r>
              <a:r>
                <a:rPr lang="es-419" sz="3200" spc="-50" dirty="0" smtClean="0">
                  <a:solidFill>
                    <a:srgbClr val="004899"/>
                  </a:solidFill>
                  <a:latin typeface="AvenirNext LT Pro Bold" panose="020B0804020202020204" pitchFamily="34" charset="0"/>
                </a:rPr>
                <a:t>0484</a:t>
              </a:r>
            </a:p>
            <a:p>
              <a:pPr algn="ctr">
                <a:lnSpc>
                  <a:spcPts val="2300"/>
                </a:lnSpc>
              </a:pPr>
              <a:r>
                <a:rPr lang="es-419" sz="1600" spc="-50" dirty="0" smtClean="0">
                  <a:solidFill>
                    <a:srgbClr val="004899"/>
                  </a:solidFill>
                  <a:latin typeface="AvenirNext LT Pro Bold" panose="020B0804020202020204" pitchFamily="34" charset="0"/>
                </a:rPr>
                <a:t> Llamar </a:t>
              </a:r>
              <a:r>
                <a:rPr lang="es-419" sz="1600" spc="-50" dirty="0">
                  <a:solidFill>
                    <a:srgbClr val="004899"/>
                  </a:solidFill>
                  <a:latin typeface="AvenirNext LT Pro Bold" panose="020B0804020202020204" pitchFamily="34" charset="0"/>
                </a:rPr>
                <a:t>con cobro revertido</a:t>
              </a:r>
              <a:endParaRPr lang="es-419" sz="1600" spc="-50" dirty="0" smtClean="0">
                <a:solidFill>
                  <a:srgbClr val="004899"/>
                </a:solidFill>
                <a:latin typeface="AvenirNext LT Pro Bold" panose="020B0804020202020204" pitchFamily="34" charset="0"/>
              </a:endParaRPr>
            </a:p>
          </p:txBody>
        </p:sp>
        <p:sp>
          <p:nvSpPr>
            <p:cNvPr id="9" name="CaixaDeTexto 8"/>
            <p:cNvSpPr txBox="1"/>
            <p:nvPr/>
          </p:nvSpPr>
          <p:spPr>
            <a:xfrm>
              <a:off x="532965" y="804277"/>
              <a:ext cx="4279978" cy="3926716"/>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r>
                <a:rPr lang="es-419" b="0" dirty="0" smtClean="0"/>
                <a:t>.</a:t>
              </a:r>
              <a:endParaRPr lang="es-419" b="0" dirty="0"/>
            </a:p>
          </p:txBody>
        </p:sp>
        <p:sp>
          <p:nvSpPr>
            <p:cNvPr id="13" name="Retângulo 5"/>
            <p:cNvSpPr/>
            <p:nvPr/>
          </p:nvSpPr>
          <p:spPr>
            <a:xfrm>
              <a:off x="305947" y="5461312"/>
              <a:ext cx="482417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a:solidFill>
                    <a:srgbClr val="002060"/>
                  </a:solidFill>
                  <a:latin typeface="AvenirNext LT Pro Regular" panose="020B0504020202020204" pitchFamily="34" charset="0"/>
                </a:rPr>
                <a:t>La Línea de Ética </a:t>
              </a:r>
            </a:p>
            <a:p>
              <a:pPr>
                <a:lnSpc>
                  <a:spcPts val="17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Grupo </a:t>
              </a:r>
              <a:r>
                <a:rPr lang="es-419" sz="1100" spc="100" dirty="0">
                  <a:solidFill>
                    <a:srgbClr val="002060"/>
                  </a:solidFill>
                  <a:latin typeface="AvenirNext LT Pro Regular" panose="020B0504020202020204" pitchFamily="34" charset="0"/>
                </a:rPr>
                <a:t>de Ética y Compliance de Brink’s. También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seguro </a:t>
              </a:r>
              <a:r>
                <a:rPr lang="es-419" sz="1100" spc="100" dirty="0">
                  <a:solidFill>
                    <a:srgbClr val="002060"/>
                  </a:solidFill>
                  <a:latin typeface="AvenirNext LT Pro Regular" panose="020B0504020202020204" pitchFamily="34" charset="0"/>
                </a:rPr>
                <a:t>de que, si desea presentar un informe anónimo,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197" y="6119359"/>
              <a:ext cx="967185" cy="1080000"/>
            </a:xfrm>
            <a:prstGeom prst="rect">
              <a:avLst/>
            </a:prstGeom>
          </p:spPr>
        </p:pic>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5345906" y="5015052"/>
              <a:ext cx="5345906" cy="923330"/>
            </a:xfrm>
            <a:prstGeom prst="rect">
              <a:avLst/>
            </a:prstGeom>
          </p:spPr>
          <p:txBody>
            <a:bodyPr wrap="square">
              <a:spAutoFit/>
            </a:bodyPr>
            <a:lstStyle/>
            <a:p>
              <a:pPr algn="ctr">
                <a:lnSpc>
                  <a:spcPct val="150000"/>
                </a:lnSpc>
              </a:pPr>
              <a:r>
                <a:rPr lang="pt-BR" sz="1200" spc="100" noProof="1">
                  <a:solidFill>
                    <a:srgbClr val="004899"/>
                  </a:solidFill>
                  <a:latin typeface="AvenirNext LT Pro Regular" panose="020B0504020202020204" pitchFamily="34" charset="0"/>
                </a:rPr>
                <a:t>Contacto en holandés, español y inglés</a:t>
              </a:r>
            </a:p>
            <a:p>
              <a:pPr algn="ctr">
                <a:lnSpc>
                  <a:spcPct val="150000"/>
                </a:lnSpc>
              </a:pPr>
              <a:r>
                <a:rPr lang="pt-BR" sz="1200" spc="100" noProof="1" smtClean="0">
                  <a:solidFill>
                    <a:srgbClr val="004899"/>
                  </a:solidFill>
                  <a:latin typeface="AvenirNext LT Pro Regular" panose="020B0504020202020204" pitchFamily="34" charset="0"/>
                </a:rPr>
                <a:t>Contact </a:t>
              </a:r>
              <a:r>
                <a:rPr lang="pt-BR" sz="1200" spc="100" noProof="1">
                  <a:solidFill>
                    <a:srgbClr val="004899"/>
                  </a:solidFill>
                  <a:latin typeface="AvenirNext LT Pro Regular" panose="020B0504020202020204" pitchFamily="34" charset="0"/>
                </a:rPr>
                <a:t>in het Nederlands, het Spaans en het Engels</a:t>
              </a:r>
            </a:p>
            <a:p>
              <a:pPr algn="ctr">
                <a:lnSpc>
                  <a:spcPct val="150000"/>
                </a:lnSpc>
              </a:pPr>
              <a:r>
                <a:rPr lang="pt-BR" sz="1200" spc="100" noProof="1" smtClean="0">
                  <a:solidFill>
                    <a:srgbClr val="004899"/>
                  </a:solidFill>
                  <a:latin typeface="AvenirNext LT Pro Regular" panose="020B0504020202020204" pitchFamily="34" charset="0"/>
                </a:rPr>
                <a:t>Contact in Dutch, Spanish and English</a:t>
              </a: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F1AD4D-FF61-4E4A-A855-5F821DCF0ABF}"/>
</file>

<file path=customXml/itemProps2.xml><?xml version="1.0" encoding="utf-8"?>
<ds:datastoreItem xmlns:ds="http://schemas.openxmlformats.org/officeDocument/2006/customXml" ds:itemID="{EA76BC58-567E-42AA-AC69-3F4BDFB63BC8}"/>
</file>

<file path=customXml/itemProps3.xml><?xml version="1.0" encoding="utf-8"?>
<ds:datastoreItem xmlns:ds="http://schemas.openxmlformats.org/officeDocument/2006/customXml" ds:itemID="{A589C82E-FAD7-4F72-8D46-489C03D32573}"/>
</file>

<file path=docProps/app.xml><?xml version="1.0" encoding="utf-8"?>
<Properties xmlns="http://schemas.openxmlformats.org/officeDocument/2006/extended-properties" xmlns:vt="http://schemas.openxmlformats.org/officeDocument/2006/docPropsVTypes">
  <Template>Office Theme</Template>
  <TotalTime>376</TotalTime>
  <Words>221</Words>
  <Application>Microsoft Office PowerPoint</Application>
  <PresentationFormat>Personalizar</PresentationFormat>
  <Paragraphs>22</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AvenirNext LT Pro Regular</vt:lpstr>
      <vt:lpstr>Calibri Light</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58</cp:revision>
  <dcterms:created xsi:type="dcterms:W3CDTF">2021-04-09T18:42:33Z</dcterms:created>
  <dcterms:modified xsi:type="dcterms:W3CDTF">2021-06-21T23:03:22Z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