
<file path=[Content_Types].xml><?xml version="1.0" encoding="utf-8"?>
<Types xmlns="http://schemas.openxmlformats.org/package/2006/content-types">
  <Default Extension="fntdata" ContentType="application/x-fontdata"/>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18" autoAdjust="0"/>
    <p:restoredTop sz="96473" autoAdjust="0"/>
  </p:normalViewPr>
  <p:slideViewPr>
    <p:cSldViewPr snapToGrid="0">
      <p:cViewPr>
        <p:scale>
          <a:sx n="40" d="100"/>
          <a:sy n="40" d="100"/>
        </p:scale>
        <p:origin x="2120"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B77615E1-E65E-441F-AB99-D8780867666D}"/>
    <pc:docChg chg="modSld">
      <pc:chgData name="Pamela McCloud" userId="73b4b836-8331-41af-a755-0ca49410e3b4" providerId="ADAL" clId="{B77615E1-E65E-441F-AB99-D8780867666D}" dt="2023-12-30T22:12:08.573" v="0"/>
      <pc:docMkLst>
        <pc:docMk/>
      </pc:docMkLst>
      <pc:sldChg chg="addSp modSp">
        <pc:chgData name="Pamela McCloud" userId="73b4b836-8331-41af-a755-0ca49410e3b4" providerId="ADAL" clId="{B77615E1-E65E-441F-AB99-D8780867666D}" dt="2023-12-30T22:12:08.573" v="0"/>
        <pc:sldMkLst>
          <pc:docMk/>
          <pc:sldMk cId="3581906436" sldId="256"/>
        </pc:sldMkLst>
        <pc:spChg chg="add mod">
          <ac:chgData name="Pamela McCloud" userId="73b4b836-8331-41af-a755-0ca49410e3b4" providerId="ADAL" clId="{B77615E1-E65E-441F-AB99-D8780867666D}" dt="2023-12-30T22:12:08.573" v="0"/>
          <ac:spMkLst>
            <pc:docMk/>
            <pc:sldMk cId="3581906436" sldId="256"/>
            <ac:spMk id="4" creationId="{1B45602C-056C-A17A-629F-9D2011C1CEB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127" cy="15119350"/>
            </a:xfrm>
            <a:prstGeom prst="rect">
              <a:avLst/>
            </a:prstGeom>
          </p:spPr>
        </p:pic>
        <p:sp>
          <p:nvSpPr>
            <p:cNvPr id="6" name="CaixaDeTexto 5"/>
            <p:cNvSpPr txBox="1"/>
            <p:nvPr/>
          </p:nvSpPr>
          <p:spPr>
            <a:xfrm>
              <a:off x="0" y="1371600"/>
              <a:ext cx="10691813" cy="1523494"/>
            </a:xfrm>
            <a:prstGeom prst="rect">
              <a:avLst/>
            </a:prstGeom>
            <a:noFill/>
          </p:spPr>
          <p:txBody>
            <a:bodyPr wrap="square" rtlCol="0">
              <a:spAutoFit/>
            </a:bodyPr>
            <a:lstStyle/>
            <a:p>
              <a:pPr algn="ctr"/>
              <a:r>
                <a:rPr lang="es-419" sz="9300" dirty="0">
                  <a:solidFill>
                    <a:schemeClr val="bg1"/>
                  </a:solidFill>
                  <a:effectLst>
                    <a:outerShdw blurRad="38100" dist="38100" dir="2700000" algn="tl">
                      <a:srgbClr val="000000">
                        <a:alpha val="43137"/>
                      </a:srgbClr>
                    </a:outerShdw>
                  </a:effectLst>
                  <a:latin typeface="AvenirNext LT Pro Bold" panose="020B0804020202020204" pitchFamily="34" charset="0"/>
                </a:rPr>
                <a:t>Línea de Ética</a:t>
              </a:r>
            </a:p>
          </p:txBody>
        </p:sp>
        <p:sp>
          <p:nvSpPr>
            <p:cNvPr id="12" name="CaixaDeTexto 11"/>
            <p:cNvSpPr txBox="1"/>
            <p:nvPr/>
          </p:nvSpPr>
          <p:spPr>
            <a:xfrm>
              <a:off x="759507" y="8679185"/>
              <a:ext cx="4322986" cy="4068000"/>
            </a:xfrm>
            <a:prstGeom prst="rect">
              <a:avLst/>
            </a:prstGeom>
            <a:noFill/>
          </p:spPr>
          <p:txBody>
            <a:bodyPr wrap="square" rtlCol="0">
              <a:spAutoFit/>
            </a:bodyPr>
            <a:lstStyle/>
            <a:p>
              <a:pPr algn="just">
                <a:lnSpc>
                  <a:spcPts val="2400"/>
                </a:lnSpc>
              </a:pPr>
              <a:r>
                <a:rPr lang="es-419" sz="1500" b="1" dirty="0">
                  <a:latin typeface="AvenirNext LT Pro Regular" panose="020B0504020202020204" pitchFamily="34" charset="0"/>
                </a:rPr>
                <a:t>Si se enfrenta a un dilema ético</a:t>
              </a:r>
              <a:r>
                <a:rPr lang="es-419" sz="1500" dirty="0">
                  <a:latin typeface="AvenirNext LT Pro Regular" panose="020B0504020202020204" pitchFamily="34" charset="0"/>
                </a:rPr>
                <a:t>, </a:t>
              </a:r>
              <a:r>
                <a:rPr lang="es-ES" sz="1500" dirty="0">
                  <a:latin typeface="AvenirNext LT Pro Regular" panose="020B0504020202020204" pitchFamily="34" charset="0"/>
                </a:rPr>
                <a:t>la Línea de Ética está aquí para ayudarlo. Puede informar preocupaciones serias como sospechas de soborno, fraudes, señales de lavado de dinero, irregularidades contables, infracciones de la ley de libre competencia, uso indebido de activos y recursos, conflictos de intereses, abuso en obsequios y entretenimiento, divulgación de información confidencial, discriminación, represalias, amenazas, acoso moral o sexual o situaciones similares. Cualquier sospecha de violación del Código de Ética de Brink’s, debe informarse a través de la Línea de Ética.</a:t>
              </a:r>
              <a:endParaRPr lang="es-419" sz="1500" dirty="0">
                <a:latin typeface="AvenirNext LT Pro Regular" panose="020B0504020202020204" pitchFamily="34" charset="0"/>
              </a:endParaRPr>
            </a:p>
          </p:txBody>
        </p:sp>
        <p:sp>
          <p:nvSpPr>
            <p:cNvPr id="13" name="CaixaDeTexto 12"/>
            <p:cNvSpPr txBox="1"/>
            <p:nvPr/>
          </p:nvSpPr>
          <p:spPr>
            <a:xfrm>
              <a:off x="0" y="13304520"/>
              <a:ext cx="10691470" cy="430887"/>
            </a:xfrm>
            <a:prstGeom prst="rect">
              <a:avLst/>
            </a:prstGeom>
            <a:noFill/>
          </p:spPr>
          <p:txBody>
            <a:bodyPr wrap="square" lIns="288000" rIns="288000" rtlCol="0">
              <a:spAutoFit/>
            </a:bodyPr>
            <a:lstStyle/>
            <a:p>
              <a:pPr algn="ctr"/>
              <a:r>
                <a:rPr lang="es-419" sz="1100" dirty="0">
                  <a:solidFill>
                    <a:schemeClr val="accent1">
                      <a:lumMod val="75000"/>
                    </a:schemeClr>
                  </a:solidFill>
                  <a:latin typeface="AvenirNext LT Pro Regular" panose="020B0504020202020204" pitchFamily="34" charset="0"/>
                </a:rPr>
                <a:t>La Línea de Ética es operada por una empresa independiente. Puede estar seguro de que todas las quejas son tratadas bajo confidencialidad por el Grupo de Ética y Compliance de Brink’s. También puede estar seguro de que, si desea presentar un reporte anónimo, su identificada no se proporcionará a Brink's.</a:t>
              </a:r>
            </a:p>
          </p:txBody>
        </p:sp>
        <p:sp>
          <p:nvSpPr>
            <p:cNvPr id="14" name="CaixaDeTexto 13"/>
            <p:cNvSpPr txBox="1"/>
            <p:nvPr/>
          </p:nvSpPr>
          <p:spPr>
            <a:xfrm>
              <a:off x="0" y="2912129"/>
              <a:ext cx="10691470" cy="523220"/>
            </a:xfrm>
            <a:prstGeom prst="rect">
              <a:avLst/>
            </a:prstGeom>
            <a:noFill/>
          </p:spPr>
          <p:txBody>
            <a:bodyPr wrap="square" rtlCol="0">
              <a:spAutoFit/>
            </a:bodyPr>
            <a:lstStyle/>
            <a:p>
              <a:pPr algn="ctr"/>
              <a:r>
                <a:rPr lang="es-419" sz="2800" spc="70" dirty="0">
                  <a:latin typeface="AvenirNext LT Pro Bold" panose="020B0804020202020204" pitchFamily="34" charset="0"/>
                </a:rPr>
                <a:t>24 horas al día • 365 días al año</a:t>
              </a:r>
            </a:p>
          </p:txBody>
        </p:sp>
        <p:sp>
          <p:nvSpPr>
            <p:cNvPr id="15" name="CaixaDeTexto 14"/>
            <p:cNvSpPr txBox="1"/>
            <p:nvPr/>
          </p:nvSpPr>
          <p:spPr>
            <a:xfrm>
              <a:off x="5554132" y="10454651"/>
              <a:ext cx="4257897" cy="323165"/>
            </a:xfrm>
            <a:prstGeom prst="rect">
              <a:avLst/>
            </a:prstGeom>
            <a:noFill/>
          </p:spPr>
          <p:txBody>
            <a:bodyPr wrap="none" rtlCol="0">
              <a:spAutoFit/>
            </a:bodyPr>
            <a:lstStyle/>
            <a:p>
              <a:pPr algn="ctr"/>
              <a:r>
                <a:rPr lang="es-419" sz="1500" b="1" dirty="0">
                  <a:solidFill>
                    <a:schemeClr val="bg1">
                      <a:lumMod val="50000"/>
                    </a:schemeClr>
                  </a:solidFill>
                  <a:latin typeface="AvenirNext LT Pro Regular" panose="020B0504020202020204" pitchFamily="34" charset="0"/>
                </a:rPr>
                <a:t>Presente sus inquietudes bajo confidencialidad</a:t>
              </a:r>
            </a:p>
          </p:txBody>
        </p:sp>
        <p:sp>
          <p:nvSpPr>
            <p:cNvPr id="16" name="CaixaDeTexto 15"/>
            <p:cNvSpPr txBox="1"/>
            <p:nvPr/>
          </p:nvSpPr>
          <p:spPr>
            <a:xfrm>
              <a:off x="6091136" y="10777816"/>
              <a:ext cx="3183884" cy="323165"/>
            </a:xfrm>
            <a:prstGeom prst="rect">
              <a:avLst/>
            </a:prstGeom>
            <a:noFill/>
          </p:spPr>
          <p:txBody>
            <a:bodyPr wrap="none" rtlCol="0">
              <a:spAutoFit/>
            </a:bodyPr>
            <a:lstStyle/>
            <a:p>
              <a:pPr algn="ctr"/>
              <a:r>
                <a:rPr lang="es-419" sz="1500" b="1" dirty="0">
                  <a:solidFill>
                    <a:schemeClr val="bg1">
                      <a:lumMod val="50000"/>
                    </a:schemeClr>
                  </a:solidFill>
                  <a:latin typeface="AvenirNext LT Pro Regular" panose="020B0504020202020204" pitchFamily="34" charset="0"/>
                </a:rPr>
                <a:t>Estará protegido contra represalias</a:t>
              </a:r>
            </a:p>
          </p:txBody>
        </p:sp>
        <p:sp>
          <p:nvSpPr>
            <p:cNvPr id="17" name="CaixaDeTexto 16"/>
            <p:cNvSpPr txBox="1"/>
            <p:nvPr/>
          </p:nvSpPr>
          <p:spPr>
            <a:xfrm>
              <a:off x="5723994" y="9357586"/>
              <a:ext cx="3882793" cy="707886"/>
            </a:xfrm>
            <a:prstGeom prst="rect">
              <a:avLst/>
            </a:prstGeom>
            <a:noFill/>
          </p:spPr>
          <p:txBody>
            <a:bodyPr wrap="square" rtlCol="0">
              <a:spAutoFit/>
            </a:bodyPr>
            <a:lstStyle/>
            <a:p>
              <a:pPr algn="ctr"/>
              <a:r>
                <a:rPr lang="es-419" sz="4000" spc="-50" dirty="0">
                  <a:solidFill>
                    <a:srgbClr val="004899"/>
                  </a:solidFill>
                  <a:latin typeface="AvenirNext LT Pro Bold" panose="020B0804020202020204" pitchFamily="34" charset="0"/>
                </a:rPr>
                <a:t>800 681 1882</a:t>
              </a:r>
            </a:p>
          </p:txBody>
        </p:sp>
        <p:sp>
          <p:nvSpPr>
            <p:cNvPr id="18" name="Retângulo 17"/>
            <p:cNvSpPr/>
            <p:nvPr/>
          </p:nvSpPr>
          <p:spPr>
            <a:xfrm>
              <a:off x="0" y="12841771"/>
              <a:ext cx="10691813" cy="523220"/>
            </a:xfrm>
            <a:prstGeom prst="rect">
              <a:avLst/>
            </a:prstGeom>
          </p:spPr>
          <p:txBody>
            <a:bodyPr wrap="square">
              <a:spAutoFit/>
            </a:bodyPr>
            <a:lstStyle/>
            <a:p>
              <a:pPr algn="ctr">
                <a:lnSpc>
                  <a:spcPct val="200000"/>
                </a:lnSpc>
              </a:pPr>
              <a:r>
                <a:rPr lang="es-419" sz="1400" b="1" dirty="0">
                  <a:solidFill>
                    <a:srgbClr val="004899"/>
                  </a:solidFill>
                  <a:latin typeface="AvenirNext LT Pro Regular" panose="020B0504020202020204" pitchFamily="34" charset="0"/>
                </a:rPr>
                <a:t>Contacto en Español o Inglés | </a:t>
              </a:r>
              <a:r>
                <a:rPr lang="en-US" sz="1400" b="1" dirty="0">
                  <a:solidFill>
                    <a:srgbClr val="004899"/>
                  </a:solidFill>
                  <a:latin typeface="AvenirNext LT Pro Regular" panose="020B0504020202020204" pitchFamily="34" charset="0"/>
                </a:rPr>
                <a:t>Contact in Spanish or English</a:t>
              </a:r>
            </a:p>
          </p:txBody>
        </p:sp>
        <p:pic>
          <p:nvPicPr>
            <p:cNvPr id="19" name="Image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1656" y="8402753"/>
              <a:ext cx="743183" cy="829869"/>
            </a:xfrm>
            <a:prstGeom prst="rect">
              <a:avLst/>
            </a:prstGeom>
          </p:spPr>
        </p:pic>
        <p:sp>
          <p:nvSpPr>
            <p:cNvPr id="20" name="CaixaDeTexto 19"/>
            <p:cNvSpPr txBox="1"/>
            <p:nvPr/>
          </p:nvSpPr>
          <p:spPr>
            <a:xfrm>
              <a:off x="7163250" y="7006109"/>
              <a:ext cx="2774156"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en cualquier lugar</a:t>
              </a:r>
            </a:p>
          </p:txBody>
        </p:sp>
        <p:sp>
          <p:nvSpPr>
            <p:cNvPr id="21" name="CaixaDeTexto 20"/>
            <p:cNvSpPr txBox="1"/>
            <p:nvPr/>
          </p:nvSpPr>
          <p:spPr>
            <a:xfrm>
              <a:off x="7807383" y="7351055"/>
              <a:ext cx="2125261"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estamos aquí</a:t>
              </a:r>
            </a:p>
          </p:txBody>
        </p:sp>
        <p:sp>
          <p:nvSpPr>
            <p:cNvPr id="22" name="CaixaDeTexto 21"/>
            <p:cNvSpPr txBox="1"/>
            <p:nvPr/>
          </p:nvSpPr>
          <p:spPr>
            <a:xfrm>
              <a:off x="7428351" y="7695959"/>
              <a:ext cx="2535246"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para escucharte</a:t>
              </a:r>
            </a:p>
          </p:txBody>
        </p:sp>
        <p:sp>
          <p:nvSpPr>
            <p:cNvPr id="23" name="Retângulo 22"/>
            <p:cNvSpPr/>
            <p:nvPr/>
          </p:nvSpPr>
          <p:spPr>
            <a:xfrm>
              <a:off x="7163422" y="6573058"/>
              <a:ext cx="2890215" cy="446522"/>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23"/>
            <p:cNvSpPr txBox="1"/>
            <p:nvPr/>
          </p:nvSpPr>
          <p:spPr>
            <a:xfrm>
              <a:off x="7247363" y="6536944"/>
              <a:ext cx="2708947" cy="461665"/>
            </a:xfrm>
            <a:prstGeom prst="rect">
              <a:avLst/>
            </a:prstGeom>
            <a:noFill/>
          </p:spPr>
          <p:txBody>
            <a:bodyPr wrap="none" rtlCol="0">
              <a:spAutoFit/>
            </a:bodyPr>
            <a:lstStyle>
              <a:defPPr>
                <a:defRPr lang="en-US"/>
              </a:defPPr>
              <a:lvl1pPr algn="r">
                <a:defRPr spc="60">
                  <a:solidFill>
                    <a:schemeClr val="bg1"/>
                  </a:solidFill>
                  <a:latin typeface="AvenirNext LT Pro Regular" panose="020B0504020202020204" pitchFamily="34" charset="0"/>
                </a:defRPr>
              </a:lvl1pPr>
            </a:lstStyle>
            <a:p>
              <a:pPr algn="ctr"/>
              <a:r>
                <a:rPr lang="es-419" sz="2400" b="1" dirty="0">
                  <a:latin typeface="AvenirNext LT Pro Bold" panose="020B0804020202020204" pitchFamily="34" charset="0"/>
                </a:rPr>
                <a:t>a cualquier hora</a:t>
              </a:r>
            </a:p>
          </p:txBody>
        </p:sp>
      </p:grpSp>
      <p:sp>
        <p:nvSpPr>
          <p:cNvPr id="4" name="CaixaDeTexto 5">
            <a:extLst>
              <a:ext uri="{FF2B5EF4-FFF2-40B4-BE49-F238E27FC236}">
                <a16:creationId xmlns:a16="http://schemas.microsoft.com/office/drawing/2014/main" id="{1B45602C-056C-A17A-629F-9D2011C1CEB7}"/>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3E6E93-E84A-4D1B-9F0E-48C9CC83FFB4}">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customXml/itemProps2.xml><?xml version="1.0" encoding="utf-8"?>
<ds:datastoreItem xmlns:ds="http://schemas.openxmlformats.org/officeDocument/2006/customXml" ds:itemID="{0CA2DCB5-56AA-4A13-B71F-49D9A3F48942}">
  <ds:schemaRefs>
    <ds:schemaRef ds:uri="http://schemas.microsoft.com/sharepoint/v3/contenttype/forms"/>
  </ds:schemaRefs>
</ds:datastoreItem>
</file>

<file path=customXml/itemProps3.xml><?xml version="1.0" encoding="utf-8"?>
<ds:datastoreItem xmlns:ds="http://schemas.openxmlformats.org/officeDocument/2006/customXml" ds:itemID="{EBB1D3BA-F492-40C8-9B35-7A0B1455DBE4}"/>
</file>

<file path=docProps/app.xml><?xml version="1.0" encoding="utf-8"?>
<Properties xmlns="http://schemas.openxmlformats.org/officeDocument/2006/extended-properties" xmlns:vt="http://schemas.openxmlformats.org/officeDocument/2006/docPropsVTypes">
  <Template>Office Theme</Template>
  <TotalTime>652</TotalTime>
  <Words>203</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Prueba - Espanol</dc:title>
  <dc:creator>Leonardo de Oliveira Andrade</dc:creator>
  <cp:lastModifiedBy>Pamela McCloud</cp:lastModifiedBy>
  <cp:revision>69</cp:revision>
  <dcterms:created xsi:type="dcterms:W3CDTF">2021-04-09T18:42:33Z</dcterms:created>
  <dcterms:modified xsi:type="dcterms:W3CDTF">2023-12-30T22:12:18Z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