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Calibri Light" panose="020F0302020204030204" pitchFamily="34" charset="0"/>
      <p:regular r:id="rId8"/>
      <p:italic r:id="rId9"/>
    </p:embeddedFont>
    <p:embeddedFont>
      <p:font typeface="AvenirNext LT Pro Bold" panose="020B0804020202020204" pitchFamily="34"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3" autoAdjust="0"/>
    <p:restoredTop sz="96473" autoAdjust="0"/>
  </p:normalViewPr>
  <p:slideViewPr>
    <p:cSldViewPr snapToGrid="0">
      <p:cViewPr>
        <p:scale>
          <a:sx n="100" d="100"/>
          <a:sy n="100" d="100"/>
        </p:scale>
        <p:origin x="204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2" cy="7559675"/>
            <a:chOff x="1" y="0"/>
            <a:chExt cx="10691812"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7559675"/>
            </a:xfrm>
            <a:prstGeom prst="rect">
              <a:avLst/>
            </a:prstGeom>
          </p:spPr>
        </p:pic>
        <p:sp>
          <p:nvSpPr>
            <p:cNvPr id="6" name="CaixaDeTexto 5"/>
            <p:cNvSpPr txBox="1"/>
            <p:nvPr/>
          </p:nvSpPr>
          <p:spPr>
            <a:xfrm>
              <a:off x="5345907" y="955732"/>
              <a:ext cx="5345905"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5906" y="1908929"/>
              <a:ext cx="5345906"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cxnSp>
          <p:nvCxnSpPr>
            <p:cNvPr id="9" name="Conector reto 8"/>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5977582" y="5157700"/>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1" name="CaixaDeTexto 10"/>
            <p:cNvSpPr txBox="1"/>
            <p:nvPr/>
          </p:nvSpPr>
          <p:spPr>
            <a:xfrm>
              <a:off x="6519055" y="5453412"/>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2" name="CaixaDeTexto 11"/>
            <p:cNvSpPr txBox="1"/>
            <p:nvPr/>
          </p:nvSpPr>
          <p:spPr>
            <a:xfrm>
              <a:off x="6226453" y="5748331"/>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3" name="Retângulo 12"/>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4" name="CaixaDeTexto 13"/>
            <p:cNvSpPr txBox="1"/>
            <p:nvPr/>
          </p:nvSpPr>
          <p:spPr>
            <a:xfrm>
              <a:off x="5843881" y="4726213"/>
              <a:ext cx="2512227"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528535" y="808335"/>
              <a:ext cx="4282530" cy="3893502"/>
            </a:xfrm>
            <a:prstGeom prst="rect">
              <a:avLst/>
            </a:prstGeom>
            <a:noFill/>
          </p:spPr>
          <p:txBody>
            <a:bodyPr wrap="square" rtlCol="0">
              <a:spAutoFit/>
            </a:bodyPr>
            <a:lstStyle/>
            <a:p>
              <a:pPr algn="just">
                <a:lnSpc>
                  <a:spcPts val="2300"/>
                </a:lnSpc>
              </a:pPr>
              <a:r>
                <a:rPr lang="es-419" sz="1300" b="1" spc="100" dirty="0" smtClean="0">
                  <a:solidFill>
                    <a:schemeClr val="tx1">
                      <a:lumMod val="75000"/>
                      <a:lumOff val="25000"/>
                    </a:schemeClr>
                  </a:solidFill>
                  <a:latin typeface="AvenirNext LT Pro Regular" panose="020B0504020202020204" pitchFamily="34" charset="0"/>
                </a:rPr>
                <a:t>Si se enfrenta a un dilema ético</a:t>
              </a:r>
              <a:r>
                <a:rPr lang="es-419" sz="1300" spc="100" dirty="0" smtClean="0">
                  <a:solidFill>
                    <a:schemeClr val="tx1">
                      <a:lumMod val="75000"/>
                      <a:lumOff val="25000"/>
                    </a:schemeClr>
                  </a:solidFill>
                  <a:latin typeface="AvenirNext LT Pro Regular" panose="020B0504020202020204" pitchFamily="34" charset="0"/>
                </a:rPr>
                <a:t>, la Línea de Ética está aquí para ayudarlo. Puede informar preocupaciones serias como sospechas de soborno, fraudes, señales de lavado de dinero, irregularidades contables, infracciones de la ley de libre competencia, uso indebido de activos y recursos, conflictos de </a:t>
              </a:r>
              <a:r>
                <a:rPr lang="es-419" sz="1300" spc="100" dirty="0">
                  <a:solidFill>
                    <a:schemeClr val="tx1">
                      <a:lumMod val="75000"/>
                      <a:lumOff val="25000"/>
                    </a:schemeClr>
                  </a:solidFill>
                  <a:latin typeface="AvenirNext LT Pro Regular" panose="020B0504020202020204" pitchFamily="34" charset="0"/>
                </a:rPr>
                <a:t>interés, </a:t>
              </a:r>
              <a:r>
                <a:rPr lang="es-419" sz="1300" spc="100" dirty="0" smtClean="0">
                  <a:solidFill>
                    <a:schemeClr val="tx1">
                      <a:lumMod val="75000"/>
                      <a:lumOff val="25000"/>
                    </a:schemeClr>
                  </a:solidFill>
                  <a:latin typeface="AvenirNext LT Pro Regular" panose="020B0504020202020204" pitchFamily="34" charset="0"/>
                </a:rPr>
                <a:t>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300" spc="1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37110" y="5471998"/>
              <a:ext cx="5543640" cy="1819152"/>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smtClean="0">
                  <a:solidFill>
                    <a:srgbClr val="002060"/>
                  </a:solidFill>
                  <a:latin typeface="AvenirNext LT Pro Regular" panose="020B0504020202020204" pitchFamily="34" charset="0"/>
                </a:rPr>
                <a:t>La Línea de Ética </a:t>
              </a:r>
            </a:p>
            <a:p>
              <a:pPr>
                <a:lnSpc>
                  <a:spcPts val="1700"/>
                </a:lnSpc>
              </a:pPr>
              <a:r>
                <a:rPr lang="es-419" sz="1100" spc="100" dirty="0" smtClean="0">
                  <a:solidFill>
                    <a:srgbClr val="002060"/>
                  </a:solidFill>
                  <a:latin typeface="AvenirNext LT Pro Regular" panose="020B0504020202020204" pitchFamily="34" charset="0"/>
                </a:rPr>
                <a:t>es operada por una </a:t>
              </a:r>
            </a:p>
            <a:p>
              <a:pPr>
                <a:lnSpc>
                  <a:spcPts val="1700"/>
                </a:lnSpc>
              </a:pPr>
              <a:r>
                <a:rPr lang="es-419" sz="1100" spc="100" dirty="0" smtClean="0">
                  <a:solidFill>
                    <a:srgbClr val="002060"/>
                  </a:solidFill>
                  <a:latin typeface="AvenirNext LT Pro Regular" panose="020B0504020202020204" pitchFamily="34" charset="0"/>
                </a:rPr>
                <a:t>empresa independiente. Puede </a:t>
              </a:r>
            </a:p>
            <a:p>
              <a:pPr>
                <a:lnSpc>
                  <a:spcPts val="1700"/>
                </a:lnSpc>
              </a:pPr>
              <a:r>
                <a:rPr lang="es-419" sz="1100" spc="100" dirty="0" smtClean="0">
                  <a:solidFill>
                    <a:srgbClr val="002060"/>
                  </a:solidFill>
                  <a:latin typeface="AvenirNext LT Pro Regular" panose="020B0504020202020204" pitchFamily="34" charset="0"/>
                </a:rPr>
                <a:t>estar seguro de que todas las quejas </a:t>
              </a:r>
            </a:p>
            <a:p>
              <a:pPr>
                <a:lnSpc>
                  <a:spcPts val="1700"/>
                </a:lnSpc>
              </a:pPr>
              <a:r>
                <a:rPr lang="es-419" sz="1100" spc="100" dirty="0" smtClean="0">
                  <a:solidFill>
                    <a:srgbClr val="002060"/>
                  </a:solidFill>
                  <a:latin typeface="AvenirNext LT Pro Regular" panose="020B0504020202020204" pitchFamily="34" charset="0"/>
                </a:rPr>
                <a:t>son tratadas bajo confidencialidad por el </a:t>
              </a:r>
            </a:p>
            <a:p>
              <a:pPr>
                <a:lnSpc>
                  <a:spcPts val="1700"/>
                </a:lnSpc>
              </a:pPr>
              <a:r>
                <a:rPr lang="es-419" sz="1100" spc="100" dirty="0" smtClean="0">
                  <a:solidFill>
                    <a:srgbClr val="002060"/>
                  </a:solidFill>
                  <a:latin typeface="AvenirNext LT Pro Regular" panose="020B0504020202020204" pitchFamily="34" charset="0"/>
                </a:rPr>
                <a:t>Grupo de Ética y Compliance de Brink’s. También puede </a:t>
              </a:r>
            </a:p>
            <a:p>
              <a:pPr>
                <a:lnSpc>
                  <a:spcPts val="1700"/>
                </a:lnSpc>
              </a:pPr>
              <a:r>
                <a:rPr lang="es-419" sz="1100" spc="100" dirty="0" smtClean="0">
                  <a:solidFill>
                    <a:srgbClr val="002060"/>
                  </a:solidFill>
                  <a:latin typeface="AvenirNext LT Pro Regular" panose="020B0504020202020204" pitchFamily="34" charset="0"/>
                </a:rPr>
                <a:t>estar seguro de que, si desea presentar un reporte anónimo, </a:t>
              </a:r>
            </a:p>
            <a:p>
              <a:pPr>
                <a:lnSpc>
                  <a:spcPts val="1700"/>
                </a:lnSpc>
              </a:pPr>
              <a:r>
                <a:rPr lang="es-419" sz="1100" spc="100" dirty="0" smtClean="0">
                  <a:solidFill>
                    <a:srgbClr val="002060"/>
                  </a:solidFill>
                  <a:latin typeface="AvenirNext LT Pro Regular" panose="020B0504020202020204" pitchFamily="34" charset="0"/>
                </a:rPr>
                <a:t>su identificada no se proporcionará a Brink's.</a:t>
              </a:r>
              <a:endParaRPr lang="es-419" sz="1100" spc="100" dirty="0">
                <a:solidFill>
                  <a:srgbClr val="002060"/>
                </a:solidFill>
                <a:latin typeface="AvenirNext LT Pro Regular" panose="020B0504020202020204" pitchFamily="34" charset="0"/>
              </a:endParaRPr>
            </a:p>
          </p:txBody>
        </p:sp>
        <p:sp>
          <p:nvSpPr>
            <p:cNvPr id="8" name="Retângulo 7"/>
            <p:cNvSpPr/>
            <p:nvPr/>
          </p:nvSpPr>
          <p:spPr>
            <a:xfrm>
              <a:off x="5853101" y="4115905"/>
              <a:ext cx="4395289" cy="784830"/>
            </a:xfrm>
            <a:prstGeom prst="rect">
              <a:avLst/>
            </a:prstGeom>
          </p:spPr>
          <p:txBody>
            <a:bodyPr wrap="square">
              <a:spAutoFit/>
            </a:bodyPr>
            <a:lstStyle/>
            <a:p>
              <a:pPr algn="ctr">
                <a:lnSpc>
                  <a:spcPct val="150000"/>
                </a:lnSpc>
              </a:pPr>
              <a:r>
                <a:rPr lang="es-ES" sz="1500" b="1" dirty="0" smtClean="0">
                  <a:solidFill>
                    <a:schemeClr val="bg1">
                      <a:lumMod val="50000"/>
                    </a:schemeClr>
                  </a:solidFill>
                  <a:latin typeface="AvenirNext LT Pro Regular" panose="020B0504020202020204" pitchFamily="34" charset="0"/>
                </a:rPr>
                <a:t>Presente </a:t>
              </a:r>
              <a:r>
                <a:rPr lang="es-ES" sz="1500" b="1" dirty="0">
                  <a:solidFill>
                    <a:schemeClr val="bg1">
                      <a:lumMod val="50000"/>
                    </a:schemeClr>
                  </a:solidFill>
                  <a:latin typeface="AvenirNext LT Pro Regular" panose="020B0504020202020204" pitchFamily="34" charset="0"/>
                </a:rPr>
                <a:t>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0" name="Retângulo 9"/>
            <p:cNvSpPr/>
            <p:nvPr/>
          </p:nvSpPr>
          <p:spPr>
            <a:xfrm>
              <a:off x="6483101" y="4985871"/>
              <a:ext cx="3227448" cy="614399"/>
            </a:xfrm>
            <a:prstGeom prst="rect">
              <a:avLst/>
            </a:prstGeom>
          </p:spPr>
          <p:txBody>
            <a:bodyPr wrap="square">
              <a:spAutoFit/>
            </a:bodyPr>
            <a:lstStyle/>
            <a:p>
              <a:pPr algn="ctr">
                <a:lnSpc>
                  <a:spcPct val="150000"/>
                </a:lnSpc>
              </a:pPr>
              <a:r>
                <a:rPr lang="es-419" sz="1200" spc="100" dirty="0" smtClean="0">
                  <a:solidFill>
                    <a:srgbClr val="004899"/>
                  </a:solidFill>
                  <a:latin typeface="AvenirNext LT Pro Regular" panose="020B0504020202020204" pitchFamily="34" charset="0"/>
                </a:rPr>
                <a:t>Contacto en Español o Inglés </a:t>
              </a:r>
            </a:p>
            <a:p>
              <a:pPr algn="ctr">
                <a:lnSpc>
                  <a:spcPct val="150000"/>
                </a:lnSpc>
              </a:pPr>
              <a:r>
                <a:rPr lang="en-US" sz="1200" spc="100" dirty="0" smtClean="0">
                  <a:solidFill>
                    <a:srgbClr val="004899"/>
                  </a:solidFill>
                  <a:latin typeface="AvenirNext LT Pro Regular" panose="020B0504020202020204" pitchFamily="34" charset="0"/>
                </a:rPr>
                <a:t>Contact in Spanish or English</a:t>
              </a:r>
              <a:endParaRPr lang="en-US" sz="1200" spc="100" dirty="0">
                <a:solidFill>
                  <a:srgbClr val="004899"/>
                </a:solidFill>
                <a:latin typeface="AvenirNext LT Pro Regular" panose="020B0504020202020204" pitchFamily="34" charset="0"/>
              </a:endParaRPr>
            </a:p>
          </p:txBody>
        </p:sp>
        <p:sp>
          <p:nvSpPr>
            <p:cNvPr id="12" name="CaixaDeTexto 11"/>
            <p:cNvSpPr txBox="1"/>
            <p:nvPr/>
          </p:nvSpPr>
          <p:spPr>
            <a:xfrm>
              <a:off x="6109350" y="3075915"/>
              <a:ext cx="3882793" cy="707886"/>
            </a:xfrm>
            <a:prstGeom prst="rect">
              <a:avLst/>
            </a:prstGeom>
            <a:noFill/>
          </p:spPr>
          <p:txBody>
            <a:bodyPr wrap="square" rtlCol="0">
              <a:spAutoFit/>
            </a:bodyPr>
            <a:lstStyle/>
            <a:p>
              <a:pPr algn="ctr"/>
              <a:r>
                <a:rPr lang="es-419" sz="4000" spc="-50" dirty="0">
                  <a:solidFill>
                    <a:srgbClr val="004899"/>
                  </a:solidFill>
                  <a:latin typeface="AvenirNext LT Pro Bold" panose="020B0804020202020204" pitchFamily="34" charset="0"/>
                </a:rPr>
                <a:t>800 681 1882</a:t>
              </a:r>
              <a:endParaRPr lang="es-419" sz="4000" spc="-50" dirty="0" smtClean="0">
                <a:solidFill>
                  <a:srgbClr val="004899"/>
                </a:solidFill>
                <a:latin typeface="AvenirNext LT Pro Bold" panose="020B0804020202020204" pitchFamily="34" charset="0"/>
              </a:endParaRPr>
            </a:p>
          </p:txBody>
        </p:sp>
        <p:cxnSp>
          <p:nvCxnSpPr>
            <p:cNvPr id="16" name="Conector reto 15"/>
            <p:cNvCxnSpPr>
              <a:stCxn id="11" idx="0"/>
              <a:endCxn id="11" idx="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626" y="5865943"/>
              <a:ext cx="967185" cy="1080000"/>
            </a:xfrm>
            <a:prstGeom prst="rect">
              <a:avLst/>
            </a:prstGeom>
          </p:spPr>
        </p:pic>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68801F-A8A9-49FE-89C7-335AA5208CAB}"/>
</file>

<file path=customXml/itemProps2.xml><?xml version="1.0" encoding="utf-8"?>
<ds:datastoreItem xmlns:ds="http://schemas.openxmlformats.org/officeDocument/2006/customXml" ds:itemID="{2C30924D-8412-4139-B573-3CD9714716F3}"/>
</file>

<file path=customXml/itemProps3.xml><?xml version="1.0" encoding="utf-8"?>
<ds:datastoreItem xmlns:ds="http://schemas.openxmlformats.org/officeDocument/2006/customXml" ds:itemID="{523C799E-3FD4-4F9E-A52F-12843D4171D4}"/>
</file>

<file path=docProps/app.xml><?xml version="1.0" encoding="utf-8"?>
<Properties xmlns="http://schemas.openxmlformats.org/officeDocument/2006/extended-properties" xmlns:vt="http://schemas.openxmlformats.org/officeDocument/2006/docPropsVTypes">
  <Template>Office Theme</Template>
  <TotalTime>622</TotalTime>
  <Words>201</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Regular</vt:lpstr>
      <vt:lpstr>Arial</vt:lpstr>
      <vt:lpstr>Calibri Light</vt:lpstr>
      <vt:lpstr>AvenirNext LT Pro Bold</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79</cp:revision>
  <dcterms:created xsi:type="dcterms:W3CDTF">2021-04-09T18:42:33Z</dcterms:created>
  <dcterms:modified xsi:type="dcterms:W3CDTF">2021-06-21T22:36:54Z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