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Calibri Light" panose="020F0302020204030204" pitchFamily="34" charset="0"/>
      <p:regular r:id="rId5"/>
      <p:italic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53" autoAdjust="0"/>
    <p:restoredTop sz="94660"/>
  </p:normalViewPr>
  <p:slideViewPr>
    <p:cSldViewPr snapToGrid="0">
      <p:cViewPr>
        <p:scale>
          <a:sx n="100" d="100"/>
          <a:sy n="100" d="100"/>
        </p:scale>
        <p:origin x="20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2" cy="7559675"/>
            <a:chOff x="1" y="0"/>
            <a:chExt cx="10691812"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691812" cy="7559675"/>
            </a:xfrm>
            <a:prstGeom prst="rect">
              <a:avLst/>
            </a:prstGeom>
          </p:spPr>
        </p:pic>
        <p:sp>
          <p:nvSpPr>
            <p:cNvPr id="6" name="CaixaDeTexto 5"/>
            <p:cNvSpPr txBox="1"/>
            <p:nvPr/>
          </p:nvSpPr>
          <p:spPr>
            <a:xfrm>
              <a:off x="5345907" y="946785"/>
              <a:ext cx="5345905"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7" name="CaixaDeTexto 6"/>
            <p:cNvSpPr txBox="1"/>
            <p:nvPr/>
          </p:nvSpPr>
          <p:spPr>
            <a:xfrm>
              <a:off x="5345907" y="1901716"/>
              <a:ext cx="5345906"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sp>
          <p:nvSpPr>
            <p:cNvPr id="9" name="CaixaDeTexto 8"/>
            <p:cNvSpPr txBox="1"/>
            <p:nvPr/>
          </p:nvSpPr>
          <p:spPr>
            <a:xfrm>
              <a:off x="5941858" y="5167227"/>
              <a:ext cx="2362185"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0" name="CaixaDeTexto 9"/>
            <p:cNvSpPr txBox="1"/>
            <p:nvPr/>
          </p:nvSpPr>
          <p:spPr>
            <a:xfrm>
              <a:off x="6483328" y="5472466"/>
              <a:ext cx="1814279"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1" name="CaixaDeTexto 10"/>
            <p:cNvSpPr txBox="1"/>
            <p:nvPr/>
          </p:nvSpPr>
          <p:spPr>
            <a:xfrm>
              <a:off x="6185969" y="5779292"/>
              <a:ext cx="2137124" cy="400110"/>
            </a:xfrm>
            <a:prstGeom prst="rect">
              <a:avLst/>
            </a:prstGeom>
            <a:noFill/>
          </p:spPr>
          <p:txBody>
            <a:bodyPr wrap="non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2" name="Retângulo 11"/>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3" name="CaixaDeTexto 12"/>
            <p:cNvSpPr txBox="1"/>
            <p:nvPr/>
          </p:nvSpPr>
          <p:spPr>
            <a:xfrm>
              <a:off x="5843881" y="4726216"/>
              <a:ext cx="2512227" cy="430887"/>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200" b="1" dirty="0">
                  <a:latin typeface="AvenirNext LT Pro Bold" panose="020B0804020202020204" pitchFamily="34" charset="0"/>
                </a:rPr>
                <a:t>a cualquier hora</a:t>
              </a:r>
            </a:p>
          </p:txBody>
        </p:sp>
        <p:cxnSp>
          <p:nvCxnSpPr>
            <p:cNvPr id="14" name="Conector reto 13"/>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8" name="Retângulo 7"/>
            <p:cNvSpPr/>
            <p:nvPr/>
          </p:nvSpPr>
          <p:spPr>
            <a:xfrm>
              <a:off x="5826661" y="4125439"/>
              <a:ext cx="4410070" cy="784830"/>
            </a:xfrm>
            <a:prstGeom prst="rect">
              <a:avLst/>
            </a:prstGeom>
          </p:spPr>
          <p:txBody>
            <a:bodyPr wrap="square">
              <a:spAutoFit/>
            </a:bodyPr>
            <a:lstStyle/>
            <a:p>
              <a:pPr algn="ctr">
                <a:lnSpc>
                  <a:spcPct val="150000"/>
                </a:lnSpc>
              </a:pPr>
              <a:r>
                <a:rPr lang="es-ES" sz="1500" b="1" dirty="0">
                  <a:solidFill>
                    <a:schemeClr val="bg1">
                      <a:lumMod val="50000"/>
                    </a:schemeClr>
                  </a:solidFill>
                  <a:latin typeface="AvenirNext LT Pro Regular" panose="020B0504020202020204" pitchFamily="34" charset="0"/>
                </a:rPr>
                <a:t>Plantee sus inquietudes bajo confidencialidad</a:t>
              </a:r>
            </a:p>
            <a:p>
              <a:pPr algn="ctr">
                <a:lnSpc>
                  <a:spcPct val="150000"/>
                </a:lnSpc>
              </a:pPr>
              <a:r>
                <a:rPr lang="es-419" sz="1500" b="1" dirty="0" smtClean="0">
                  <a:solidFill>
                    <a:schemeClr val="bg1">
                      <a:lumMod val="50000"/>
                    </a:schemeClr>
                  </a:solidFill>
                  <a:latin typeface="AvenirNext LT Pro Regular" panose="020B0504020202020204" pitchFamily="34" charset="0"/>
                </a:rPr>
                <a:t>Estará </a:t>
              </a:r>
              <a:r>
                <a:rPr lang="es-419" sz="1500" b="1" dirty="0">
                  <a:solidFill>
                    <a:schemeClr val="bg1">
                      <a:lumMod val="50000"/>
                    </a:schemeClr>
                  </a:solidFill>
                  <a:latin typeface="AvenirNext LT Pro Regular" panose="020B0504020202020204" pitchFamily="34" charset="0"/>
                </a:rPr>
                <a:t>protegido contra </a:t>
              </a:r>
              <a:r>
                <a:rPr lang="es-419" sz="1500" b="1" dirty="0" smtClean="0">
                  <a:solidFill>
                    <a:schemeClr val="bg1">
                      <a:lumMod val="50000"/>
                    </a:schemeClr>
                  </a:solidFill>
                  <a:latin typeface="AvenirNext LT Pro Regular" panose="020B0504020202020204" pitchFamily="34" charset="0"/>
                </a:rPr>
                <a:t>represalias</a:t>
              </a:r>
              <a:endParaRPr lang="es-419" sz="1500" b="1" dirty="0">
                <a:solidFill>
                  <a:schemeClr val="bg1">
                    <a:lumMod val="50000"/>
                  </a:schemeClr>
                </a:solidFill>
                <a:latin typeface="AvenirNext LT Pro Regular" panose="020B0504020202020204" pitchFamily="34" charset="0"/>
              </a:endParaRPr>
            </a:p>
          </p:txBody>
        </p:sp>
        <p:sp>
          <p:nvSpPr>
            <p:cNvPr id="12" name="CaixaDeTexto 11"/>
            <p:cNvSpPr txBox="1"/>
            <p:nvPr/>
          </p:nvSpPr>
          <p:spPr>
            <a:xfrm>
              <a:off x="6090300" y="3110840"/>
              <a:ext cx="3882793" cy="646331"/>
            </a:xfrm>
            <a:prstGeom prst="rect">
              <a:avLst/>
            </a:prstGeom>
            <a:noFill/>
          </p:spPr>
          <p:txBody>
            <a:bodyPr wrap="square" rtlCol="0">
              <a:spAutoFit/>
            </a:bodyPr>
            <a:lstStyle/>
            <a:p>
              <a:pPr algn="ctr"/>
              <a:r>
                <a:rPr lang="es-419" sz="3600" spc="-50" dirty="0">
                  <a:solidFill>
                    <a:srgbClr val="004899"/>
                  </a:solidFill>
                  <a:latin typeface="AvenirNext LT Pro Bold" panose="020B0804020202020204" pitchFamily="34" charset="0"/>
                </a:rPr>
                <a:t>(800) 148 </a:t>
              </a:r>
              <a:r>
                <a:rPr lang="es-419" sz="3600" spc="-50" dirty="0" smtClean="0">
                  <a:solidFill>
                    <a:srgbClr val="004899"/>
                  </a:solidFill>
                  <a:latin typeface="AvenirNext LT Pro Bold" panose="020B0804020202020204" pitchFamily="34" charset="0"/>
                </a:rPr>
                <a:t>5348</a:t>
              </a:r>
            </a:p>
          </p:txBody>
        </p:sp>
        <p:sp>
          <p:nvSpPr>
            <p:cNvPr id="9" name="CaixaDeTexto 8"/>
            <p:cNvSpPr txBox="1"/>
            <p:nvPr/>
          </p:nvSpPr>
          <p:spPr>
            <a:xfrm>
              <a:off x="517175" y="798632"/>
              <a:ext cx="4311557" cy="3926716"/>
            </a:xfrm>
            <a:prstGeom prst="rect">
              <a:avLst/>
            </a:prstGeom>
            <a:noFill/>
          </p:spPr>
          <p:txBody>
            <a:bodyPr wrap="square" rtlCol="0">
              <a:spAutoFit/>
            </a:bodyPr>
            <a:lstStyle>
              <a:defPPr>
                <a:defRPr lang="en-US"/>
              </a:defPPr>
              <a:lvl1pPr algn="just">
                <a:lnSpc>
                  <a:spcPts val="2500"/>
                </a:lnSpc>
                <a:defRPr sz="1300" b="1" spc="100">
                  <a:solidFill>
                    <a:schemeClr val="tx1">
                      <a:lumMod val="75000"/>
                      <a:lumOff val="25000"/>
                    </a:schemeClr>
                  </a:solidFill>
                  <a:latin typeface="AvenirNext LT Pro Regular" panose="020B0504020202020204" pitchFamily="34" charset="0"/>
                </a:defRPr>
              </a:lvl1pPr>
            </a:lstStyle>
            <a:p>
              <a:pPr>
                <a:lnSpc>
                  <a:spcPts val="2300"/>
                </a:lnSpc>
              </a:pPr>
              <a:r>
                <a:rPr lang="es-419" dirty="0"/>
                <a:t>Si se enfrenta a un dilema ético</a:t>
              </a:r>
              <a:r>
                <a:rPr lang="es-419" b="0" dirty="0"/>
                <a:t>, 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r>
                <a:rPr lang="es-419" b="0" dirty="0" smtClean="0"/>
                <a:t>.</a:t>
              </a:r>
              <a:endParaRPr lang="es-419" b="0" dirty="0"/>
            </a:p>
          </p:txBody>
        </p:sp>
        <p:sp>
          <p:nvSpPr>
            <p:cNvPr id="13" name="Retângulo 5"/>
            <p:cNvSpPr/>
            <p:nvPr/>
          </p:nvSpPr>
          <p:spPr>
            <a:xfrm>
              <a:off x="305947" y="5504856"/>
              <a:ext cx="4824170" cy="1816203"/>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s-419" sz="1100" spc="100" dirty="0">
                  <a:solidFill>
                    <a:srgbClr val="002060"/>
                  </a:solidFill>
                  <a:latin typeface="AvenirNext LT Pro Regular" panose="020B0504020202020204" pitchFamily="34" charset="0"/>
                </a:rPr>
                <a:t>La Línea de Ética </a:t>
              </a:r>
            </a:p>
            <a:p>
              <a:pPr>
                <a:lnSpc>
                  <a:spcPts val="1700"/>
                </a:lnSpc>
              </a:pPr>
              <a:r>
                <a:rPr lang="es-419" sz="1100" spc="100" dirty="0">
                  <a:solidFill>
                    <a:srgbClr val="002060"/>
                  </a:solidFill>
                  <a:latin typeface="AvenirNext LT Pro Regular" panose="020B0504020202020204" pitchFamily="34" charset="0"/>
                </a:rPr>
                <a:t>es operada por una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empresa independiente</a:t>
              </a:r>
              <a:r>
                <a:rPr lang="es-419" sz="1100" spc="100" dirty="0">
                  <a:solidFill>
                    <a:srgbClr val="002060"/>
                  </a:solidFill>
                  <a:latin typeface="AvenirNext LT Pro Regular" panose="020B0504020202020204" pitchFamily="34" charset="0"/>
                </a:rPr>
                <a:t>.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a:t>
              </a:r>
              <a:r>
                <a:rPr lang="es-419" sz="1100" spc="100" dirty="0">
                  <a:solidFill>
                    <a:srgbClr val="002060"/>
                  </a:solidFill>
                  <a:latin typeface="AvenirNext LT Pro Regular" panose="020B0504020202020204" pitchFamily="34" charset="0"/>
                </a:rPr>
                <a:t>seguro de </a:t>
              </a:r>
              <a:r>
                <a:rPr lang="es-419" sz="1100" spc="100" dirty="0" smtClean="0">
                  <a:solidFill>
                    <a:srgbClr val="002060"/>
                  </a:solidFill>
                  <a:latin typeface="AvenirNext LT Pro Regular" panose="020B0504020202020204" pitchFamily="34" charset="0"/>
                </a:rPr>
                <a:t>que todas </a:t>
              </a:r>
              <a:r>
                <a:rPr lang="es-419" sz="1100" spc="100" dirty="0">
                  <a:solidFill>
                    <a:srgbClr val="002060"/>
                  </a:solidFill>
                  <a:latin typeface="AvenirNext LT Pro Regular" panose="020B0504020202020204" pitchFamily="34" charset="0"/>
                </a:rPr>
                <a:t>las quejas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son </a:t>
              </a:r>
              <a:r>
                <a:rPr lang="es-419" sz="1100" spc="100" dirty="0">
                  <a:solidFill>
                    <a:srgbClr val="002060"/>
                  </a:solidFill>
                  <a:latin typeface="AvenirNext LT Pro Regular" panose="020B0504020202020204" pitchFamily="34" charset="0"/>
                </a:rPr>
                <a:t>tratadas bajo </a:t>
              </a:r>
              <a:r>
                <a:rPr lang="es-419" sz="1100" spc="100" dirty="0" smtClean="0">
                  <a:solidFill>
                    <a:srgbClr val="002060"/>
                  </a:solidFill>
                  <a:latin typeface="AvenirNext LT Pro Regular" panose="020B0504020202020204" pitchFamily="34" charset="0"/>
                </a:rPr>
                <a:t>confidencialidad por </a:t>
              </a:r>
              <a:r>
                <a:rPr lang="es-419" sz="1100" spc="100" dirty="0">
                  <a:solidFill>
                    <a:srgbClr val="002060"/>
                  </a:solidFill>
                  <a:latin typeface="AvenirNext LT Pro Regular" panose="020B0504020202020204" pitchFamily="34" charset="0"/>
                </a:rPr>
                <a:t>el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Grupo </a:t>
              </a:r>
              <a:r>
                <a:rPr lang="es-419" sz="1100" spc="100" dirty="0">
                  <a:solidFill>
                    <a:srgbClr val="002060"/>
                  </a:solidFill>
                  <a:latin typeface="AvenirNext LT Pro Regular" panose="020B0504020202020204" pitchFamily="34" charset="0"/>
                </a:rPr>
                <a:t>de Ética y Compliance de Brink’s. También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seguro </a:t>
              </a:r>
              <a:r>
                <a:rPr lang="es-419" sz="1100" spc="100" dirty="0">
                  <a:solidFill>
                    <a:srgbClr val="002060"/>
                  </a:solidFill>
                  <a:latin typeface="AvenirNext LT Pro Regular" panose="020B0504020202020204" pitchFamily="34" charset="0"/>
                </a:rPr>
                <a:t>de que, si desea presentar un informe anónimo,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su </a:t>
              </a:r>
              <a:r>
                <a:rPr lang="es-419" sz="1100" spc="100" dirty="0">
                  <a:solidFill>
                    <a:srgbClr val="002060"/>
                  </a:solidFill>
                  <a:latin typeface="AvenirNext LT Pro Regular" panose="020B0504020202020204" pitchFamily="34" charset="0"/>
                </a:rPr>
                <a:t>identificación no </a:t>
              </a:r>
              <a:r>
                <a:rPr lang="es-419" sz="1100" spc="100" dirty="0" smtClean="0">
                  <a:solidFill>
                    <a:srgbClr val="002060"/>
                  </a:solidFill>
                  <a:latin typeface="AvenirNext LT Pro Regular" panose="020B0504020202020204" pitchFamily="34" charset="0"/>
                </a:rPr>
                <a:t>se proporcionará </a:t>
              </a:r>
              <a:r>
                <a:rPr lang="es-419" sz="1100" spc="100" dirty="0">
                  <a:solidFill>
                    <a:srgbClr val="002060"/>
                  </a:solidFill>
                  <a:latin typeface="AvenirNext LT Pro Regular" panose="020B0504020202020204" pitchFamily="34" charset="0"/>
                </a:rPr>
                <a:t>a Brink's.</a:t>
              </a:r>
            </a:p>
          </p:txBody>
        </p:sp>
        <p:sp>
          <p:nvSpPr>
            <p:cNvPr id="14" name="Retângulo 13"/>
            <p:cNvSpPr/>
            <p:nvPr/>
          </p:nvSpPr>
          <p:spPr>
            <a:xfrm>
              <a:off x="6458248" y="5077912"/>
              <a:ext cx="3227448" cy="614399"/>
            </a:xfrm>
            <a:prstGeom prst="rect">
              <a:avLst/>
            </a:prstGeom>
          </p:spPr>
          <p:txBody>
            <a:bodyPr wrap="square">
              <a:spAutoFit/>
            </a:bodyPr>
            <a:lstStyle/>
            <a:p>
              <a:pPr algn="ctr">
                <a:lnSpc>
                  <a:spcPct val="150000"/>
                </a:lnSpc>
              </a:pPr>
              <a:r>
                <a:rPr lang="es-419" sz="1200" spc="100" dirty="0" smtClean="0">
                  <a:solidFill>
                    <a:srgbClr val="004899"/>
                  </a:solidFill>
                  <a:latin typeface="AvenirNext LT Pro Regular" panose="020B0504020202020204" pitchFamily="34" charset="0"/>
                </a:rPr>
                <a:t>Contacto en Español o Inglés </a:t>
              </a:r>
            </a:p>
            <a:p>
              <a:pPr algn="ctr">
                <a:lnSpc>
                  <a:spcPct val="150000"/>
                </a:lnSpc>
              </a:pPr>
              <a:r>
                <a:rPr lang="en-US" sz="1200" spc="100" dirty="0" smtClean="0">
                  <a:solidFill>
                    <a:srgbClr val="004899"/>
                  </a:solidFill>
                  <a:latin typeface="AvenirNext LT Pro Regular" panose="020B0504020202020204" pitchFamily="34" charset="0"/>
                </a:rPr>
                <a:t>Contact in Spanish or English</a:t>
              </a:r>
              <a:endParaRPr lang="en-US" sz="1200" spc="100" dirty="0">
                <a:solidFill>
                  <a:srgbClr val="004899"/>
                </a:solidFill>
                <a:latin typeface="AvenirNext LT Pro Regular" panose="020B0504020202020204" pitchFamily="34" charset="0"/>
              </a:endParaRP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626" y="5970447"/>
              <a:ext cx="967185" cy="1080000"/>
            </a:xfrm>
            <a:prstGeom prst="rect">
              <a:avLst/>
            </a:prstGeom>
          </p:spPr>
        </p:pic>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D67B3C-DCF6-4E92-90A6-DDD786494B38}"/>
</file>

<file path=customXml/itemProps2.xml><?xml version="1.0" encoding="utf-8"?>
<ds:datastoreItem xmlns:ds="http://schemas.openxmlformats.org/officeDocument/2006/customXml" ds:itemID="{FCC61C48-19C9-4729-B27F-98571399F974}"/>
</file>

<file path=customXml/itemProps3.xml><?xml version="1.0" encoding="utf-8"?>
<ds:datastoreItem xmlns:ds="http://schemas.openxmlformats.org/officeDocument/2006/customXml" ds:itemID="{1A101AFA-A0E5-4219-B5C2-40EB418637E4}"/>
</file>

<file path=docProps/app.xml><?xml version="1.0" encoding="utf-8"?>
<Properties xmlns="http://schemas.openxmlformats.org/officeDocument/2006/extended-properties" xmlns:vt="http://schemas.openxmlformats.org/officeDocument/2006/docPropsVTypes">
  <Template>Office Theme</Template>
  <TotalTime>282</TotalTime>
  <Words>203</Words>
  <Application>Microsoft Office PowerPoint</Application>
  <PresentationFormat>Personalizar</PresentationFormat>
  <Paragraphs>20</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Calibri Light</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47</cp:revision>
  <dcterms:created xsi:type="dcterms:W3CDTF">2021-04-09T18:42:33Z</dcterms:created>
  <dcterms:modified xsi:type="dcterms:W3CDTF">2021-06-21T22:28:41Z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