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panose="020F0502020204030204" pitchFamily="34" charset="0"/>
      <p:regular r:id="rId4"/>
      <p:bold r:id="rId5"/>
      <p:italic r:id="rId6"/>
      <p:boldItalic r:id="rId7"/>
    </p:embeddedFont>
    <p:embeddedFont>
      <p:font typeface="AvenirNext LT Pro Bold" panose="020B0804020202020204" pitchFamily="34" charset="0"/>
      <p:bold r:id="rId8"/>
    </p:embeddedFont>
    <p:embeddedFont>
      <p:font typeface="AvenirNext LT Pro Regular" panose="020B050402020202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6453" autoAdjust="0"/>
  </p:normalViewPr>
  <p:slideViewPr>
    <p:cSldViewPr snapToGrid="0">
      <p:cViewPr varScale="1">
        <p:scale>
          <a:sx n="104" d="100"/>
          <a:sy n="104" d="100"/>
        </p:scale>
        <p:origin x="17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23/07/2021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23/07/2021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23/07/2021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23/07/2021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23/07/2021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23/07/2021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23/07/2021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23/07/2021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23/07/2021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23/07/2021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23/07/2021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23/07/2021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30"/>
            <a:chOff x="0" y="73"/>
            <a:chExt cx="10691813" cy="755953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30"/>
            </a:xfrm>
            <a:prstGeom prst="rect">
              <a:avLst/>
            </a:prstGeom>
          </p:spPr>
        </p:pic>
        <p:sp>
          <p:nvSpPr>
            <p:cNvPr id="6" name="CaixaDeTexto 5"/>
            <p:cNvSpPr txBox="1"/>
            <p:nvPr/>
          </p:nvSpPr>
          <p:spPr>
            <a:xfrm>
              <a:off x="5345907" y="937260"/>
              <a:ext cx="5345905"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5907" y="1892191"/>
              <a:ext cx="5345906"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65677" y="5167224"/>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507150" y="5462936"/>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216929" y="5757855"/>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3881" y="4728306"/>
              <a:ext cx="2512226"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8" name="Retângulo 7"/>
          <p:cNvSpPr/>
          <p:nvPr/>
        </p:nvSpPr>
        <p:spPr>
          <a:xfrm>
            <a:off x="6038855" y="4139351"/>
            <a:ext cx="4066234" cy="701089"/>
          </a:xfrm>
          <a:prstGeom prst="rect">
            <a:avLst/>
          </a:prstGeom>
        </p:spPr>
        <p:txBody>
          <a:bodyPr wrap="square">
            <a:spAutoFit/>
          </a:bodyPr>
          <a:lstStyle/>
          <a:p>
            <a:pPr algn="ctr">
              <a:lnSpc>
                <a:spcPct val="150000"/>
              </a:lnSpc>
            </a:pPr>
            <a:r>
              <a:rPr lang="es-ES" sz="14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400" b="1" dirty="0" smtClean="0">
                <a:solidFill>
                  <a:schemeClr val="bg1">
                    <a:lumMod val="50000"/>
                  </a:schemeClr>
                </a:solidFill>
                <a:latin typeface="AvenirNext LT Pro Regular" panose="020B0504020202020204" pitchFamily="34" charset="0"/>
              </a:rPr>
              <a:t>Estará </a:t>
            </a:r>
            <a:r>
              <a:rPr lang="es-419" sz="1400" b="1" dirty="0">
                <a:solidFill>
                  <a:schemeClr val="bg1">
                    <a:lumMod val="50000"/>
                  </a:schemeClr>
                </a:solidFill>
                <a:latin typeface="AvenirNext LT Pro Regular" panose="020B0504020202020204" pitchFamily="34" charset="0"/>
              </a:rPr>
              <a:t>protegido contra </a:t>
            </a:r>
            <a:r>
              <a:rPr lang="es-419" sz="1400" b="1" dirty="0" smtClean="0">
                <a:solidFill>
                  <a:schemeClr val="bg1">
                    <a:lumMod val="50000"/>
                  </a:schemeClr>
                </a:solidFill>
                <a:latin typeface="AvenirNext LT Pro Regular" panose="020B0504020202020204" pitchFamily="34" charset="0"/>
              </a:rPr>
              <a:t>represalias</a:t>
            </a:r>
            <a:endParaRPr lang="es-419" sz="14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092475" y="3081765"/>
            <a:ext cx="3882793" cy="682238"/>
          </a:xfrm>
          <a:prstGeom prst="rect">
            <a:avLst/>
          </a:prstGeom>
          <a:noFill/>
        </p:spPr>
        <p:txBody>
          <a:bodyPr wrap="square" rtlCol="0">
            <a:spAutoFit/>
          </a:bodyPr>
          <a:lstStyle/>
          <a:p>
            <a:pPr algn="ctr">
              <a:lnSpc>
                <a:spcPts val="2300"/>
              </a:lnSpc>
            </a:pPr>
            <a:r>
              <a:rPr lang="es-419" sz="3000" spc="-50" dirty="0" smtClean="0">
                <a:solidFill>
                  <a:srgbClr val="004899"/>
                </a:solidFill>
                <a:latin typeface="AvenirNext LT Pro Bold" panose="020B0804020202020204" pitchFamily="34" charset="0"/>
              </a:rPr>
              <a:t>001 503 </a:t>
            </a:r>
            <a:r>
              <a:rPr lang="es-419" sz="3000" spc="-50" dirty="0">
                <a:solidFill>
                  <a:srgbClr val="004899"/>
                </a:solidFill>
                <a:latin typeface="AvenirNext LT Pro Bold" panose="020B0804020202020204" pitchFamily="34" charset="0"/>
              </a:rPr>
              <a:t>748 </a:t>
            </a:r>
            <a:r>
              <a:rPr lang="es-419" sz="3000" spc="-50" dirty="0" smtClean="0">
                <a:solidFill>
                  <a:srgbClr val="004899"/>
                </a:solidFill>
                <a:latin typeface="AvenirNext LT Pro Bold" panose="020B0804020202020204" pitchFamily="34" charset="0"/>
              </a:rPr>
              <a:t>0484</a:t>
            </a:r>
          </a:p>
          <a:p>
            <a:pPr algn="ctr">
              <a:lnSpc>
                <a:spcPts val="2300"/>
              </a:lnSpc>
            </a:pPr>
            <a:r>
              <a:rPr lang="es-419" spc="-50" dirty="0" smtClean="0">
                <a:solidFill>
                  <a:srgbClr val="004899"/>
                </a:solidFill>
                <a:latin typeface="AvenirNext LT Pro Bold" panose="020B0804020202020204" pitchFamily="34" charset="0"/>
              </a:rPr>
              <a:t> </a:t>
            </a:r>
            <a:r>
              <a:rPr lang="es-419" sz="1600" spc="-50" dirty="0" smtClean="0">
                <a:solidFill>
                  <a:srgbClr val="004899"/>
                </a:solidFill>
                <a:latin typeface="AvenirNext LT Pro Bold" panose="020B0804020202020204" pitchFamily="34" charset="0"/>
              </a:rPr>
              <a:t>Llamar </a:t>
            </a:r>
            <a:r>
              <a:rPr lang="es-419" sz="1600" spc="-50" dirty="0">
                <a:solidFill>
                  <a:srgbClr val="004899"/>
                </a:solidFill>
                <a:latin typeface="AvenirNext LT Pro Bold" panose="020B0804020202020204" pitchFamily="34" charset="0"/>
              </a:rPr>
              <a:t>con cobro revertido</a:t>
            </a:r>
            <a:endParaRPr lang="es-419" spc="-50" dirty="0" smtClean="0">
              <a:solidFill>
                <a:srgbClr val="004899"/>
              </a:solidFill>
              <a:latin typeface="AvenirNext LT Pro Bold" panose="020B0804020202020204" pitchFamily="34" charset="0"/>
            </a:endParaRPr>
          </a:p>
        </p:txBody>
      </p:sp>
      <p:sp>
        <p:nvSpPr>
          <p:cNvPr id="9" name="CaixaDeTexto 8"/>
          <p:cNvSpPr txBox="1"/>
          <p:nvPr/>
        </p:nvSpPr>
        <p:spPr>
          <a:xfrm>
            <a:off x="562833" y="821889"/>
            <a:ext cx="4304730" cy="3893502"/>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r>
              <a:rPr lang="es-419" b="0" dirty="0" smtClean="0"/>
              <a:t>.</a:t>
            </a:r>
            <a:endParaRPr lang="es-419" b="0" dirty="0"/>
          </a:p>
        </p:txBody>
      </p:sp>
      <p:sp>
        <p:nvSpPr>
          <p:cNvPr id="13" name="Retângulo 5"/>
          <p:cNvSpPr/>
          <p:nvPr/>
        </p:nvSpPr>
        <p:spPr>
          <a:xfrm>
            <a:off x="373960" y="5537207"/>
            <a:ext cx="4824170" cy="1631216"/>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500"/>
              </a:lnSpc>
            </a:pPr>
            <a:r>
              <a:rPr lang="es-419" sz="1100" spc="100" dirty="0">
                <a:solidFill>
                  <a:srgbClr val="002060"/>
                </a:solidFill>
                <a:latin typeface="AvenirNext LT Pro Regular" panose="020B0504020202020204" pitchFamily="34" charset="0"/>
              </a:rPr>
              <a:t>La Línea de Ética </a:t>
            </a:r>
          </a:p>
          <a:p>
            <a:pPr>
              <a:lnSpc>
                <a:spcPts val="15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5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5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5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5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a:t>
            </a:r>
            <a:endParaRPr lang="es-419" sz="1100" spc="100" dirty="0" smtClean="0">
              <a:solidFill>
                <a:srgbClr val="002060"/>
              </a:solidFill>
              <a:latin typeface="AvenirNext LT Pro Regular" panose="020B0504020202020204" pitchFamily="34" charset="0"/>
            </a:endParaRPr>
          </a:p>
          <a:p>
            <a:pPr>
              <a:lnSpc>
                <a:spcPts val="1500"/>
              </a:lnSpc>
            </a:pPr>
            <a:r>
              <a:rPr lang="es-419" sz="1100" spc="100" dirty="0" smtClean="0">
                <a:solidFill>
                  <a:srgbClr val="002060"/>
                </a:solidFill>
                <a:latin typeface="AvenirNext LT Pro Regular" panose="020B0504020202020204" pitchFamily="34" charset="0"/>
              </a:rPr>
              <a:t>puede estar </a:t>
            </a:r>
            <a:r>
              <a:rPr lang="es-419" sz="1100" spc="100" dirty="0" smtClean="0">
                <a:solidFill>
                  <a:srgbClr val="002060"/>
                </a:solidFill>
                <a:latin typeface="AvenirNext LT Pro Regular" panose="020B0504020202020204" pitchFamily="34" charset="0"/>
              </a:rPr>
              <a:t>seguro </a:t>
            </a:r>
            <a:r>
              <a:rPr lang="es-419" sz="1100" spc="100" dirty="0">
                <a:solidFill>
                  <a:srgbClr val="002060"/>
                </a:solidFill>
                <a:latin typeface="AvenirNext LT Pro Regular" panose="020B0504020202020204" pitchFamily="34" charset="0"/>
              </a:rPr>
              <a:t>de que, si desea presentar un informe anónimo, </a:t>
            </a: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197" y="6119359"/>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5345906" y="5015052"/>
            <a:ext cx="5345906" cy="923330"/>
          </a:xfrm>
          <a:prstGeom prst="rect">
            <a:avLst/>
          </a:prstGeom>
        </p:spPr>
        <p:txBody>
          <a:bodyPr wrap="square">
            <a:spAutoFit/>
          </a:bodyPr>
          <a:lstStyle/>
          <a:p>
            <a:pPr algn="ctr">
              <a:lnSpc>
                <a:spcPct val="150000"/>
              </a:lnSpc>
            </a:pPr>
            <a:r>
              <a:rPr lang="pt-BR" sz="1200" spc="100" noProof="1">
                <a:solidFill>
                  <a:srgbClr val="004899"/>
                </a:solidFill>
                <a:latin typeface="AvenirNext LT Pro Regular" panose="020B0504020202020204" pitchFamily="34" charset="0"/>
              </a:rPr>
              <a:t>Contacto en holandés, español y inglés</a:t>
            </a:r>
          </a:p>
          <a:p>
            <a:pPr algn="ctr">
              <a:lnSpc>
                <a:spcPct val="150000"/>
              </a:lnSpc>
            </a:pPr>
            <a:r>
              <a:rPr lang="pt-BR" sz="1200" spc="100" noProof="1" smtClean="0">
                <a:solidFill>
                  <a:srgbClr val="004899"/>
                </a:solidFill>
                <a:latin typeface="AvenirNext LT Pro Regular" panose="020B0504020202020204" pitchFamily="34" charset="0"/>
              </a:rPr>
              <a:t>Contact </a:t>
            </a:r>
            <a:r>
              <a:rPr lang="pt-BR" sz="1200" spc="100" noProof="1">
                <a:solidFill>
                  <a:srgbClr val="004899"/>
                </a:solidFill>
                <a:latin typeface="AvenirNext LT Pro Regular" panose="020B0504020202020204" pitchFamily="34" charset="0"/>
              </a:rPr>
              <a:t>in het Nederlands, het Spaans en het Engels</a:t>
            </a:r>
          </a:p>
          <a:p>
            <a:pPr algn="ctr">
              <a:lnSpc>
                <a:spcPct val="150000"/>
              </a:lnSpc>
            </a:pPr>
            <a:r>
              <a:rPr lang="pt-BR" sz="1200" spc="100" noProof="1" smtClean="0">
                <a:solidFill>
                  <a:srgbClr val="004899"/>
                </a:solidFill>
                <a:latin typeface="AvenirNext LT Pro Regular" panose="020B0504020202020204" pitchFamily="34" charset="0"/>
              </a:rPr>
              <a:t>Contact in Dutch, Spanish and English</a:t>
            </a:r>
          </a:p>
        </p:txBody>
      </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13" ma:contentTypeDescription="Create a new document." ma:contentTypeScope="" ma:versionID="ce5defaebe3e450dde5f483a754df955">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4ada12929ec506ee9e5fadca545f638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F3BCD1-E22E-4824-971F-85EADA96BFBA}"/>
</file>

<file path=customXml/itemProps2.xml><?xml version="1.0" encoding="utf-8"?>
<ds:datastoreItem xmlns:ds="http://schemas.openxmlformats.org/officeDocument/2006/customXml" ds:itemID="{83DCA7FD-7DB3-4BA3-8C4A-7F19A0560194}"/>
</file>

<file path=customXml/itemProps3.xml><?xml version="1.0" encoding="utf-8"?>
<ds:datastoreItem xmlns:ds="http://schemas.openxmlformats.org/officeDocument/2006/customXml" ds:itemID="{6E9FA7B9-17C2-47B0-8623-1330359D389E}"/>
</file>

<file path=docProps/app.xml><?xml version="1.0" encoding="utf-8"?>
<Properties xmlns="http://schemas.openxmlformats.org/officeDocument/2006/extended-properties" xmlns:vt="http://schemas.openxmlformats.org/officeDocument/2006/docPropsVTypes">
  <Template>Office Theme</Template>
  <TotalTime>378</TotalTime>
  <Words>221</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Calibri</vt:lpstr>
      <vt:lpstr>AvenirNext LT Pro Bold</vt:lpstr>
      <vt:lpstr>AvenirNext LT Pro Regular</vt:lpstr>
      <vt:lpstr>Arial</vt:lpstr>
      <vt:lpstr>Calibri Light</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59</cp:revision>
  <dcterms:created xsi:type="dcterms:W3CDTF">2021-04-09T18:42:33Z</dcterms:created>
  <dcterms:modified xsi:type="dcterms:W3CDTF">2021-07-23T19:41:41Z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