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Calibri Light" panose="020F0302020204030204" pitchFamily="34" charset="0"/>
      <p:regular r:id="rId4"/>
      <p:italic r:id="rId5"/>
    </p:embeddedFont>
    <p:embeddedFont>
      <p:font typeface="AvenirNext LT Pro Bold" panose="020B0804020202020204" pitchFamily="34" charset="0"/>
      <p:bold r:id="rId6"/>
    </p:embeddedFont>
    <p:embeddedFont>
      <p:font typeface="Calibri" panose="020F0502020204030204" pitchFamily="34" charset="0"/>
      <p:regular r:id="rId7"/>
      <p:bold r:id="rId8"/>
      <p:italic r:id="rId9"/>
      <p:boldItalic r:id="rId10"/>
    </p:embeddedFont>
    <p:embeddedFont>
      <p:font typeface="AvenirNext LT Pro Regular" panose="020B050402020202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86" autoAdjust="0"/>
    <p:restoredTop sz="96453" autoAdjust="0"/>
  </p:normalViewPr>
  <p:slideViewPr>
    <p:cSldViewPr snapToGrid="0">
      <p:cViewPr>
        <p:scale>
          <a:sx n="100" d="100"/>
          <a:sy n="100" d="100"/>
        </p:scale>
        <p:origin x="212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0"/>
            <a:ext cx="10691812" cy="7559675"/>
            <a:chOff x="1" y="0"/>
            <a:chExt cx="10691812"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691812" cy="7559675"/>
            </a:xfrm>
            <a:prstGeom prst="rect">
              <a:avLst/>
            </a:prstGeom>
          </p:spPr>
        </p:pic>
        <p:sp>
          <p:nvSpPr>
            <p:cNvPr id="6" name="CaixaDeTexto 5"/>
            <p:cNvSpPr txBox="1"/>
            <p:nvPr/>
          </p:nvSpPr>
          <p:spPr>
            <a:xfrm>
              <a:off x="5345906" y="937260"/>
              <a:ext cx="5345905" cy="907941"/>
            </a:xfrm>
            <a:prstGeom prst="rect">
              <a:avLst/>
            </a:prstGeom>
            <a:noFill/>
          </p:spPr>
          <p:txBody>
            <a:bodyPr wrap="square" rtlCol="0">
              <a:spAutoFit/>
            </a:bodyPr>
            <a:lstStyle/>
            <a:p>
              <a:pPr algn="ctr"/>
              <a:r>
                <a:rPr lang="en-US" sz="5300" dirty="0" smtClean="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endParaRPr lang="en-US" sz="5300"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5906" y="1890457"/>
              <a:ext cx="5345906" cy="338554"/>
            </a:xfrm>
            <a:prstGeom prst="rect">
              <a:avLst/>
            </a:prstGeom>
            <a:noFill/>
          </p:spPr>
          <p:txBody>
            <a:bodyPr wrap="square" rtlCol="0">
              <a:spAutoFit/>
            </a:bodyPr>
            <a:lstStyle/>
            <a:p>
              <a:pPr algn="ctr"/>
              <a:r>
                <a:rPr lang="en-US" sz="1600" dirty="0" smtClean="0">
                  <a:latin typeface="AvenirNext LT Pro Bold" panose="020B0804020202020204" pitchFamily="34" charset="0"/>
                </a:rPr>
                <a:t>24 Hours A Day • 365 Days A Year</a:t>
              </a:r>
              <a:endParaRPr lang="en-US" sz="1600" dirty="0">
                <a:latin typeface="AvenirNext LT Pro Bold" panose="020B0804020202020204" pitchFamily="34" charset="0"/>
              </a:endParaRPr>
            </a:p>
          </p:txBody>
        </p:sp>
        <p:sp>
          <p:nvSpPr>
            <p:cNvPr id="12" name="CaixaDeTexto 11"/>
            <p:cNvSpPr txBox="1"/>
            <p:nvPr/>
          </p:nvSpPr>
          <p:spPr>
            <a:xfrm>
              <a:off x="5997659" y="4724836"/>
              <a:ext cx="1349408" cy="430887"/>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sz="2200" dirty="0">
                  <a:latin typeface="AvenirNext LT Pro Bold" panose="020B0804020202020204" pitchFamily="34" charset="0"/>
                </a:rPr>
                <a:t>anytime</a:t>
              </a:r>
            </a:p>
          </p:txBody>
        </p:sp>
        <p:sp>
          <p:nvSpPr>
            <p:cNvPr id="13" name="CaixaDeTexto 12"/>
            <p:cNvSpPr txBox="1"/>
            <p:nvPr/>
          </p:nvSpPr>
          <p:spPr>
            <a:xfrm>
              <a:off x="6026616" y="5159245"/>
              <a:ext cx="129715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anywhere</a:t>
              </a:r>
            </a:p>
          </p:txBody>
        </p:sp>
        <p:sp>
          <p:nvSpPr>
            <p:cNvPr id="14" name="CaixaDeTexto 13"/>
            <p:cNvSpPr txBox="1"/>
            <p:nvPr/>
          </p:nvSpPr>
          <p:spPr>
            <a:xfrm>
              <a:off x="5786166" y="5459290"/>
              <a:ext cx="153760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we are here</a:t>
              </a:r>
            </a:p>
          </p:txBody>
        </p:sp>
        <p:sp>
          <p:nvSpPr>
            <p:cNvPr id="15" name="CaixaDeTexto 14"/>
            <p:cNvSpPr txBox="1"/>
            <p:nvPr/>
          </p:nvSpPr>
          <p:spPr>
            <a:xfrm>
              <a:off x="5491182" y="5759333"/>
              <a:ext cx="1835759"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to listen to you</a:t>
              </a:r>
            </a:p>
          </p:txBody>
        </p:sp>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685405" y="964001"/>
              <a:ext cx="3975098" cy="3618939"/>
            </a:xfrm>
            <a:prstGeom prst="rect">
              <a:avLst/>
            </a:prstGeom>
            <a:noFill/>
          </p:spPr>
          <p:txBody>
            <a:bodyPr wrap="square" rtlCol="0">
              <a:spAutoFit/>
            </a:bodyPr>
            <a:lstStyle/>
            <a:p>
              <a:pPr algn="just">
                <a:lnSpc>
                  <a:spcPts val="2500"/>
                </a:lnSpc>
              </a:pPr>
              <a:r>
                <a:rPr lang="en-US" sz="1300" b="1" dirty="0" smtClean="0">
                  <a:solidFill>
                    <a:schemeClr val="tx1">
                      <a:lumMod val="75000"/>
                      <a:lumOff val="25000"/>
                    </a:schemeClr>
                  </a:solidFill>
                  <a:latin typeface="AvenirNext LT Pro Regular" panose="020B0504020202020204" pitchFamily="34" charset="0"/>
                </a:rPr>
                <a:t>If you find yourself faced with an ethical dilemma</a:t>
              </a:r>
              <a:r>
                <a:rPr lang="en-US" sz="1300" dirty="0" smtClean="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endParaRPr lang="en-US" sz="1300" dirty="0">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315122" y="5508768"/>
              <a:ext cx="4542628"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n-US" sz="1100" spc="100" dirty="0">
                  <a:solidFill>
                    <a:srgbClr val="002060"/>
                  </a:solidFill>
                  <a:latin typeface="AvenirNext LT Pro Regular" panose="020B0504020202020204" pitchFamily="34" charset="0"/>
                </a:rPr>
                <a:t>The Ethics Hotline is </a:t>
              </a:r>
            </a:p>
            <a:p>
              <a:pPr>
                <a:lnSpc>
                  <a:spcPts val="1700"/>
                </a:lnSpc>
              </a:pPr>
              <a:r>
                <a:rPr lang="en-US" sz="1100" spc="100" dirty="0">
                  <a:solidFill>
                    <a:srgbClr val="002060"/>
                  </a:solidFill>
                  <a:latin typeface="AvenirNext LT Pro Regular" panose="020B0504020202020204" pitchFamily="34" charset="0"/>
                </a:rPr>
                <a:t>operated by an independent </a:t>
              </a:r>
            </a:p>
            <a:p>
              <a:pPr>
                <a:lnSpc>
                  <a:spcPts val="1700"/>
                </a:lnSpc>
              </a:pPr>
              <a:r>
                <a:rPr lang="en-US" sz="1100" spc="100" dirty="0">
                  <a:solidFill>
                    <a:srgbClr val="002060"/>
                  </a:solidFill>
                  <a:latin typeface="AvenirNext LT Pro Regular" panose="020B0504020202020204" pitchFamily="34" charset="0"/>
                </a:rPr>
                <a:t>company. You can be confident that </a:t>
              </a:r>
            </a:p>
            <a:p>
              <a:pPr>
                <a:lnSpc>
                  <a:spcPts val="1700"/>
                </a:lnSpc>
              </a:pPr>
              <a:r>
                <a:rPr lang="en-US" sz="1100" spc="100" dirty="0">
                  <a:solidFill>
                    <a:srgbClr val="002060"/>
                  </a:solidFill>
                  <a:latin typeface="AvenirNext LT Pro Regular" panose="020B0504020202020204" pitchFamily="34" charset="0"/>
                </a:rPr>
                <a:t>all claims are treated confidentially by the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Brink’s Ethics </a:t>
              </a:r>
              <a:r>
                <a:rPr lang="en-US" sz="1100" spc="100" dirty="0">
                  <a:solidFill>
                    <a:srgbClr val="002060"/>
                  </a:solidFill>
                  <a:latin typeface="AvenirNext LT Pro Regular" panose="020B0504020202020204" pitchFamily="34" charset="0"/>
                </a:rPr>
                <a:t>&amp; Compliance Group. You can also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rest </a:t>
              </a:r>
              <a:r>
                <a:rPr lang="en-US" sz="1100" spc="100" dirty="0">
                  <a:solidFill>
                    <a:srgbClr val="002060"/>
                  </a:solidFill>
                  <a:latin typeface="AvenirNext LT Pro Regular" panose="020B0504020202020204" pitchFamily="34" charset="0"/>
                </a:rPr>
                <a:t>assured </a:t>
              </a:r>
              <a:r>
                <a:rPr lang="en-US" sz="1100" spc="100" dirty="0" smtClean="0">
                  <a:solidFill>
                    <a:srgbClr val="002060"/>
                  </a:solidFill>
                  <a:latin typeface="AvenirNext LT Pro Regular" panose="020B0504020202020204" pitchFamily="34" charset="0"/>
                </a:rPr>
                <a:t>that </a:t>
              </a:r>
              <a:r>
                <a:rPr lang="en-US" sz="1100" spc="100" dirty="0">
                  <a:solidFill>
                    <a:srgbClr val="002060"/>
                  </a:solidFill>
                  <a:latin typeface="AvenirNext LT Pro Regular" panose="020B0504020202020204" pitchFamily="34" charset="0"/>
                </a:rPr>
                <a:t>if you would like to file an anonymous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a:solidFill>
                    <a:srgbClr val="002060"/>
                  </a:solidFill>
                  <a:latin typeface="AvenirNext LT Pro Regular" panose="020B0504020202020204" pitchFamily="34" charset="0"/>
                </a:rPr>
                <a:t>r</a:t>
              </a:r>
              <a:r>
                <a:rPr lang="en-US" sz="1100" spc="100" dirty="0" smtClean="0">
                  <a:solidFill>
                    <a:srgbClr val="002060"/>
                  </a:solidFill>
                  <a:latin typeface="AvenirNext LT Pro Regular" panose="020B0504020202020204" pitchFamily="34" charset="0"/>
                </a:rPr>
                <a:t>eport</a:t>
              </a:r>
              <a:r>
                <a:rPr lang="en-US" sz="1100" spc="100" dirty="0">
                  <a:solidFill>
                    <a:srgbClr val="002060"/>
                  </a:solidFill>
                  <a:latin typeface="AvenirNext LT Pro Regular" panose="020B0504020202020204" pitchFamily="34" charset="0"/>
                </a:rPr>
                <a:t>, your identifying information will not be provided to Brink’s.</a:t>
              </a:r>
            </a:p>
          </p:txBody>
        </p:sp>
        <p:sp>
          <p:nvSpPr>
            <p:cNvPr id="8" name="Retângulo 7"/>
            <p:cNvSpPr/>
            <p:nvPr/>
          </p:nvSpPr>
          <p:spPr>
            <a:xfrm>
              <a:off x="6141119" y="4101251"/>
              <a:ext cx="3855041" cy="744948"/>
            </a:xfrm>
            <a:prstGeom prst="rect">
              <a:avLst/>
            </a:prstGeom>
          </p:spPr>
          <p:txBody>
            <a:bodyPr wrap="square">
              <a:spAutoFit/>
            </a:bodyPr>
            <a:lstStyle/>
            <a:p>
              <a:pPr algn="ctr">
                <a:lnSpc>
                  <a:spcPct val="150000"/>
                </a:lnSpc>
              </a:pPr>
              <a:r>
                <a:rPr lang="en-US" sz="1500" b="1" dirty="0" smtClean="0">
                  <a:solidFill>
                    <a:schemeClr val="bg1">
                      <a:lumMod val="50000"/>
                    </a:schemeClr>
                  </a:solidFill>
                  <a:latin typeface="AvenirNext LT Pro Regular" panose="020B0504020202020204" pitchFamily="34" charset="0"/>
                </a:rPr>
                <a:t>Raise your concerns confidentially</a:t>
              </a:r>
            </a:p>
            <a:p>
              <a:pPr algn="ctr">
                <a:lnSpc>
                  <a:spcPct val="150000"/>
                </a:lnSpc>
              </a:pPr>
              <a:r>
                <a:rPr lang="en-US" sz="1500" b="1" dirty="0" smtClean="0">
                  <a:solidFill>
                    <a:schemeClr val="bg1">
                      <a:lumMod val="50000"/>
                    </a:schemeClr>
                  </a:solidFill>
                  <a:latin typeface="AvenirNext LT Pro Regular" panose="020B0504020202020204" pitchFamily="34" charset="0"/>
                </a:rPr>
                <a:t>You will be protected against retaliation</a:t>
              </a:r>
              <a:endParaRPr lang="en-US" sz="1500" b="1" dirty="0">
                <a:solidFill>
                  <a:schemeClr val="bg1">
                    <a:lumMod val="50000"/>
                  </a:schemeClr>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044" y="6110863"/>
              <a:ext cx="967190"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6111527" y="3121185"/>
              <a:ext cx="3882793" cy="682238"/>
            </a:xfrm>
            <a:prstGeom prst="rect">
              <a:avLst/>
            </a:prstGeom>
            <a:noFill/>
          </p:spPr>
          <p:txBody>
            <a:bodyPr wrap="square" rtlCol="0">
              <a:spAutoFit/>
            </a:bodyPr>
            <a:lstStyle/>
            <a:p>
              <a:pPr algn="ctr">
                <a:lnSpc>
                  <a:spcPts val="2300"/>
                </a:lnSpc>
              </a:pPr>
              <a:r>
                <a:rPr lang="es-419" sz="3200" spc="-50" noProof="1" smtClean="0">
                  <a:solidFill>
                    <a:srgbClr val="004899"/>
                  </a:solidFill>
                  <a:latin typeface="AvenirNext LT Pro Bold" panose="020B0804020202020204" pitchFamily="34" charset="0"/>
                </a:rPr>
                <a:t>001 503 748 0484</a:t>
              </a:r>
            </a:p>
            <a:p>
              <a:pPr algn="ctr">
                <a:lnSpc>
                  <a:spcPts val="2300"/>
                </a:lnSpc>
              </a:pPr>
              <a:r>
                <a:rPr lang="es-419" spc="-50" noProof="1" smtClean="0">
                  <a:solidFill>
                    <a:srgbClr val="004899"/>
                  </a:solidFill>
                  <a:latin typeface="AvenirNext LT Pro Bold" panose="020B0804020202020204" pitchFamily="34" charset="0"/>
                </a:rPr>
                <a:t> Collect Call</a:t>
              </a:r>
            </a:p>
          </p:txBody>
        </p:sp>
        <p:sp>
          <p:nvSpPr>
            <p:cNvPr id="15" name="Retângulo 14"/>
            <p:cNvSpPr/>
            <p:nvPr/>
          </p:nvSpPr>
          <p:spPr>
            <a:xfrm>
              <a:off x="5345906" y="5000991"/>
              <a:ext cx="5345906" cy="923330"/>
            </a:xfrm>
            <a:prstGeom prst="rect">
              <a:avLst/>
            </a:prstGeom>
          </p:spPr>
          <p:txBody>
            <a:bodyPr wrap="square">
              <a:spAutoFit/>
            </a:bodyPr>
            <a:lstStyle/>
            <a:p>
              <a:pPr algn="ctr">
                <a:lnSpc>
                  <a:spcPct val="150000"/>
                </a:lnSpc>
              </a:pPr>
              <a:r>
                <a:rPr lang="pt-BR" sz="1200" spc="100" noProof="1">
                  <a:solidFill>
                    <a:srgbClr val="004899"/>
                  </a:solidFill>
                  <a:latin typeface="AvenirNext LT Pro Regular" panose="020B0504020202020204" pitchFamily="34" charset="0"/>
                </a:rPr>
                <a:t>Contact in Dutch, Spanish and English</a:t>
              </a:r>
            </a:p>
            <a:p>
              <a:pPr algn="ctr">
                <a:lnSpc>
                  <a:spcPct val="150000"/>
                </a:lnSpc>
              </a:pPr>
              <a:r>
                <a:rPr lang="pt-BR" sz="1200" spc="100" noProof="1" smtClean="0">
                  <a:solidFill>
                    <a:srgbClr val="004899"/>
                  </a:solidFill>
                  <a:latin typeface="AvenirNext LT Pro Regular" panose="020B0504020202020204" pitchFamily="34" charset="0"/>
                </a:rPr>
                <a:t>Contact </a:t>
              </a:r>
              <a:r>
                <a:rPr lang="pt-BR" sz="1200" spc="100" noProof="1">
                  <a:solidFill>
                    <a:srgbClr val="004899"/>
                  </a:solidFill>
                  <a:latin typeface="AvenirNext LT Pro Regular" panose="020B0504020202020204" pitchFamily="34" charset="0"/>
                </a:rPr>
                <a:t>in het Nederlands, het Spaans en het Engels</a:t>
              </a:r>
            </a:p>
            <a:p>
              <a:pPr algn="ctr">
                <a:lnSpc>
                  <a:spcPct val="150000"/>
                </a:lnSpc>
              </a:pPr>
              <a:r>
                <a:rPr lang="pt-BR" sz="1200" spc="100" noProof="1" smtClean="0">
                  <a:solidFill>
                    <a:srgbClr val="004899"/>
                  </a:solidFill>
                  <a:latin typeface="AvenirNext LT Pro Regular" panose="020B0504020202020204" pitchFamily="34" charset="0"/>
                </a:rPr>
                <a:t>Contacto en holandés, español y inglés</a:t>
              </a:r>
              <a:endParaRPr lang="pt-BR" sz="1200" spc="100" noProof="1">
                <a:solidFill>
                  <a:srgbClr val="004899"/>
                </a:solidFill>
                <a:latin typeface="AvenirNext LT Pro Regular" panose="020B0504020202020204" pitchFamily="34" charset="0"/>
              </a:endParaRPr>
            </a:p>
          </p:txBody>
        </p: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2BE6BA-F262-4ECE-AE37-1C745001A4ED}"/>
</file>

<file path=customXml/itemProps2.xml><?xml version="1.0" encoding="utf-8"?>
<ds:datastoreItem xmlns:ds="http://schemas.openxmlformats.org/officeDocument/2006/customXml" ds:itemID="{3ABE716B-44F9-4A04-ADEF-9BD7CA172E1D}"/>
</file>

<file path=customXml/itemProps3.xml><?xml version="1.0" encoding="utf-8"?>
<ds:datastoreItem xmlns:ds="http://schemas.openxmlformats.org/officeDocument/2006/customXml" ds:itemID="{AC86A109-D8A3-4A01-B3B6-95C7A1FEA03F}"/>
</file>

<file path=docProps/app.xml><?xml version="1.0" encoding="utf-8"?>
<Properties xmlns="http://schemas.openxmlformats.org/officeDocument/2006/extended-properties" xmlns:vt="http://schemas.openxmlformats.org/officeDocument/2006/docPropsVTypes">
  <Template>Office Theme</Template>
  <TotalTime>3350</TotalTime>
  <Words>202</Words>
  <Application>Microsoft Office PowerPoint</Application>
  <PresentationFormat>Personalizar</PresentationFormat>
  <Paragraphs>21</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Arial</vt:lpstr>
      <vt:lpstr>Calibri Light</vt:lpstr>
      <vt:lpstr>AvenirNext LT Pro Bold</vt:lpstr>
      <vt:lpstr>Calibri</vt:lpstr>
      <vt:lpstr>AvenirNext LT Pro Regular</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37</cp:revision>
  <dcterms:created xsi:type="dcterms:W3CDTF">2021-04-09T18:42:33Z</dcterms:created>
  <dcterms:modified xsi:type="dcterms:W3CDTF">2021-06-21T22:12:43Z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