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473" autoAdjust="0"/>
  </p:normalViewPr>
  <p:slideViewPr>
    <p:cSldViewPr snapToGrid="0">
      <p:cViewPr varScale="1">
        <p:scale>
          <a:sx n="28" d="100"/>
          <a:sy n="28" d="100"/>
        </p:scale>
        <p:origin x="25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EFC2ECE1-FEF1-43D9-8B43-E08A6D7420F3}"/>
    <pc:docChg chg="modSld">
      <pc:chgData name="Pamela McCloud" userId="73b4b836-8331-41af-a755-0ca49410e3b4" providerId="ADAL" clId="{EFC2ECE1-FEF1-43D9-8B43-E08A6D7420F3}" dt="2023-12-30T22:08:46.890" v="0"/>
      <pc:docMkLst>
        <pc:docMk/>
      </pc:docMkLst>
      <pc:sldChg chg="addSp modSp">
        <pc:chgData name="Pamela McCloud" userId="73b4b836-8331-41af-a755-0ca49410e3b4" providerId="ADAL" clId="{EFC2ECE1-FEF1-43D9-8B43-E08A6D7420F3}" dt="2023-12-30T22:08:46.890" v="0"/>
        <pc:sldMkLst>
          <pc:docMk/>
          <pc:sldMk cId="3581906436" sldId="256"/>
        </pc:sldMkLst>
        <pc:spChg chg="add mod">
          <ac:chgData name="Pamela McCloud" userId="73b4b836-8331-41af-a755-0ca49410e3b4" providerId="ADAL" clId="{EFC2ECE1-FEF1-43D9-8B43-E08A6D7420F3}" dt="2023-12-30T22:08:46.890" v="0"/>
          <ac:spMkLst>
            <pc:docMk/>
            <pc:sldMk cId="3581906436" sldId="256"/>
            <ac:spMk id="4" creationId="{94DEB6F3-7AB3-D9D3-8CBC-4C82D97BBF3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33500"/>
              <a:ext cx="10691813" cy="1523494"/>
            </a:xfrm>
            <a:prstGeom prst="rect">
              <a:avLst/>
            </a:prstGeom>
            <a:noFill/>
          </p:spPr>
          <p:txBody>
            <a:bodyPr wrap="square" rtlCol="0">
              <a:spAutoFit/>
            </a:bodyPr>
            <a:lstStyle/>
            <a:p>
              <a:pPr algn="ctr"/>
              <a:r>
                <a:rPr lang="es-419" sz="9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13" name="CaixaDeTexto 12"/>
            <p:cNvSpPr txBox="1"/>
            <p:nvPr/>
          </p:nvSpPr>
          <p:spPr>
            <a:xfrm>
              <a:off x="0" y="13495020"/>
              <a:ext cx="10691470" cy="430887"/>
            </a:xfrm>
            <a:prstGeom prst="rect">
              <a:avLst/>
            </a:prstGeom>
            <a:noFill/>
          </p:spPr>
          <p:txBody>
            <a:bodyPr wrap="square" lIns="288000" rIns="288000" rtlCol="0">
              <a:spAutoFit/>
            </a:bodyPr>
            <a:lstStyle/>
            <a:p>
              <a:pPr algn="ctr"/>
              <a:r>
                <a:rPr lang="es-419" sz="1100" dirty="0">
                  <a:solidFill>
                    <a:schemeClr val="accent1">
                      <a:lumMod val="75000"/>
                    </a:schemeClr>
                  </a:solidFill>
                  <a:latin typeface="AvenirNext LT Pro Regular" panose="020B0504020202020204" pitchFamily="34" charset="0"/>
                </a:rPr>
                <a:t>La Línea de Ética es operada por una empresa independiente. Puede estar seguro de que todas las quejas son tratadas bajo confidencialidad por el Grupo de Ética y Compliance de Brink’s. También puede estar seguro de que, si desea presentar un informe anónimo, su identificación no se proporcionará a Brink's.</a:t>
              </a:r>
            </a:p>
          </p:txBody>
        </p:sp>
        <p:sp>
          <p:nvSpPr>
            <p:cNvPr id="14" name="CaixaDeTexto 13"/>
            <p:cNvSpPr txBox="1"/>
            <p:nvPr/>
          </p:nvSpPr>
          <p:spPr>
            <a:xfrm>
              <a:off x="0" y="2702579"/>
              <a:ext cx="10691470" cy="523220"/>
            </a:xfrm>
            <a:prstGeom prst="rect">
              <a:avLst/>
            </a:prstGeom>
            <a:noFill/>
          </p:spPr>
          <p:txBody>
            <a:bodyPr wrap="square" rtlCol="0">
              <a:spAutoFit/>
            </a:bodyPr>
            <a:lstStyle/>
            <a:p>
              <a:pPr algn="ctr"/>
              <a:r>
                <a:rPr lang="es-419" sz="2800" spc="70" dirty="0">
                  <a:latin typeface="AvenirNext LT Pro Bold" panose="020B0804020202020204" pitchFamily="34" charset="0"/>
                </a:rPr>
                <a:t>24 horas al día • 365 días al año</a:t>
              </a:r>
            </a:p>
          </p:txBody>
        </p:sp>
        <p:sp>
          <p:nvSpPr>
            <p:cNvPr id="15" name="CaixaDeTexto 14"/>
            <p:cNvSpPr txBox="1"/>
            <p:nvPr/>
          </p:nvSpPr>
          <p:spPr>
            <a:xfrm>
              <a:off x="5607340" y="10483810"/>
              <a:ext cx="4087979"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Plantee sus inquietudes bajo confidencialidad</a:t>
              </a:r>
            </a:p>
          </p:txBody>
        </p:sp>
        <p:sp>
          <p:nvSpPr>
            <p:cNvPr id="16" name="CaixaDeTexto 15"/>
            <p:cNvSpPr txBox="1"/>
            <p:nvPr/>
          </p:nvSpPr>
          <p:spPr>
            <a:xfrm>
              <a:off x="6059386" y="10806975"/>
              <a:ext cx="3183884"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Estará protegido contra represalias</a:t>
              </a:r>
            </a:p>
          </p:txBody>
        </p:sp>
        <p:sp>
          <p:nvSpPr>
            <p:cNvPr id="17" name="CaixaDeTexto 16"/>
            <p:cNvSpPr txBox="1"/>
            <p:nvPr/>
          </p:nvSpPr>
          <p:spPr>
            <a:xfrm>
              <a:off x="5468633" y="9420631"/>
              <a:ext cx="4370524" cy="646331"/>
            </a:xfrm>
            <a:prstGeom prst="rect">
              <a:avLst/>
            </a:prstGeom>
            <a:noFill/>
          </p:spPr>
          <p:txBody>
            <a:bodyPr wrap="square" rtlCol="0">
              <a:spAutoFit/>
            </a:bodyPr>
            <a:lstStyle/>
            <a:p>
              <a:pPr algn="ctr"/>
              <a:r>
                <a:rPr lang="es-419" sz="3600" spc="-50" dirty="0">
                  <a:solidFill>
                    <a:srgbClr val="004899"/>
                  </a:solidFill>
                  <a:latin typeface="AvenirNext LT Pro Bold" panose="020B0804020202020204" pitchFamily="34" charset="0"/>
                </a:rPr>
                <a:t>01 800 518 4605</a:t>
              </a:r>
            </a:p>
          </p:txBody>
        </p:sp>
        <p:sp>
          <p:nvSpPr>
            <p:cNvPr id="18" name="Retângulo 17"/>
            <p:cNvSpPr/>
            <p:nvPr/>
          </p:nvSpPr>
          <p:spPr>
            <a:xfrm>
              <a:off x="0" y="13032271"/>
              <a:ext cx="10691813" cy="523220"/>
            </a:xfrm>
            <a:prstGeom prst="rect">
              <a:avLst/>
            </a:prstGeom>
          </p:spPr>
          <p:txBody>
            <a:bodyPr wrap="square">
              <a:spAutoFit/>
            </a:bodyPr>
            <a:lstStyle/>
            <a:p>
              <a:pPr algn="ctr">
                <a:lnSpc>
                  <a:spcPct val="200000"/>
                </a:lnSpc>
              </a:pPr>
              <a:r>
                <a:rPr lang="es-419" sz="1400" b="1" dirty="0">
                  <a:solidFill>
                    <a:srgbClr val="004899"/>
                  </a:solidFill>
                  <a:latin typeface="AvenirNext LT Pro Regular" panose="020B0504020202020204" pitchFamily="34" charset="0"/>
                </a:rPr>
                <a:t>Contacto en Español o Inglés | </a:t>
              </a:r>
              <a:r>
                <a:rPr lang="en-US" sz="1400" b="1" dirty="0">
                  <a:solidFill>
                    <a:srgbClr val="004899"/>
                  </a:solidFill>
                  <a:latin typeface="AvenirNext LT Pro Regular" panose="020B0504020202020204" pitchFamily="34" charset="0"/>
                </a:rPr>
                <a:t>Contact in Spanish or English</a:t>
              </a:r>
            </a:p>
          </p:txBody>
        </p:sp>
        <p:sp>
          <p:nvSpPr>
            <p:cNvPr id="19" name="CaixaDeTexto 18"/>
            <p:cNvSpPr txBox="1"/>
            <p:nvPr/>
          </p:nvSpPr>
          <p:spPr>
            <a:xfrm>
              <a:off x="7205319" y="7001345"/>
              <a:ext cx="2774156"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en cualquier lugar</a:t>
              </a:r>
            </a:p>
          </p:txBody>
        </p:sp>
        <p:sp>
          <p:nvSpPr>
            <p:cNvPr id="20" name="CaixaDeTexto 19"/>
            <p:cNvSpPr txBox="1"/>
            <p:nvPr/>
          </p:nvSpPr>
          <p:spPr>
            <a:xfrm>
              <a:off x="7849452" y="7346291"/>
              <a:ext cx="2125261"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estamos aquí</a:t>
              </a:r>
            </a:p>
          </p:txBody>
        </p:sp>
        <p:sp>
          <p:nvSpPr>
            <p:cNvPr id="21" name="CaixaDeTexto 20"/>
            <p:cNvSpPr txBox="1"/>
            <p:nvPr/>
          </p:nvSpPr>
          <p:spPr>
            <a:xfrm>
              <a:off x="7506173" y="7691195"/>
              <a:ext cx="2509020"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para escucharte</a:t>
              </a:r>
            </a:p>
          </p:txBody>
        </p:sp>
        <p:sp>
          <p:nvSpPr>
            <p:cNvPr id="22" name="CaixaDeTexto 21"/>
            <p:cNvSpPr txBox="1"/>
            <p:nvPr/>
          </p:nvSpPr>
          <p:spPr>
            <a:xfrm>
              <a:off x="683529" y="8798375"/>
              <a:ext cx="4327462" cy="4068000"/>
            </a:xfrm>
            <a:prstGeom prst="rect">
              <a:avLst/>
            </a:prstGeom>
            <a:noFill/>
          </p:spPr>
          <p:txBody>
            <a:bodyPr wrap="square" rtlCol="0">
              <a:spAutoFit/>
            </a:bodyPr>
            <a:lstStyle/>
            <a:p>
              <a:pPr algn="just">
                <a:lnSpc>
                  <a:spcPts val="2400"/>
                </a:lnSpc>
              </a:pPr>
              <a:r>
                <a:rPr lang="es-419" sz="1500" b="1" dirty="0">
                  <a:latin typeface="AvenirNext LT Pro Regular" panose="020B0504020202020204" pitchFamily="34" charset="0"/>
                </a:rPr>
                <a:t>Si se enfrenta a un dilema ético</a:t>
              </a:r>
              <a:r>
                <a:rPr lang="es-419" sz="1500" dirty="0">
                  <a:latin typeface="AvenirNext LT Pro Regular" panose="020B0504020202020204" pitchFamily="34" charset="0"/>
                </a:rPr>
                <a:t>, </a:t>
              </a:r>
              <a:r>
                <a:rPr lang="es-ES" sz="1500" dirty="0">
                  <a:latin typeface="AvenirNext LT Pro Regular" panose="020B0504020202020204" pitchFamily="34" charset="0"/>
                </a:rPr>
                <a:t>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endParaRPr lang="es-419" sz="1500" dirty="0">
                <a:latin typeface="AvenirNext LT Pro Regular" panose="020B0504020202020204" pitchFamily="34" charset="0"/>
              </a:endParaRPr>
            </a:p>
          </p:txBody>
        </p:sp>
        <p:pic>
          <p:nvPicPr>
            <p:cNvPr id="23" name="Image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7439" y="8440853"/>
              <a:ext cx="743183" cy="829869"/>
            </a:xfrm>
            <a:prstGeom prst="rect">
              <a:avLst/>
            </a:prstGeom>
          </p:spPr>
        </p:pic>
        <p:sp>
          <p:nvSpPr>
            <p:cNvPr id="24" name="Retângulo 23"/>
            <p:cNvSpPr/>
            <p:nvPr/>
          </p:nvSpPr>
          <p:spPr>
            <a:xfrm>
              <a:off x="7163422" y="6573058"/>
              <a:ext cx="289021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7204917" y="6530594"/>
              <a:ext cx="2806539" cy="477054"/>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500" b="1" dirty="0">
                  <a:latin typeface="AvenirNext LT Pro Bold" panose="020B0804020202020204" pitchFamily="34" charset="0"/>
                </a:rPr>
                <a:t>a cualquier hora</a:t>
              </a:r>
            </a:p>
          </p:txBody>
        </p:sp>
      </p:grpSp>
      <p:sp>
        <p:nvSpPr>
          <p:cNvPr id="4" name="CaixaDeTexto 5">
            <a:extLst>
              <a:ext uri="{FF2B5EF4-FFF2-40B4-BE49-F238E27FC236}">
                <a16:creationId xmlns:a16="http://schemas.microsoft.com/office/drawing/2014/main" id="{94DEB6F3-7AB3-D9D3-8CBC-4C82D97BBF33}"/>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F3800B-6E43-43B5-94C4-C3CE7AD48191}">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4DB7B32C-B339-44E7-903D-C2759E589DBA}">
  <ds:schemaRefs>
    <ds:schemaRef ds:uri="http://schemas.microsoft.com/sharepoint/v3/contenttype/forms"/>
  </ds:schemaRefs>
</ds:datastoreItem>
</file>

<file path=customXml/itemProps3.xml><?xml version="1.0" encoding="utf-8"?>
<ds:datastoreItem xmlns:ds="http://schemas.openxmlformats.org/officeDocument/2006/customXml" ds:itemID="{D4E565B5-9853-4626-801F-75440E3C435E}"/>
</file>

<file path=docProps/app.xml><?xml version="1.0" encoding="utf-8"?>
<Properties xmlns="http://schemas.openxmlformats.org/officeDocument/2006/extended-properties" xmlns:vt="http://schemas.openxmlformats.org/officeDocument/2006/docPropsVTypes">
  <Template>Office Theme</Template>
  <TotalTime>301</TotalTime>
  <Words>204</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Prueba - Espanol</dc:title>
  <dc:creator>Leonardo de Oliveira Andrade</dc:creator>
  <cp:lastModifiedBy>Pamela McCloud</cp:lastModifiedBy>
  <cp:revision>60</cp:revision>
  <dcterms:created xsi:type="dcterms:W3CDTF">2021-04-09T18:42:33Z</dcterms:created>
  <dcterms:modified xsi:type="dcterms:W3CDTF">2023-12-30T22:08:50Z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