
<file path=[Content_Types].xml><?xml version="1.0" encoding="utf-8"?>
<Types xmlns="http://schemas.openxmlformats.org/package/2006/content-types">
  <Default Extension="fntdata" ContentType="application/x-fontdata"/>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sldIdLst>
    <p:sldId id="256" r:id="rId5"/>
  </p:sldIdLst>
  <p:sldSz cx="10691813" cy="15119350"/>
  <p:notesSz cx="6858000" cy="9144000"/>
  <p:embeddedFontLst>
    <p:embeddedFont>
      <p:font typeface="Calibri" panose="020F0502020204030204" pitchFamily="34" charset="0"/>
      <p:regular r:id="rId6"/>
      <p:bold r:id="rId7"/>
      <p:italic r:id="rId8"/>
      <p:boldItalic r:id="rId9"/>
    </p:embeddedFont>
    <p:embeddedFont>
      <p:font typeface="Calibri Light" panose="020F0302020204030204" pitchFamily="34" charset="0"/>
      <p:regular r:id="rId10"/>
      <p:italic r:id="rId1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18" autoAdjust="0"/>
    <p:restoredTop sz="96473" autoAdjust="0"/>
  </p:normalViewPr>
  <p:slideViewPr>
    <p:cSldViewPr snapToGrid="0">
      <p:cViewPr varScale="1">
        <p:scale>
          <a:sx n="28" d="100"/>
          <a:sy n="28" d="100"/>
        </p:scale>
        <p:origin x="251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McCloud" userId="73b4b836-8331-41af-a755-0ca49410e3b4" providerId="ADAL" clId="{AC4F019B-2FFE-4A42-B037-BCC1E9399657}"/>
    <pc:docChg chg="modSld">
      <pc:chgData name="Pamela McCloud" userId="73b4b836-8331-41af-a755-0ca49410e3b4" providerId="ADAL" clId="{AC4F019B-2FFE-4A42-B037-BCC1E9399657}" dt="2023-12-30T22:08:19.174" v="0"/>
      <pc:docMkLst>
        <pc:docMk/>
      </pc:docMkLst>
      <pc:sldChg chg="addSp modSp">
        <pc:chgData name="Pamela McCloud" userId="73b4b836-8331-41af-a755-0ca49410e3b4" providerId="ADAL" clId="{AC4F019B-2FFE-4A42-B037-BCC1E9399657}" dt="2023-12-30T22:08:19.174" v="0"/>
        <pc:sldMkLst>
          <pc:docMk/>
          <pc:sldMk cId="3581906436" sldId="256"/>
        </pc:sldMkLst>
        <pc:spChg chg="add mod">
          <ac:chgData name="Pamela McCloud" userId="73b4b836-8331-41af-a755-0ca49410e3b4" providerId="ADAL" clId="{AC4F019B-2FFE-4A42-B037-BCC1E9399657}" dt="2023-12-30T22:08:19.174" v="0"/>
          <ac:spMkLst>
            <pc:docMk/>
            <pc:sldMk cId="3581906436" sldId="256"/>
            <ac:spMk id="4" creationId="{F8AD8235-09AA-1AE5-F426-088577907C5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pt-BR"/>
              <a:t>Clique para editar o título mestre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152861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587392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956397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36670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pt-BR"/>
              <a:t>Clique para editar o título mestre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94301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95302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4" name="Content Placeholder 3"/>
          <p:cNvSpPr>
            <a:spLocks noGrp="1"/>
          </p:cNvSpPr>
          <p:nvPr>
            <p:ph sz="half" idx="2"/>
          </p:nvPr>
        </p:nvSpPr>
        <p:spPr>
          <a:xfrm>
            <a:off x="736456" y="5522763"/>
            <a:ext cx="4523137"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6" name="Content Placeholder 5"/>
          <p:cNvSpPr>
            <a:spLocks noGrp="1"/>
          </p:cNvSpPr>
          <p:nvPr>
            <p:ph sz="quarter" idx="4"/>
          </p:nvPr>
        </p:nvSpPr>
        <p:spPr>
          <a:xfrm>
            <a:off x="5412731" y="5522763"/>
            <a:ext cx="4545413"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ABC337F-6EB2-4A9D-97F2-B9573E7FDF08}" type="datetimeFigureOut">
              <a:rPr lang="pt-BR" smtClean="0"/>
              <a:t>30/12/2023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423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2ABC337F-6EB2-4A9D-97F2-B9573E7FDF08}" type="datetimeFigureOut">
              <a:rPr lang="pt-BR" smtClean="0"/>
              <a:t>30/12/2023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05304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C337F-6EB2-4A9D-97F2-B9573E7FDF08}" type="datetimeFigureOut">
              <a:rPr lang="pt-BR" smtClean="0"/>
              <a:t>30/12/2023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042537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68026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460623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2ABC337F-6EB2-4A9D-97F2-B9573E7FDF08}" type="datetimeFigureOut">
              <a:rPr lang="pt-BR" smtClean="0"/>
              <a:t>30/12/2023</a:t>
            </a:fld>
            <a:endParaRPr lang="pt-BR"/>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C8D1B219-E87C-4F36-A4AC-9A32BE7074FD}" type="slidenum">
              <a:rPr lang="pt-BR" smtClean="0"/>
              <a:t>‹#›</a:t>
            </a:fld>
            <a:endParaRPr lang="pt-BR"/>
          </a:p>
        </p:txBody>
      </p:sp>
    </p:spTree>
    <p:extLst>
      <p:ext uri="{BB962C8B-B14F-4D97-AF65-F5344CB8AC3E}">
        <p14:creationId xmlns:p14="http://schemas.microsoft.com/office/powerpoint/2010/main" val="2181951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0"/>
            <a:ext cx="10691813" cy="15119350"/>
            <a:chOff x="0" y="0"/>
            <a:chExt cx="10691813" cy="1511935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 y="0"/>
              <a:ext cx="10691127" cy="15119350"/>
            </a:xfrm>
            <a:prstGeom prst="rect">
              <a:avLst/>
            </a:prstGeom>
          </p:spPr>
        </p:pic>
        <p:sp>
          <p:nvSpPr>
            <p:cNvPr id="6" name="CaixaDeTexto 5"/>
            <p:cNvSpPr txBox="1"/>
            <p:nvPr/>
          </p:nvSpPr>
          <p:spPr>
            <a:xfrm>
              <a:off x="0" y="1397000"/>
              <a:ext cx="10691813" cy="1523494"/>
            </a:xfrm>
            <a:prstGeom prst="rect">
              <a:avLst/>
            </a:prstGeom>
            <a:noFill/>
          </p:spPr>
          <p:txBody>
            <a:bodyPr wrap="square" rtlCol="0">
              <a:spAutoFit/>
            </a:bodyPr>
            <a:lstStyle/>
            <a:p>
              <a:pPr algn="ctr"/>
              <a:r>
                <a:rPr lang="es-419" sz="9300" dirty="0">
                  <a:solidFill>
                    <a:schemeClr val="bg1"/>
                  </a:solidFill>
                  <a:effectLst>
                    <a:outerShdw blurRad="38100" dist="38100" dir="2700000" algn="tl">
                      <a:srgbClr val="000000">
                        <a:alpha val="43137"/>
                      </a:srgbClr>
                    </a:outerShdw>
                  </a:effectLst>
                  <a:latin typeface="AvenirNext LT Pro Bold" panose="020B0804020202020204" pitchFamily="34" charset="0"/>
                </a:rPr>
                <a:t>Línea de Ética</a:t>
              </a:r>
            </a:p>
          </p:txBody>
        </p:sp>
        <p:sp>
          <p:nvSpPr>
            <p:cNvPr id="13" name="CaixaDeTexto 12"/>
            <p:cNvSpPr txBox="1"/>
            <p:nvPr/>
          </p:nvSpPr>
          <p:spPr>
            <a:xfrm>
              <a:off x="0" y="13406120"/>
              <a:ext cx="10691470" cy="430887"/>
            </a:xfrm>
            <a:prstGeom prst="rect">
              <a:avLst/>
            </a:prstGeom>
            <a:noFill/>
          </p:spPr>
          <p:txBody>
            <a:bodyPr wrap="square" lIns="216000" rIns="216000" rtlCol="0">
              <a:spAutoFit/>
            </a:bodyPr>
            <a:lstStyle/>
            <a:p>
              <a:pPr algn="ctr"/>
              <a:r>
                <a:rPr lang="es-419" sz="1100" b="1" dirty="0">
                  <a:solidFill>
                    <a:schemeClr val="accent1">
                      <a:lumMod val="75000"/>
                    </a:schemeClr>
                  </a:solidFill>
                  <a:latin typeface="AvenirNext LT Pro Regular" panose="020B0504020202020204" pitchFamily="34" charset="0"/>
                </a:rPr>
                <a:t>La Línea de Ética es operada por una empresa independiente. Puede estar seguro de que todas las quejas son tratadas bajo confidencialidad por el Grupo de Ética y Compliance de Brink’s. También puede estar seguro de que, si desea presentar un informe anónimo, su identificación no se proporcionará a Brink's.</a:t>
              </a:r>
            </a:p>
          </p:txBody>
        </p:sp>
        <p:sp>
          <p:nvSpPr>
            <p:cNvPr id="14" name="CaixaDeTexto 13"/>
            <p:cNvSpPr txBox="1"/>
            <p:nvPr/>
          </p:nvSpPr>
          <p:spPr>
            <a:xfrm>
              <a:off x="0" y="2880379"/>
              <a:ext cx="10691470" cy="523220"/>
            </a:xfrm>
            <a:prstGeom prst="rect">
              <a:avLst/>
            </a:prstGeom>
            <a:noFill/>
          </p:spPr>
          <p:txBody>
            <a:bodyPr wrap="square" rtlCol="0">
              <a:spAutoFit/>
            </a:bodyPr>
            <a:lstStyle/>
            <a:p>
              <a:pPr algn="ctr"/>
              <a:r>
                <a:rPr lang="es-419" sz="2800" spc="70" dirty="0">
                  <a:latin typeface="AvenirNext LT Pro Bold" panose="020B0804020202020204" pitchFamily="34" charset="0"/>
                </a:rPr>
                <a:t>24 horas al día • 365 días al año</a:t>
              </a:r>
            </a:p>
          </p:txBody>
        </p:sp>
        <p:sp>
          <p:nvSpPr>
            <p:cNvPr id="15" name="CaixaDeTexto 14"/>
            <p:cNvSpPr txBox="1"/>
            <p:nvPr/>
          </p:nvSpPr>
          <p:spPr>
            <a:xfrm>
              <a:off x="5639090" y="10489576"/>
              <a:ext cx="4087979" cy="323165"/>
            </a:xfrm>
            <a:prstGeom prst="rect">
              <a:avLst/>
            </a:prstGeom>
            <a:noFill/>
          </p:spPr>
          <p:txBody>
            <a:bodyPr wrap="none" rtlCol="0">
              <a:spAutoFit/>
            </a:bodyPr>
            <a:lstStyle/>
            <a:p>
              <a:pPr algn="ctr"/>
              <a:r>
                <a:rPr lang="es-419" sz="1500" b="1" dirty="0">
                  <a:solidFill>
                    <a:schemeClr val="bg1">
                      <a:lumMod val="50000"/>
                    </a:schemeClr>
                  </a:solidFill>
                  <a:latin typeface="AvenirNext LT Pro Regular" panose="020B0504020202020204" pitchFamily="34" charset="0"/>
                </a:rPr>
                <a:t>Plantee sus inquietudes bajo confidencialidad</a:t>
              </a:r>
            </a:p>
          </p:txBody>
        </p:sp>
        <p:sp>
          <p:nvSpPr>
            <p:cNvPr id="16" name="CaixaDeTexto 15"/>
            <p:cNvSpPr txBox="1"/>
            <p:nvPr/>
          </p:nvSpPr>
          <p:spPr>
            <a:xfrm>
              <a:off x="6091136" y="10812741"/>
              <a:ext cx="3183884" cy="323165"/>
            </a:xfrm>
            <a:prstGeom prst="rect">
              <a:avLst/>
            </a:prstGeom>
            <a:noFill/>
          </p:spPr>
          <p:txBody>
            <a:bodyPr wrap="none" rtlCol="0">
              <a:spAutoFit/>
            </a:bodyPr>
            <a:lstStyle/>
            <a:p>
              <a:pPr algn="ctr"/>
              <a:r>
                <a:rPr lang="es-419" sz="1500" b="1" dirty="0">
                  <a:solidFill>
                    <a:schemeClr val="bg1">
                      <a:lumMod val="50000"/>
                    </a:schemeClr>
                  </a:solidFill>
                  <a:latin typeface="AvenirNext LT Pro Regular" panose="020B0504020202020204" pitchFamily="34" charset="0"/>
                </a:rPr>
                <a:t>Estará protegido contra represalias</a:t>
              </a:r>
            </a:p>
          </p:txBody>
        </p:sp>
        <p:sp>
          <p:nvSpPr>
            <p:cNvPr id="17" name="CaixaDeTexto 16"/>
            <p:cNvSpPr txBox="1"/>
            <p:nvPr/>
          </p:nvSpPr>
          <p:spPr>
            <a:xfrm>
              <a:off x="5905501" y="9303050"/>
              <a:ext cx="3524249" cy="769441"/>
            </a:xfrm>
            <a:prstGeom prst="rect">
              <a:avLst/>
            </a:prstGeom>
            <a:noFill/>
          </p:spPr>
          <p:txBody>
            <a:bodyPr wrap="square" lIns="0" rIns="0" rtlCol="0">
              <a:spAutoFit/>
            </a:bodyPr>
            <a:lstStyle/>
            <a:p>
              <a:pPr algn="ctr"/>
              <a:r>
                <a:rPr lang="es-419" sz="4400" spc="-50" dirty="0">
                  <a:solidFill>
                    <a:srgbClr val="004899"/>
                  </a:solidFill>
                  <a:latin typeface="AvenirNext LT Pro Bold" panose="020B0804020202020204" pitchFamily="34" charset="0"/>
                </a:rPr>
                <a:t>800 914 346</a:t>
              </a:r>
            </a:p>
          </p:txBody>
        </p:sp>
        <p:sp>
          <p:nvSpPr>
            <p:cNvPr id="18" name="Retângulo 17"/>
            <p:cNvSpPr/>
            <p:nvPr/>
          </p:nvSpPr>
          <p:spPr>
            <a:xfrm>
              <a:off x="0" y="12943371"/>
              <a:ext cx="10691813" cy="523220"/>
            </a:xfrm>
            <a:prstGeom prst="rect">
              <a:avLst/>
            </a:prstGeom>
          </p:spPr>
          <p:txBody>
            <a:bodyPr wrap="square">
              <a:spAutoFit/>
            </a:bodyPr>
            <a:lstStyle/>
            <a:p>
              <a:pPr algn="ctr">
                <a:lnSpc>
                  <a:spcPct val="200000"/>
                </a:lnSpc>
              </a:pPr>
              <a:r>
                <a:rPr lang="es-419" sz="1400" b="1" dirty="0">
                  <a:solidFill>
                    <a:srgbClr val="004899"/>
                  </a:solidFill>
                  <a:latin typeface="AvenirNext LT Pro Regular" panose="020B0504020202020204" pitchFamily="34" charset="0"/>
                </a:rPr>
                <a:t>Contacto en Español o Inglés | </a:t>
              </a:r>
              <a:r>
                <a:rPr lang="en-US" sz="1400" b="1" dirty="0">
                  <a:solidFill>
                    <a:srgbClr val="004899"/>
                  </a:solidFill>
                  <a:latin typeface="AvenirNext LT Pro Regular" panose="020B0504020202020204" pitchFamily="34" charset="0"/>
                </a:rPr>
                <a:t>Contact in Spanish or English</a:t>
              </a:r>
            </a:p>
          </p:txBody>
        </p:sp>
        <p:sp>
          <p:nvSpPr>
            <p:cNvPr id="19" name="CaixaDeTexto 18"/>
            <p:cNvSpPr txBox="1"/>
            <p:nvPr/>
          </p:nvSpPr>
          <p:spPr>
            <a:xfrm>
              <a:off x="7208722" y="7020136"/>
              <a:ext cx="2774156" cy="461665"/>
            </a:xfrm>
            <a:prstGeom prst="rect">
              <a:avLst/>
            </a:prstGeom>
            <a:noFill/>
          </p:spPr>
          <p:txBody>
            <a:bodyPr wrap="none" rtlCol="0">
              <a:spAutoFit/>
            </a:bodyPr>
            <a:lstStyle/>
            <a:p>
              <a:pPr algn="r"/>
              <a:r>
                <a:rPr lang="es-419" sz="2400" spc="60" dirty="0">
                  <a:solidFill>
                    <a:schemeClr val="bg1"/>
                  </a:solidFill>
                  <a:latin typeface="AvenirNext LT Pro Regular" panose="020B0504020202020204" pitchFamily="34" charset="0"/>
                </a:rPr>
                <a:t>en cualquier lugar</a:t>
              </a:r>
            </a:p>
          </p:txBody>
        </p:sp>
        <p:sp>
          <p:nvSpPr>
            <p:cNvPr id="20" name="CaixaDeTexto 19"/>
            <p:cNvSpPr txBox="1"/>
            <p:nvPr/>
          </p:nvSpPr>
          <p:spPr>
            <a:xfrm>
              <a:off x="7857617" y="7374608"/>
              <a:ext cx="2125261" cy="461665"/>
            </a:xfrm>
            <a:prstGeom prst="rect">
              <a:avLst/>
            </a:prstGeom>
            <a:noFill/>
          </p:spPr>
          <p:txBody>
            <a:bodyPr wrap="none" rtlCol="0">
              <a:spAutoFit/>
            </a:bodyPr>
            <a:lstStyle/>
            <a:p>
              <a:pPr algn="r"/>
              <a:r>
                <a:rPr lang="es-419" sz="2400" spc="60" dirty="0">
                  <a:solidFill>
                    <a:schemeClr val="bg1"/>
                  </a:solidFill>
                  <a:latin typeface="AvenirNext LT Pro Regular" panose="020B0504020202020204" pitchFamily="34" charset="0"/>
                </a:rPr>
                <a:t>estamos aquí</a:t>
              </a:r>
            </a:p>
          </p:txBody>
        </p:sp>
        <p:sp>
          <p:nvSpPr>
            <p:cNvPr id="21" name="CaixaDeTexto 20"/>
            <p:cNvSpPr txBox="1"/>
            <p:nvPr/>
          </p:nvSpPr>
          <p:spPr>
            <a:xfrm>
              <a:off x="7521488" y="7724275"/>
              <a:ext cx="2509020" cy="461665"/>
            </a:xfrm>
            <a:prstGeom prst="rect">
              <a:avLst/>
            </a:prstGeom>
            <a:noFill/>
          </p:spPr>
          <p:txBody>
            <a:bodyPr wrap="none" rtlCol="0">
              <a:spAutoFit/>
            </a:bodyPr>
            <a:lstStyle/>
            <a:p>
              <a:pPr algn="r"/>
              <a:r>
                <a:rPr lang="es-419" sz="2400" spc="60" dirty="0">
                  <a:solidFill>
                    <a:schemeClr val="bg1"/>
                  </a:solidFill>
                  <a:latin typeface="AvenirNext LT Pro Regular" panose="020B0504020202020204" pitchFamily="34" charset="0"/>
                </a:rPr>
                <a:t>para escucharte</a:t>
              </a:r>
            </a:p>
          </p:txBody>
        </p:sp>
        <p:sp>
          <p:nvSpPr>
            <p:cNvPr id="22" name="CaixaDeTexto 21"/>
            <p:cNvSpPr txBox="1"/>
            <p:nvPr/>
          </p:nvSpPr>
          <p:spPr>
            <a:xfrm>
              <a:off x="822807" y="8729985"/>
              <a:ext cx="4259544" cy="4068000"/>
            </a:xfrm>
            <a:prstGeom prst="rect">
              <a:avLst/>
            </a:prstGeom>
            <a:noFill/>
          </p:spPr>
          <p:txBody>
            <a:bodyPr wrap="square" rtlCol="0">
              <a:spAutoFit/>
            </a:bodyPr>
            <a:lstStyle/>
            <a:p>
              <a:pPr algn="just">
                <a:lnSpc>
                  <a:spcPts val="2400"/>
                </a:lnSpc>
              </a:pPr>
              <a:r>
                <a:rPr lang="es-419" sz="1500" b="1" dirty="0">
                  <a:latin typeface="AvenirNext LT Pro Regular" panose="020B0504020202020204" pitchFamily="34" charset="0"/>
                </a:rPr>
                <a:t>Si se enfrenta a un dilema ético</a:t>
              </a:r>
              <a:r>
                <a:rPr lang="es-419" sz="1500" dirty="0">
                  <a:latin typeface="AvenirNext LT Pro Regular" panose="020B0504020202020204" pitchFamily="34" charset="0"/>
                </a:rPr>
                <a:t>, </a:t>
              </a:r>
              <a:r>
                <a:rPr lang="es-ES" sz="1500" dirty="0">
                  <a:latin typeface="AvenirNext LT Pro Regular" panose="020B0504020202020204" pitchFamily="34" charset="0"/>
                </a:rPr>
                <a:t>la Línea de Ética está aquí para ayudarlo. Puede informar preocupaciones serias como sospechas de soborno, fraudes, señales de lavado de dinero, irregularidades contables, infracciones de la ley de libre competencia, uso indebido de activos y recursos, conflictos de interés, abuso en obsequios y entretenimiento, divulgación de información confidencial, discriminación, represalias, amenazas, acoso moral o sexual o situaciones similares. Cualquier sospecha de violación del Código de Ética de Brink’s, debe informarse a través de la Línea de Ética.</a:t>
              </a:r>
              <a:endParaRPr lang="es-419" sz="1500" dirty="0">
                <a:latin typeface="AvenirNext LT Pro Regular" panose="020B0504020202020204" pitchFamily="34" charset="0"/>
              </a:endParaRPr>
            </a:p>
          </p:txBody>
        </p:sp>
        <p:pic>
          <p:nvPicPr>
            <p:cNvPr id="23" name="Imagem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5158" y="8387826"/>
              <a:ext cx="743183" cy="829869"/>
            </a:xfrm>
            <a:prstGeom prst="rect">
              <a:avLst/>
            </a:prstGeom>
          </p:spPr>
        </p:pic>
        <p:sp>
          <p:nvSpPr>
            <p:cNvPr id="24" name="Retângulo 23"/>
            <p:cNvSpPr/>
            <p:nvPr/>
          </p:nvSpPr>
          <p:spPr>
            <a:xfrm>
              <a:off x="7163422" y="6573058"/>
              <a:ext cx="2890215" cy="446522"/>
            </a:xfrm>
            <a:prstGeom prst="rect">
              <a:avLst/>
            </a:prstGeom>
            <a:solidFill>
              <a:srgbClr val="FDC70D"/>
            </a:solidFill>
            <a:ln>
              <a:noFill/>
            </a:ln>
            <a:effectLst>
              <a:softEdge rad="1016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CaixaDeTexto 24"/>
            <p:cNvSpPr txBox="1"/>
            <p:nvPr/>
          </p:nvSpPr>
          <p:spPr>
            <a:xfrm>
              <a:off x="7204917" y="6535357"/>
              <a:ext cx="2806539" cy="477054"/>
            </a:xfrm>
            <a:prstGeom prst="rect">
              <a:avLst/>
            </a:prstGeom>
            <a:noFill/>
          </p:spPr>
          <p:txBody>
            <a:bodyPr wrap="none" rtlCol="0">
              <a:spAutoFit/>
            </a:bodyPr>
            <a:lstStyle>
              <a:defPPr>
                <a:defRPr lang="en-US"/>
              </a:defPPr>
              <a:lvl1pPr algn="r">
                <a:defRPr spc="60">
                  <a:solidFill>
                    <a:schemeClr val="bg1"/>
                  </a:solidFill>
                  <a:latin typeface="AvenirNext LT Pro Regular" panose="020B0504020202020204" pitchFamily="34" charset="0"/>
                </a:defRPr>
              </a:lvl1pPr>
            </a:lstStyle>
            <a:p>
              <a:pPr algn="ctr"/>
              <a:r>
                <a:rPr lang="es-419" sz="2500" b="1" dirty="0">
                  <a:latin typeface="AvenirNext LT Pro Bold" panose="020B0804020202020204" pitchFamily="34" charset="0"/>
                </a:rPr>
                <a:t>a cualquier hora</a:t>
              </a:r>
            </a:p>
          </p:txBody>
        </p:sp>
      </p:grpSp>
      <p:sp>
        <p:nvSpPr>
          <p:cNvPr id="4" name="CaixaDeTexto 5">
            <a:extLst>
              <a:ext uri="{FF2B5EF4-FFF2-40B4-BE49-F238E27FC236}">
                <a16:creationId xmlns:a16="http://schemas.microsoft.com/office/drawing/2014/main" id="{F8AD8235-09AA-1AE5-F426-088577907C5C}"/>
              </a:ext>
            </a:extLst>
          </p:cNvPr>
          <p:cNvSpPr txBox="1"/>
          <p:nvPr/>
        </p:nvSpPr>
        <p:spPr>
          <a:xfrm>
            <a:off x="-3803" y="3484672"/>
            <a:ext cx="10691470" cy="1200329"/>
          </a:xfrm>
          <a:prstGeom prst="rect">
            <a:avLst/>
          </a:prstGeom>
          <a:noFill/>
        </p:spPr>
        <p:txBody>
          <a:bodyPr wrap="square" rtlCol="0">
            <a:spAutoFit/>
          </a:bodyPr>
          <a:lstStyle/>
          <a:p>
            <a:pPr algn="ctr"/>
            <a:r>
              <a:rPr lang="en-US" sz="7200" dirty="0">
                <a:solidFill>
                  <a:schemeClr val="bg1"/>
                </a:solidFill>
                <a:effectLst>
                  <a:outerShdw blurRad="38100" dist="38100" dir="2700000" algn="tl">
                    <a:srgbClr val="000000">
                      <a:alpha val="63000"/>
                    </a:srgbClr>
                  </a:outerShdw>
                </a:effectLst>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3581906436"/>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lease_x0020_Date xmlns="d72f38c8-9d45-418d-92dd-8a67773138de" xsi:nil="true"/>
    <lcf76f155ced4ddcb4097134ff3c332f xmlns="d72f38c8-9d45-418d-92dd-8a67773138de">
      <Terms xmlns="http://schemas.microsoft.com/office/infopath/2007/PartnerControls"/>
    </lcf76f155ced4ddcb4097134ff3c332f>
    <TaxCatchAll xmlns="5b5f3cac-30e6-4343-8ff9-ef13b9759b0a" xsi:nil="true"/>
    <Testcolumn xmlns="d72f38c8-9d45-418d-92dd-8a67773138d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F0DCEEBC8A1F241BEE6AB5FEF9836C7" ma:contentTypeVersion="21" ma:contentTypeDescription="Create a new document." ma:contentTypeScope="" ma:versionID="6c045a639225b01fe1a4f024d156ab28">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98381851b4d8469567599b55302d7e89"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element ref="ns3:MediaLengthInSeconds" minOccurs="0"/>
                <xsd:element ref="ns3:Release_x0020_Date" minOccurs="0"/>
                <xsd:element ref="ns3:lcf76f155ced4ddcb4097134ff3c332f" minOccurs="0"/>
                <xsd:element ref="ns2:TaxCatchAll" minOccurs="0"/>
                <xsd:element ref="ns3:Testcolum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76ea513-1ac3-4c98-9e26-5fe8941e6d4d}" ma:internalName="TaxCatchAll" ma:showField="CatchAllData" ma:web="5b5f3cac-30e6-4343-8ff9-ef13b9759b0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Release_x0020_Date" ma:index="21" nillable="true" ma:displayName="Release Date" ma:format="DateOnly" ma:indexed="true" ma:internalName="Release_x0020_Dat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1c61f09-4858-426a-8156-939e56be748c" ma:termSetId="09814cd3-568e-fe90-9814-8d621ff8fb84" ma:anchorId="fba54fb3-c3e1-fe81-a776-ca4b69148c4d" ma:open="true" ma:isKeyword="false">
      <xsd:complexType>
        <xsd:sequence>
          <xsd:element ref="pc:Terms" minOccurs="0" maxOccurs="1"/>
        </xsd:sequence>
      </xsd:complexType>
    </xsd:element>
    <xsd:element name="Testcolumn" ma:index="25" nillable="true" ma:displayName="Test column" ma:format="Dropdown" ma:internalName="Testcolumn">
      <xsd:simpleType>
        <xsd:restriction base="dms:Choice">
          <xsd:enumeration value="Choice 1"/>
          <xsd:enumeration value="Choice 2"/>
          <xsd:enumeration value="Choice 3"/>
        </xsd:restrictio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308C7A-B7E3-4A40-A65A-BBA68F15F540}">
  <ds:schemaRefs>
    <ds:schemaRef ds:uri="http://schemas.microsoft.com/office/2006/metadata/properties"/>
    <ds:schemaRef ds:uri="http://schemas.microsoft.com/office/infopath/2007/PartnerControls"/>
    <ds:schemaRef ds:uri="d72f38c8-9d45-418d-92dd-8a67773138de"/>
    <ds:schemaRef ds:uri="5b5f3cac-30e6-4343-8ff9-ef13b9759b0a"/>
  </ds:schemaRefs>
</ds:datastoreItem>
</file>

<file path=customXml/itemProps2.xml><?xml version="1.0" encoding="utf-8"?>
<ds:datastoreItem xmlns:ds="http://schemas.openxmlformats.org/officeDocument/2006/customXml" ds:itemID="{4698C378-701E-42BC-AC20-4C5DE388A836}">
  <ds:schemaRefs>
    <ds:schemaRef ds:uri="http://schemas.microsoft.com/sharepoint/v3/contenttype/forms"/>
  </ds:schemaRefs>
</ds:datastoreItem>
</file>

<file path=customXml/itemProps3.xml><?xml version="1.0" encoding="utf-8"?>
<ds:datastoreItem xmlns:ds="http://schemas.openxmlformats.org/officeDocument/2006/customXml" ds:itemID="{528CEC58-82DD-4642-AA47-9C93547C0C77}"/>
</file>

<file path=docProps/app.xml><?xml version="1.0" encoding="utf-8"?>
<Properties xmlns="http://schemas.openxmlformats.org/officeDocument/2006/extended-properties" xmlns:vt="http://schemas.openxmlformats.org/officeDocument/2006/docPropsVTypes">
  <Template>Office Theme</Template>
  <TotalTime>302</TotalTime>
  <Words>203</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AvenirNext LT Pro Bold</vt:lpstr>
      <vt:lpstr>Calibri</vt:lpstr>
      <vt:lpstr>AvenirNext LT Pro Regular</vt:lpstr>
      <vt:lpstr>Calibri Light</vt:lpstr>
      <vt:lpstr>Arial</vt:lpstr>
      <vt:lpstr>Tema do Office</vt:lpstr>
      <vt:lpstr>PowerPoint Presentation</vt:lpstr>
    </vt:vector>
  </TitlesOfParts>
  <Company>SRV-SCCM2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Prueba - Espanol</dc:title>
  <dc:creator>Leonardo de Oliveira Andrade</dc:creator>
  <cp:lastModifiedBy>Pamela McCloud</cp:lastModifiedBy>
  <cp:revision>61</cp:revision>
  <dcterms:created xsi:type="dcterms:W3CDTF">2021-04-09T18:42:33Z</dcterms:created>
  <dcterms:modified xsi:type="dcterms:W3CDTF">2023-12-30T22:08:24Z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