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Calibri Light" panose="020F0302020204030204" pitchFamily="34" charset="0"/>
      <p:regular r:id="rId4"/>
      <p:italic r:id="rId5"/>
    </p:embeddedFont>
    <p:embeddedFont>
      <p:font typeface="AvenirNext LT Pro Bold" panose="020B0804020202020204" pitchFamily="34" charset="0"/>
      <p:bold r:id="rId6"/>
    </p:embeddedFont>
    <p:embeddedFont>
      <p:font typeface="AvenirNext LT Pro Regular" panose="020B05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53" autoAdjust="0"/>
    <p:restoredTop sz="96453" autoAdjust="0"/>
  </p:normalViewPr>
  <p:slideViewPr>
    <p:cSldViewPr snapToGrid="0">
      <p:cViewPr varScale="1">
        <p:scale>
          <a:sx n="104" d="100"/>
          <a:sy n="104" d="100"/>
        </p:scale>
        <p:origin x="19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smtClean="0"/>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smtClean="0"/>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7559675"/>
            <a:chOff x="0" y="0"/>
            <a:chExt cx="10691813"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7559675"/>
            </a:xfrm>
            <a:prstGeom prst="rect">
              <a:avLst/>
            </a:prstGeom>
          </p:spPr>
        </p:pic>
        <p:sp>
          <p:nvSpPr>
            <p:cNvPr id="6" name="CaixaDeTexto 5"/>
            <p:cNvSpPr txBox="1"/>
            <p:nvPr/>
          </p:nvSpPr>
          <p:spPr>
            <a:xfrm>
              <a:off x="5340350" y="955732"/>
              <a:ext cx="5351462" cy="907941"/>
            </a:xfrm>
            <a:prstGeom prst="rect">
              <a:avLst/>
            </a:prstGeom>
            <a:noFill/>
          </p:spPr>
          <p:txBody>
            <a:bodyPr wrap="square" rtlCol="0">
              <a:spAutoFit/>
            </a:bodyPr>
            <a:lstStyle/>
            <a:p>
              <a:pPr algn="ctr"/>
              <a:r>
                <a:rPr lang="pt-BR" sz="5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a:t>
              </a:r>
              <a:r>
                <a:rPr lang="pt-BR" sz="5300"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Ética</a:t>
              </a:r>
              <a:endParaRPr lang="pt-BR" sz="53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0350" y="1916435"/>
              <a:ext cx="5351463" cy="338554"/>
            </a:xfrm>
            <a:prstGeom prst="rect">
              <a:avLst/>
            </a:prstGeom>
            <a:noFill/>
          </p:spPr>
          <p:txBody>
            <a:bodyPr wrap="square" rtlCol="0">
              <a:spAutoFit/>
            </a:bodyPr>
            <a:lstStyle/>
            <a:p>
              <a:pPr algn="ctr"/>
              <a:r>
                <a:rPr lang="es-ES" sz="1600" dirty="0">
                  <a:latin typeface="AvenirNext LT Pro Bold" panose="020B0804020202020204" pitchFamily="34" charset="0"/>
                </a:rPr>
                <a:t>24 horas al día • 365 días al año</a:t>
              </a:r>
              <a:endParaRPr lang="pt-BR" sz="1600" dirty="0" smtClean="0">
                <a:latin typeface="AvenirNext LT Pro Bold" panose="020B0804020202020204" pitchFamily="34" charset="0"/>
              </a:endParaRPr>
            </a:p>
          </p:txBody>
        </p:sp>
        <p:sp>
          <p:nvSpPr>
            <p:cNvPr id="9" name="CaixaDeTexto 8"/>
            <p:cNvSpPr txBox="1"/>
            <p:nvPr/>
          </p:nvSpPr>
          <p:spPr>
            <a:xfrm>
              <a:off x="5972025" y="5152938"/>
              <a:ext cx="2362185"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n cualquier lugar</a:t>
              </a:r>
            </a:p>
          </p:txBody>
        </p:sp>
        <p:sp>
          <p:nvSpPr>
            <p:cNvPr id="10" name="CaixaDeTexto 9"/>
            <p:cNvSpPr txBox="1"/>
            <p:nvPr/>
          </p:nvSpPr>
          <p:spPr>
            <a:xfrm>
              <a:off x="6513498" y="5446269"/>
              <a:ext cx="1814279"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stamos aquí</a:t>
              </a:r>
            </a:p>
          </p:txBody>
        </p:sp>
        <p:sp>
          <p:nvSpPr>
            <p:cNvPr id="11" name="CaixaDeTexto 10"/>
            <p:cNvSpPr txBox="1"/>
            <p:nvPr/>
          </p:nvSpPr>
          <p:spPr>
            <a:xfrm>
              <a:off x="6220896" y="5741188"/>
              <a:ext cx="2137124" cy="400110"/>
            </a:xfrm>
            <a:prstGeom prst="rect">
              <a:avLst/>
            </a:prstGeom>
            <a:noFill/>
          </p:spPr>
          <p:txBody>
            <a:bodyPr wrap="none" rtlCol="0">
              <a:spAutoFit/>
            </a:bodyPr>
            <a:lstStyle/>
            <a:p>
              <a:pPr algn="r"/>
              <a:r>
                <a:rPr lang="es-419" sz="2000" spc="60" dirty="0" smtClean="0">
                  <a:solidFill>
                    <a:schemeClr val="bg1"/>
                  </a:solidFill>
                  <a:latin typeface="AvenirNext LT Pro Regular" panose="020B0504020202020204" pitchFamily="34" charset="0"/>
                </a:rPr>
                <a:t>para escucharte</a:t>
              </a:r>
            </a:p>
          </p:txBody>
        </p:sp>
        <p:sp>
          <p:nvSpPr>
            <p:cNvPr id="12" name="Retângulo 11"/>
            <p:cNvSpPr/>
            <p:nvPr/>
          </p:nvSpPr>
          <p:spPr>
            <a:xfrm>
              <a:off x="5840836" y="4753248"/>
              <a:ext cx="25168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3" name="CaixaDeTexto 12"/>
            <p:cNvSpPr txBox="1"/>
            <p:nvPr/>
          </p:nvSpPr>
          <p:spPr>
            <a:xfrm>
              <a:off x="5843881" y="4724627"/>
              <a:ext cx="2512227" cy="430887"/>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200" b="1" dirty="0">
                  <a:latin typeface="AvenirNext LT Pro Bold" panose="020B0804020202020204" pitchFamily="34" charset="0"/>
                </a:rPr>
                <a:t>a cualquier hora</a:t>
              </a:r>
            </a:p>
          </p:txBody>
        </p:sp>
        <p:cxnSp>
          <p:nvCxnSpPr>
            <p:cNvPr id="14" name="Conector reto 13"/>
            <p:cNvCxnSpPr/>
            <p:nvPr/>
          </p:nvCxnSpPr>
          <p:spPr>
            <a:xfrm>
              <a:off x="5342732" y="0"/>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8" name="Retângulo 7"/>
            <p:cNvSpPr/>
            <p:nvPr/>
          </p:nvSpPr>
          <p:spPr>
            <a:xfrm>
              <a:off x="5377767" y="4093171"/>
              <a:ext cx="5314046" cy="784830"/>
            </a:xfrm>
            <a:prstGeom prst="rect">
              <a:avLst/>
            </a:prstGeom>
          </p:spPr>
          <p:txBody>
            <a:bodyPr wrap="square">
              <a:spAutoFit/>
            </a:bodyPr>
            <a:lstStyle/>
            <a:p>
              <a:pPr algn="ctr">
                <a:lnSpc>
                  <a:spcPct val="150000"/>
                </a:lnSpc>
              </a:pPr>
              <a:r>
                <a:rPr lang="es-ES" sz="1500" b="1" dirty="0">
                  <a:solidFill>
                    <a:schemeClr val="bg1">
                      <a:lumMod val="50000"/>
                    </a:schemeClr>
                  </a:solidFill>
                  <a:latin typeface="AvenirNext LT Pro Regular" panose="020B0504020202020204" pitchFamily="34" charset="0"/>
                </a:rPr>
                <a:t>Plantee sus inquietudes bajo confidencialidad</a:t>
              </a:r>
            </a:p>
            <a:p>
              <a:pPr algn="ctr">
                <a:lnSpc>
                  <a:spcPct val="150000"/>
                </a:lnSpc>
              </a:pPr>
              <a:r>
                <a:rPr lang="es-419" sz="1500" b="1" dirty="0" smtClean="0">
                  <a:solidFill>
                    <a:schemeClr val="bg1">
                      <a:lumMod val="50000"/>
                    </a:schemeClr>
                  </a:solidFill>
                  <a:latin typeface="AvenirNext LT Pro Regular" panose="020B0504020202020204" pitchFamily="34" charset="0"/>
                </a:rPr>
                <a:t>Estará </a:t>
              </a:r>
              <a:r>
                <a:rPr lang="es-419" sz="1500" b="1" dirty="0">
                  <a:solidFill>
                    <a:schemeClr val="bg1">
                      <a:lumMod val="50000"/>
                    </a:schemeClr>
                  </a:solidFill>
                  <a:latin typeface="AvenirNext LT Pro Regular" panose="020B0504020202020204" pitchFamily="34" charset="0"/>
                </a:rPr>
                <a:t>protegido contra </a:t>
              </a:r>
              <a:r>
                <a:rPr lang="es-419" sz="1500" b="1" dirty="0" smtClean="0">
                  <a:solidFill>
                    <a:schemeClr val="bg1">
                      <a:lumMod val="50000"/>
                    </a:schemeClr>
                  </a:solidFill>
                  <a:latin typeface="AvenirNext LT Pro Regular" panose="020B0504020202020204" pitchFamily="34" charset="0"/>
                </a:rPr>
                <a:t>represalias</a:t>
              </a:r>
              <a:endParaRPr lang="es-419" sz="1500" b="1" dirty="0">
                <a:solidFill>
                  <a:schemeClr val="bg1">
                    <a:lumMod val="50000"/>
                  </a:schemeClr>
                </a:solidFill>
                <a:latin typeface="AvenirNext LT Pro Regular" panose="020B0504020202020204" pitchFamily="34" charset="0"/>
              </a:endParaRPr>
            </a:p>
          </p:txBody>
        </p:sp>
        <p:sp>
          <p:nvSpPr>
            <p:cNvPr id="9" name="CaixaDeTexto 8"/>
            <p:cNvSpPr txBox="1"/>
            <p:nvPr/>
          </p:nvSpPr>
          <p:spPr>
            <a:xfrm>
              <a:off x="6106970" y="3003591"/>
              <a:ext cx="3882793" cy="769441"/>
            </a:xfrm>
            <a:prstGeom prst="rect">
              <a:avLst/>
            </a:prstGeom>
            <a:noFill/>
          </p:spPr>
          <p:txBody>
            <a:bodyPr wrap="square" rtlCol="0">
              <a:spAutoFit/>
            </a:bodyPr>
            <a:lstStyle/>
            <a:p>
              <a:pPr algn="ctr"/>
              <a:r>
                <a:rPr lang="es-419" sz="4400" spc="-50" dirty="0">
                  <a:solidFill>
                    <a:srgbClr val="004899"/>
                  </a:solidFill>
                  <a:latin typeface="AvenirNext LT Pro Bold" panose="020B0804020202020204" pitchFamily="34" charset="0"/>
                </a:rPr>
                <a:t>800 914 346</a:t>
              </a:r>
              <a:endParaRPr lang="es-419" sz="4400" spc="-50" dirty="0" smtClean="0">
                <a:solidFill>
                  <a:srgbClr val="004899"/>
                </a:solidFill>
                <a:latin typeface="AvenirNext LT Pro Bold" panose="020B0804020202020204" pitchFamily="34" charset="0"/>
              </a:endParaRPr>
            </a:p>
          </p:txBody>
        </p:sp>
        <p:sp>
          <p:nvSpPr>
            <p:cNvPr id="12" name="CaixaDeTexto 11"/>
            <p:cNvSpPr txBox="1"/>
            <p:nvPr/>
          </p:nvSpPr>
          <p:spPr>
            <a:xfrm>
              <a:off x="506734" y="821895"/>
              <a:ext cx="4332439" cy="3893502"/>
            </a:xfrm>
            <a:prstGeom prst="rect">
              <a:avLst/>
            </a:prstGeom>
            <a:noFill/>
          </p:spPr>
          <p:txBody>
            <a:bodyPr wrap="square" rtlCol="0">
              <a:spAutoFit/>
            </a:bodyPr>
            <a:lstStyle>
              <a:defPPr>
                <a:defRPr lang="en-US"/>
              </a:defPPr>
              <a:lvl1pPr algn="just">
                <a:lnSpc>
                  <a:spcPts val="2500"/>
                </a:lnSpc>
                <a:defRPr sz="1300" b="1" spc="100">
                  <a:solidFill>
                    <a:schemeClr val="tx1">
                      <a:lumMod val="75000"/>
                      <a:lumOff val="25000"/>
                    </a:schemeClr>
                  </a:solidFill>
                  <a:latin typeface="AvenirNext LT Pro Regular" panose="020B0504020202020204" pitchFamily="34" charset="0"/>
                </a:defRPr>
              </a:lvl1pPr>
            </a:lstStyle>
            <a:p>
              <a:pPr>
                <a:lnSpc>
                  <a:spcPts val="2300"/>
                </a:lnSpc>
              </a:pPr>
              <a:r>
                <a:rPr lang="es-419" dirty="0"/>
                <a:t>Si se enfrenta a un dilema ético</a:t>
              </a:r>
              <a:r>
                <a:rPr lang="es-419" b="0" dirty="0"/>
                <a:t>, 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r>
                <a:rPr lang="es-419" b="0" dirty="0" smtClean="0"/>
                <a:t>.</a:t>
              </a:r>
              <a:endParaRPr lang="es-419" b="0" dirty="0"/>
            </a:p>
          </p:txBody>
        </p:sp>
        <p:sp>
          <p:nvSpPr>
            <p:cNvPr id="13" name="Retângulo 5"/>
            <p:cNvSpPr/>
            <p:nvPr/>
          </p:nvSpPr>
          <p:spPr>
            <a:xfrm>
              <a:off x="351494" y="5454095"/>
              <a:ext cx="4824170"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s-419" sz="1100" spc="100" dirty="0">
                  <a:solidFill>
                    <a:srgbClr val="002060"/>
                  </a:solidFill>
                  <a:latin typeface="AvenirNext LT Pro Regular" panose="020B0504020202020204" pitchFamily="34" charset="0"/>
                </a:rPr>
                <a:t>La Línea de Ética </a:t>
              </a:r>
            </a:p>
            <a:p>
              <a:pPr>
                <a:lnSpc>
                  <a:spcPts val="1700"/>
                </a:lnSpc>
              </a:pPr>
              <a:r>
                <a:rPr lang="es-419" sz="1100" spc="100" dirty="0">
                  <a:solidFill>
                    <a:srgbClr val="002060"/>
                  </a:solidFill>
                  <a:latin typeface="AvenirNext LT Pro Regular" panose="020B0504020202020204" pitchFamily="34" charset="0"/>
                </a:rPr>
                <a:t>es operada por una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empresa independiente</a:t>
              </a:r>
              <a:r>
                <a:rPr lang="es-419" sz="1100" spc="100" dirty="0">
                  <a:solidFill>
                    <a:srgbClr val="002060"/>
                  </a:solidFill>
                  <a:latin typeface="AvenirNext LT Pro Regular" panose="020B0504020202020204" pitchFamily="34" charset="0"/>
                </a:rPr>
                <a:t>. Puede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estar </a:t>
              </a:r>
              <a:r>
                <a:rPr lang="es-419" sz="1100" spc="100" dirty="0">
                  <a:solidFill>
                    <a:srgbClr val="002060"/>
                  </a:solidFill>
                  <a:latin typeface="AvenirNext LT Pro Regular" panose="020B0504020202020204" pitchFamily="34" charset="0"/>
                </a:rPr>
                <a:t>seguro de </a:t>
              </a:r>
              <a:r>
                <a:rPr lang="es-419" sz="1100" spc="100" dirty="0" smtClean="0">
                  <a:solidFill>
                    <a:srgbClr val="002060"/>
                  </a:solidFill>
                  <a:latin typeface="AvenirNext LT Pro Regular" panose="020B0504020202020204" pitchFamily="34" charset="0"/>
                </a:rPr>
                <a:t>que todas </a:t>
              </a:r>
              <a:r>
                <a:rPr lang="es-419" sz="1100" spc="100" dirty="0">
                  <a:solidFill>
                    <a:srgbClr val="002060"/>
                  </a:solidFill>
                  <a:latin typeface="AvenirNext LT Pro Regular" panose="020B0504020202020204" pitchFamily="34" charset="0"/>
                </a:rPr>
                <a:t>las quejas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son </a:t>
              </a:r>
              <a:r>
                <a:rPr lang="es-419" sz="1100" spc="100" dirty="0">
                  <a:solidFill>
                    <a:srgbClr val="002060"/>
                  </a:solidFill>
                  <a:latin typeface="AvenirNext LT Pro Regular" panose="020B0504020202020204" pitchFamily="34" charset="0"/>
                </a:rPr>
                <a:t>tratadas bajo </a:t>
              </a:r>
              <a:r>
                <a:rPr lang="es-419" sz="1100" spc="100" dirty="0" smtClean="0">
                  <a:solidFill>
                    <a:srgbClr val="002060"/>
                  </a:solidFill>
                  <a:latin typeface="AvenirNext LT Pro Regular" panose="020B0504020202020204" pitchFamily="34" charset="0"/>
                </a:rPr>
                <a:t>confidencialidad por </a:t>
              </a:r>
              <a:r>
                <a:rPr lang="es-419" sz="1100" spc="100" dirty="0">
                  <a:solidFill>
                    <a:srgbClr val="002060"/>
                  </a:solidFill>
                  <a:latin typeface="AvenirNext LT Pro Regular" panose="020B0504020202020204" pitchFamily="34" charset="0"/>
                </a:rPr>
                <a:t>el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Grupo </a:t>
              </a:r>
              <a:r>
                <a:rPr lang="es-419" sz="1100" spc="100" dirty="0">
                  <a:solidFill>
                    <a:srgbClr val="002060"/>
                  </a:solidFill>
                  <a:latin typeface="AvenirNext LT Pro Regular" panose="020B0504020202020204" pitchFamily="34" charset="0"/>
                </a:rPr>
                <a:t>de Ética y Compliance de Brink’s. También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puede estar seguro </a:t>
              </a:r>
              <a:r>
                <a:rPr lang="es-419" sz="1100" spc="100" dirty="0">
                  <a:solidFill>
                    <a:srgbClr val="002060"/>
                  </a:solidFill>
                  <a:latin typeface="AvenirNext LT Pro Regular" panose="020B0504020202020204" pitchFamily="34" charset="0"/>
                </a:rPr>
                <a:t>de que, si desea presentar un informe anónimo, </a:t>
              </a:r>
              <a:r>
                <a:rPr lang="es-419" sz="1100" spc="100" dirty="0" smtClean="0">
                  <a:solidFill>
                    <a:srgbClr val="002060"/>
                  </a:solidFill>
                  <a:latin typeface="AvenirNext LT Pro Regular" panose="020B0504020202020204" pitchFamily="34" charset="0"/>
                </a:rPr>
                <a:t>su </a:t>
              </a:r>
              <a:r>
                <a:rPr lang="es-419" sz="1100" spc="100" dirty="0">
                  <a:solidFill>
                    <a:srgbClr val="002060"/>
                  </a:solidFill>
                  <a:latin typeface="AvenirNext LT Pro Regular" panose="020B0504020202020204" pitchFamily="34" charset="0"/>
                </a:rPr>
                <a:t>identificación no </a:t>
              </a:r>
              <a:r>
                <a:rPr lang="es-419" sz="1100" spc="100" dirty="0" smtClean="0">
                  <a:solidFill>
                    <a:srgbClr val="002060"/>
                  </a:solidFill>
                  <a:latin typeface="AvenirNext LT Pro Regular" panose="020B0504020202020204" pitchFamily="34" charset="0"/>
                </a:rPr>
                <a:t>se proporcionará </a:t>
              </a:r>
              <a:r>
                <a:rPr lang="es-419" sz="1100" spc="100" dirty="0">
                  <a:solidFill>
                    <a:srgbClr val="002060"/>
                  </a:solidFill>
                  <a:latin typeface="AvenirNext LT Pro Regular" panose="020B0504020202020204" pitchFamily="34" charset="0"/>
                </a:rPr>
                <a:t>a Brink's.</a:t>
              </a:r>
            </a:p>
          </p:txBody>
        </p:sp>
        <p:sp>
          <p:nvSpPr>
            <p:cNvPr id="14" name="Retângulo 13"/>
            <p:cNvSpPr/>
            <p:nvPr/>
          </p:nvSpPr>
          <p:spPr>
            <a:xfrm>
              <a:off x="6436995" y="5013257"/>
              <a:ext cx="3227448" cy="614399"/>
            </a:xfrm>
            <a:prstGeom prst="rect">
              <a:avLst/>
            </a:prstGeom>
          </p:spPr>
          <p:txBody>
            <a:bodyPr wrap="square">
              <a:spAutoFit/>
            </a:bodyPr>
            <a:lstStyle/>
            <a:p>
              <a:pPr algn="ctr">
                <a:lnSpc>
                  <a:spcPct val="150000"/>
                </a:lnSpc>
              </a:pPr>
              <a:r>
                <a:rPr lang="es-419" sz="1200" spc="100" dirty="0" smtClean="0">
                  <a:solidFill>
                    <a:srgbClr val="004899"/>
                  </a:solidFill>
                  <a:latin typeface="AvenirNext LT Pro Regular" panose="020B0504020202020204" pitchFamily="34" charset="0"/>
                </a:rPr>
                <a:t>Contacto en Español o Inglés </a:t>
              </a:r>
            </a:p>
            <a:p>
              <a:pPr algn="ctr">
                <a:lnSpc>
                  <a:spcPct val="150000"/>
                </a:lnSpc>
              </a:pPr>
              <a:r>
                <a:rPr lang="en-US" sz="1200" spc="100" dirty="0" smtClean="0">
                  <a:solidFill>
                    <a:srgbClr val="004899"/>
                  </a:solidFill>
                  <a:latin typeface="AvenirNext LT Pro Regular" panose="020B0504020202020204" pitchFamily="34" charset="0"/>
                </a:rPr>
                <a:t>Contact in Spanish or English</a:t>
              </a:r>
              <a:endParaRPr lang="en-US" sz="1200" spc="100" dirty="0">
                <a:solidFill>
                  <a:srgbClr val="004899"/>
                </a:solidFill>
                <a:latin typeface="AvenirNext LT Pro Regular" panose="020B0504020202020204" pitchFamily="34" charset="0"/>
              </a:endParaRPr>
            </a:p>
          </p:txBody>
        </p:sp>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626" y="5970447"/>
              <a:ext cx="967185" cy="1080000"/>
            </a:xfrm>
            <a:prstGeom prst="rect">
              <a:avLst/>
            </a:prstGeom>
          </p:spPr>
        </p:pic>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937BD5-D855-4DF7-A9EC-B9EA82ABD617}"/>
</file>

<file path=customXml/itemProps2.xml><?xml version="1.0" encoding="utf-8"?>
<ds:datastoreItem xmlns:ds="http://schemas.openxmlformats.org/officeDocument/2006/customXml" ds:itemID="{1904A5B1-2464-4819-9066-801A03E4212D}"/>
</file>

<file path=customXml/itemProps3.xml><?xml version="1.0" encoding="utf-8"?>
<ds:datastoreItem xmlns:ds="http://schemas.openxmlformats.org/officeDocument/2006/customXml" ds:itemID="{E9EB171F-1125-46EE-930C-E06E04C18E94}"/>
</file>

<file path=docProps/app.xml><?xml version="1.0" encoding="utf-8"?>
<Properties xmlns="http://schemas.openxmlformats.org/officeDocument/2006/extended-properties" xmlns:vt="http://schemas.openxmlformats.org/officeDocument/2006/docPropsVTypes">
  <Template>Office Theme</Template>
  <TotalTime>2696</TotalTime>
  <Words>201</Words>
  <Application>Microsoft Office PowerPoint</Application>
  <PresentationFormat>Personalizar</PresentationFormat>
  <Paragraphs>19</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Arial</vt:lpstr>
      <vt:lpstr>Calibri Light</vt:lpstr>
      <vt:lpstr>AvenirNext LT Pro Bold</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54</cp:revision>
  <dcterms:created xsi:type="dcterms:W3CDTF">2021-04-09T18:42:33Z</dcterms:created>
  <dcterms:modified xsi:type="dcterms:W3CDTF">2021-06-21T21:44:29Z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