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Calibri Light" panose="020F0302020204030204" pitchFamily="34" charset="0"/>
      <p:regular r:id="rId4"/>
      <p:italic r:id="rId5"/>
    </p:embeddedFont>
    <p:embeddedFont>
      <p:font typeface="AvenirNext LT Pro Bold" panose="020B0804020202020204" pitchFamily="34" charset="0"/>
      <p:bold r:id="rId6"/>
    </p:embeddedFont>
    <p:embeddedFont>
      <p:font typeface="AvenirNext LT Pro Regular" panose="020B05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53" autoAdjust="0"/>
    <p:restoredTop sz="96473" autoAdjust="0"/>
  </p:normalViewPr>
  <p:slideViewPr>
    <p:cSldViewPr snapToGrid="0">
      <p:cViewPr varScale="1">
        <p:scale>
          <a:sx n="104" d="100"/>
          <a:sy n="104" d="100"/>
        </p:scale>
        <p:origin x="19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smtClean="0"/>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smtClean="0"/>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7559675"/>
            <a:chOff x="0" y="0"/>
            <a:chExt cx="10691813"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7559675"/>
            </a:xfrm>
            <a:prstGeom prst="rect">
              <a:avLst/>
            </a:prstGeom>
          </p:spPr>
        </p:pic>
        <p:sp>
          <p:nvSpPr>
            <p:cNvPr id="6" name="CaixaDeTexto 5"/>
            <p:cNvSpPr txBox="1"/>
            <p:nvPr/>
          </p:nvSpPr>
          <p:spPr>
            <a:xfrm>
              <a:off x="5340351" y="979170"/>
              <a:ext cx="5351462" cy="907941"/>
            </a:xfrm>
            <a:prstGeom prst="rect">
              <a:avLst/>
            </a:prstGeom>
            <a:noFill/>
          </p:spPr>
          <p:txBody>
            <a:bodyPr wrap="square" rtlCol="0">
              <a:spAutoFit/>
            </a:bodyPr>
            <a:lstStyle/>
            <a:p>
              <a:pPr algn="ctr"/>
              <a:r>
                <a:rPr lang="pt-BR" sz="5300" dirty="0" smtClean="0">
                  <a:solidFill>
                    <a:schemeClr val="bg1"/>
                  </a:solidFill>
                  <a:effectLst>
                    <a:outerShdw blurRad="38100" dist="38100" dir="2700000" algn="tl">
                      <a:srgbClr val="000000">
                        <a:alpha val="43137"/>
                      </a:srgbClr>
                    </a:outerShdw>
                  </a:effectLst>
                  <a:latin typeface="AvenirNext LT Pro Bold" panose="020B0804020202020204" pitchFamily="34" charset="0"/>
                </a:rPr>
                <a:t>Linha de Ética</a:t>
              </a:r>
              <a:endParaRPr lang="pt-BR" sz="5300"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0351" y="1916956"/>
              <a:ext cx="5351462" cy="338554"/>
            </a:xfrm>
            <a:prstGeom prst="rect">
              <a:avLst/>
            </a:prstGeom>
            <a:noFill/>
          </p:spPr>
          <p:txBody>
            <a:bodyPr wrap="square" rtlCol="0">
              <a:spAutoFit/>
            </a:bodyPr>
            <a:lstStyle/>
            <a:p>
              <a:pPr algn="ctr"/>
              <a:r>
                <a:rPr lang="pt-BR" sz="1600" dirty="0" smtClean="0">
                  <a:latin typeface="AvenirNext LT Pro Bold" panose="020B0804020202020204" pitchFamily="34" charset="0"/>
                </a:rPr>
                <a:t>24 Horas por dia• 365 Dias por ano</a:t>
              </a:r>
            </a:p>
          </p:txBody>
        </p:sp>
        <p:sp>
          <p:nvSpPr>
            <p:cNvPr id="13" name="CaixaDeTexto 12"/>
            <p:cNvSpPr txBox="1"/>
            <p:nvPr/>
          </p:nvSpPr>
          <p:spPr>
            <a:xfrm>
              <a:off x="5802920" y="5157042"/>
              <a:ext cx="2046714" cy="338554"/>
            </a:xfrm>
            <a:prstGeom prst="rect">
              <a:avLst/>
            </a:prstGeom>
            <a:noFill/>
          </p:spPr>
          <p:txBody>
            <a:bodyPr wrap="none" rtlCol="0">
              <a:spAutoFit/>
            </a:bodyPr>
            <a:lstStyle>
              <a:defPPr>
                <a:defRPr lang="en-US"/>
              </a:defPPr>
              <a:lvl1pPr>
                <a:defRPr sz="2800" spc="60">
                  <a:solidFill>
                    <a:schemeClr val="bg1"/>
                  </a:solidFill>
                  <a:latin typeface="AvenirNext LT Pro Regular" panose="020B0504020202020204" pitchFamily="34" charset="0"/>
                </a:defRPr>
              </a:lvl1pPr>
            </a:lstStyle>
            <a:p>
              <a:pPr algn="r"/>
              <a:r>
                <a:rPr lang="pt-BR" sz="1600" dirty="0"/>
                <a:t>em qualquer lugar</a:t>
              </a:r>
            </a:p>
          </p:txBody>
        </p:sp>
        <p:sp>
          <p:nvSpPr>
            <p:cNvPr id="14" name="CaixaDeTexto 13"/>
            <p:cNvSpPr txBox="1"/>
            <p:nvPr/>
          </p:nvSpPr>
          <p:spPr>
            <a:xfrm>
              <a:off x="5922717" y="5433735"/>
              <a:ext cx="1934825" cy="338554"/>
            </a:xfrm>
            <a:prstGeom prst="rect">
              <a:avLst/>
            </a:prstGeom>
            <a:noFill/>
          </p:spPr>
          <p:txBody>
            <a:bodyPr wrap="none" rtlCol="0">
              <a:spAutoFit/>
            </a:bodyPr>
            <a:lstStyle>
              <a:defPPr>
                <a:defRPr lang="en-US"/>
              </a:defPPr>
              <a:lvl1pPr>
                <a:defRPr sz="2800" spc="60">
                  <a:solidFill>
                    <a:schemeClr val="bg1"/>
                  </a:solidFill>
                  <a:latin typeface="AvenirNext LT Pro Regular" panose="020B0504020202020204" pitchFamily="34" charset="0"/>
                </a:defRPr>
              </a:lvl1pPr>
            </a:lstStyle>
            <a:p>
              <a:pPr algn="r"/>
              <a:r>
                <a:rPr lang="pt-BR" sz="1600" dirty="0"/>
                <a:t>nós estamos aqui</a:t>
              </a:r>
            </a:p>
          </p:txBody>
        </p:sp>
        <p:sp>
          <p:nvSpPr>
            <p:cNvPr id="15" name="CaixaDeTexto 14"/>
            <p:cNvSpPr txBox="1"/>
            <p:nvPr/>
          </p:nvSpPr>
          <p:spPr>
            <a:xfrm>
              <a:off x="6126001" y="5702562"/>
              <a:ext cx="1733937" cy="338554"/>
            </a:xfrm>
            <a:prstGeom prst="rect">
              <a:avLst/>
            </a:prstGeom>
            <a:noFill/>
          </p:spPr>
          <p:txBody>
            <a:bodyPr wrap="none" rtlCol="0">
              <a:spAutoFit/>
            </a:bodyPr>
            <a:lstStyle>
              <a:defPPr>
                <a:defRPr lang="en-US"/>
              </a:defPPr>
              <a:lvl1pPr>
                <a:defRPr sz="2800" spc="60">
                  <a:solidFill>
                    <a:schemeClr val="bg1"/>
                  </a:solidFill>
                  <a:latin typeface="AvenirNext LT Pro Regular" panose="020B0504020202020204" pitchFamily="34" charset="0"/>
                </a:defRPr>
              </a:lvl1pPr>
            </a:lstStyle>
            <a:p>
              <a:pPr algn="r"/>
              <a:r>
                <a:rPr lang="pt-BR" sz="1600" dirty="0"/>
                <a:t>para ouvir você</a:t>
              </a:r>
            </a:p>
          </p:txBody>
        </p:sp>
        <p:sp>
          <p:nvSpPr>
            <p:cNvPr id="9" name="Retângulo 8"/>
            <p:cNvSpPr/>
            <p:nvPr/>
          </p:nvSpPr>
          <p:spPr>
            <a:xfrm>
              <a:off x="5831918" y="4753273"/>
              <a:ext cx="2050020"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cxnSp>
          <p:nvCxnSpPr>
            <p:cNvPr id="10" name="Conector reto 9"/>
            <p:cNvCxnSpPr/>
            <p:nvPr/>
          </p:nvCxnSpPr>
          <p:spPr>
            <a:xfrm>
              <a:off x="5340351" y="0"/>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5830497" y="4777083"/>
              <a:ext cx="2051441" cy="361637"/>
            </a:xfrm>
            <a:prstGeom prst="rect">
              <a:avLst/>
            </a:prstGeom>
            <a:noFill/>
          </p:spPr>
          <p:txBody>
            <a:bodyPr wrap="square" rtlCol="0">
              <a:spAutoFit/>
            </a:bodyPr>
            <a:lstStyle>
              <a:defPPr>
                <a:defRPr lang="en-US"/>
              </a:defPPr>
              <a:lvl1pPr>
                <a:defRPr sz="2800" spc="70">
                  <a:solidFill>
                    <a:schemeClr val="bg1"/>
                  </a:solidFill>
                  <a:latin typeface="AvenirNext LT Pro Bold" panose="020B0804020202020204" pitchFamily="34" charset="0"/>
                </a:defRPr>
              </a:lvl1pPr>
            </a:lstStyle>
            <a:p>
              <a:pPr algn="ctr"/>
              <a:r>
                <a:rPr lang="pt-BR" sz="1750" dirty="0"/>
                <a:t>a qualquer hora</a:t>
              </a:r>
            </a:p>
          </p:txBody>
        </p: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565634" y="968607"/>
              <a:ext cx="4214640" cy="3631763"/>
            </a:xfrm>
            <a:prstGeom prst="rect">
              <a:avLst/>
            </a:prstGeom>
            <a:noFill/>
          </p:spPr>
          <p:txBody>
            <a:bodyPr wrap="square" rtlCol="0">
              <a:spAutoFit/>
            </a:bodyPr>
            <a:lstStyle/>
            <a:p>
              <a:pPr algn="just">
                <a:lnSpc>
                  <a:spcPts val="2300"/>
                </a:lnSpc>
              </a:pPr>
              <a:r>
                <a:rPr lang="pt-BR" sz="1300" b="1" dirty="0">
                  <a:solidFill>
                    <a:schemeClr val="tx1">
                      <a:lumMod val="75000"/>
                      <a:lumOff val="25000"/>
                    </a:schemeClr>
                  </a:solidFill>
                  <a:latin typeface="AvenirNext LT Pro Regular" panose="020B0504020202020204" pitchFamily="34" charset="0"/>
                </a:rPr>
                <a:t>Se você se deparar com um dilema ético</a:t>
              </a:r>
              <a:r>
                <a:rPr lang="en-US" sz="1300" dirty="0" smtClean="0">
                  <a:solidFill>
                    <a:schemeClr val="tx1">
                      <a:lumMod val="75000"/>
                      <a:lumOff val="25000"/>
                    </a:schemeClr>
                  </a:solidFill>
                  <a:latin typeface="AvenirNext LT Pro Regular" panose="020B0504020202020204" pitchFamily="34" charset="0"/>
                </a:rPr>
                <a:t>, </a:t>
              </a:r>
              <a:r>
                <a:rPr lang="pt-BR" sz="1300" dirty="0">
                  <a:solidFill>
                    <a:schemeClr val="tx1">
                      <a:lumMod val="75000"/>
                      <a:lumOff val="25000"/>
                    </a:schemeClr>
                  </a:solidFill>
                  <a:latin typeface="AvenirNext LT Pro Regular" panose="020B0504020202020204" pitchFamily="34" charset="0"/>
                </a:rPr>
                <a:t>a Linha de Ética está aqui para ajudá-lo. Você pode relatar preocupações sérias como suspeitas de suborno, fraudes, sinais de lavagem de dinheiro, irregularidades contábeis, violações da lei de livre concorrência, uso indevido de bens ou de recursos, conflitos de interesse, abusos com presentes e entretenimentos, divulgação de informações confidenciais, discriminação, retaliação, ameaças, assédio moral ou sexual e situações semelhantes. Qualquer suspeita de violação do Código de Ética da Brink’s deve ser relatada por meio da Linha de Ética.</a:t>
              </a:r>
            </a:p>
          </p:txBody>
        </p:sp>
        <p:sp>
          <p:nvSpPr>
            <p:cNvPr id="6" name="Retângulo 5"/>
            <p:cNvSpPr/>
            <p:nvPr/>
          </p:nvSpPr>
          <p:spPr>
            <a:xfrm>
              <a:off x="279419" y="5568903"/>
              <a:ext cx="4531675" cy="170816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800"/>
                </a:lnSpc>
              </a:pPr>
              <a:r>
                <a:rPr lang="pt-BR" sz="1100" dirty="0">
                  <a:solidFill>
                    <a:srgbClr val="002060"/>
                  </a:solidFill>
                  <a:latin typeface="AvenirNext LT Pro Regular" panose="020B0504020202020204" pitchFamily="34" charset="0"/>
                </a:rPr>
                <a:t>A Linha de Ética é </a:t>
              </a:r>
              <a:r>
                <a:rPr lang="pt-BR" sz="1100" dirty="0" smtClean="0">
                  <a:solidFill>
                    <a:srgbClr val="002060"/>
                  </a:solidFill>
                  <a:latin typeface="AvenirNext LT Pro Regular" panose="020B0504020202020204" pitchFamily="34" charset="0"/>
                </a:rPr>
                <a:t>operada </a:t>
              </a:r>
            </a:p>
            <a:p>
              <a:pPr>
                <a:lnSpc>
                  <a:spcPts val="1800"/>
                </a:lnSpc>
              </a:pPr>
              <a:r>
                <a:rPr lang="pt-BR" sz="1100" dirty="0" smtClean="0">
                  <a:solidFill>
                    <a:srgbClr val="002060"/>
                  </a:solidFill>
                  <a:latin typeface="AvenirNext LT Pro Regular" panose="020B0504020202020204" pitchFamily="34" charset="0"/>
                </a:rPr>
                <a:t>por </a:t>
              </a:r>
              <a:r>
                <a:rPr lang="pt-BR" sz="1100" dirty="0">
                  <a:solidFill>
                    <a:srgbClr val="002060"/>
                  </a:solidFill>
                  <a:latin typeface="AvenirNext LT Pro Regular" panose="020B0504020202020204" pitchFamily="34" charset="0"/>
                </a:rPr>
                <a:t>uma empresa </a:t>
              </a:r>
              <a:r>
                <a:rPr lang="pt-BR" sz="1100" dirty="0" smtClean="0">
                  <a:solidFill>
                    <a:srgbClr val="002060"/>
                  </a:solidFill>
                  <a:latin typeface="AvenirNext LT Pro Regular" panose="020B0504020202020204" pitchFamily="34" charset="0"/>
                </a:rPr>
                <a:t>independente</a:t>
              </a:r>
              <a:r>
                <a:rPr lang="pt-BR" sz="1100" dirty="0">
                  <a:solidFill>
                    <a:srgbClr val="002060"/>
                  </a:solidFill>
                  <a:latin typeface="AvenirNext LT Pro Regular" panose="020B0504020202020204" pitchFamily="34" charset="0"/>
                </a:rPr>
                <a:t>. </a:t>
              </a:r>
              <a:endParaRPr lang="pt-BR" sz="1100" dirty="0" smtClean="0">
                <a:solidFill>
                  <a:srgbClr val="002060"/>
                </a:solidFill>
                <a:latin typeface="AvenirNext LT Pro Regular" panose="020B0504020202020204" pitchFamily="34" charset="0"/>
              </a:endParaRPr>
            </a:p>
            <a:p>
              <a:pPr>
                <a:lnSpc>
                  <a:spcPts val="1800"/>
                </a:lnSpc>
              </a:pPr>
              <a:r>
                <a:rPr lang="pt-BR" sz="1100" dirty="0" smtClean="0">
                  <a:solidFill>
                    <a:srgbClr val="002060"/>
                  </a:solidFill>
                  <a:latin typeface="AvenirNext LT Pro Regular" panose="020B0504020202020204" pitchFamily="34" charset="0"/>
                </a:rPr>
                <a:t>Você </a:t>
              </a:r>
              <a:r>
                <a:rPr lang="pt-BR" sz="1100" dirty="0">
                  <a:solidFill>
                    <a:srgbClr val="002060"/>
                  </a:solidFill>
                  <a:latin typeface="AvenirNext LT Pro Regular" panose="020B0504020202020204" pitchFamily="34" charset="0"/>
                </a:rPr>
                <a:t>pode ter </a:t>
              </a:r>
              <a:r>
                <a:rPr lang="pt-BR" sz="1100" dirty="0" smtClean="0">
                  <a:solidFill>
                    <a:srgbClr val="002060"/>
                  </a:solidFill>
                  <a:latin typeface="AvenirNext LT Pro Regular" panose="020B0504020202020204" pitchFamily="34" charset="0"/>
                </a:rPr>
                <a:t>certeza que </a:t>
              </a:r>
              <a:r>
                <a:rPr lang="pt-BR" sz="1100" dirty="0">
                  <a:solidFill>
                    <a:srgbClr val="002060"/>
                  </a:solidFill>
                  <a:latin typeface="AvenirNext LT Pro Regular" panose="020B0504020202020204" pitchFamily="34" charset="0"/>
                </a:rPr>
                <a:t>todas as </a:t>
              </a:r>
              <a:endParaRPr lang="pt-BR" sz="1100" dirty="0" smtClean="0">
                <a:solidFill>
                  <a:srgbClr val="002060"/>
                </a:solidFill>
                <a:latin typeface="AvenirNext LT Pro Regular" panose="020B0504020202020204" pitchFamily="34" charset="0"/>
              </a:endParaRPr>
            </a:p>
            <a:p>
              <a:pPr>
                <a:lnSpc>
                  <a:spcPts val="1800"/>
                </a:lnSpc>
              </a:pPr>
              <a:r>
                <a:rPr lang="pt-BR" sz="1100" dirty="0" smtClean="0">
                  <a:solidFill>
                    <a:srgbClr val="002060"/>
                  </a:solidFill>
                  <a:latin typeface="AvenirNext LT Pro Regular" panose="020B0504020202020204" pitchFamily="34" charset="0"/>
                </a:rPr>
                <a:t>reclamações </a:t>
              </a:r>
              <a:r>
                <a:rPr lang="pt-BR" sz="1100" dirty="0">
                  <a:solidFill>
                    <a:srgbClr val="002060"/>
                  </a:solidFill>
                  <a:latin typeface="AvenirNext LT Pro Regular" panose="020B0504020202020204" pitchFamily="34" charset="0"/>
                </a:rPr>
                <a:t>serão tratadas </a:t>
              </a:r>
              <a:r>
                <a:rPr lang="pt-BR" sz="1100" dirty="0" smtClean="0">
                  <a:solidFill>
                    <a:srgbClr val="002060"/>
                  </a:solidFill>
                  <a:latin typeface="AvenirNext LT Pro Regular" panose="020B0504020202020204" pitchFamily="34" charset="0"/>
                </a:rPr>
                <a:t>sigilosamente pelo </a:t>
              </a:r>
            </a:p>
            <a:p>
              <a:pPr>
                <a:lnSpc>
                  <a:spcPts val="1800"/>
                </a:lnSpc>
              </a:pPr>
              <a:r>
                <a:rPr lang="pt-BR" sz="1100" dirty="0" smtClean="0">
                  <a:solidFill>
                    <a:srgbClr val="002060"/>
                  </a:solidFill>
                  <a:latin typeface="AvenirNext LT Pro Regular" panose="020B0504020202020204" pitchFamily="34" charset="0"/>
                </a:rPr>
                <a:t>Grupo </a:t>
              </a:r>
              <a:r>
                <a:rPr lang="pt-BR" sz="1100" dirty="0">
                  <a:solidFill>
                    <a:srgbClr val="002060"/>
                  </a:solidFill>
                  <a:latin typeface="AvenirNext LT Pro Regular" panose="020B0504020202020204" pitchFamily="34" charset="0"/>
                </a:rPr>
                <a:t>de Ética e </a:t>
              </a:r>
              <a:r>
                <a:rPr lang="pt-BR" sz="1100" dirty="0" smtClean="0">
                  <a:solidFill>
                    <a:srgbClr val="002060"/>
                  </a:solidFill>
                  <a:latin typeface="AvenirNext LT Pro Regular" panose="020B0504020202020204" pitchFamily="34" charset="0"/>
                </a:rPr>
                <a:t>Compliance da Brink’s. Você </a:t>
              </a:r>
              <a:r>
                <a:rPr lang="pt-BR" sz="1100" dirty="0">
                  <a:solidFill>
                    <a:srgbClr val="002060"/>
                  </a:solidFill>
                  <a:latin typeface="AvenirNext LT Pro Regular" panose="020B0504020202020204" pitchFamily="34" charset="0"/>
                </a:rPr>
                <a:t>também </a:t>
              </a:r>
              <a:endParaRPr lang="pt-BR" sz="1100" dirty="0" smtClean="0">
                <a:solidFill>
                  <a:srgbClr val="002060"/>
                </a:solidFill>
                <a:latin typeface="AvenirNext LT Pro Regular" panose="020B0504020202020204" pitchFamily="34" charset="0"/>
              </a:endParaRPr>
            </a:p>
            <a:p>
              <a:pPr>
                <a:lnSpc>
                  <a:spcPts val="1800"/>
                </a:lnSpc>
              </a:pPr>
              <a:r>
                <a:rPr lang="pt-BR" sz="1100" dirty="0" smtClean="0">
                  <a:solidFill>
                    <a:srgbClr val="002060"/>
                  </a:solidFill>
                  <a:latin typeface="AvenirNext LT Pro Regular" panose="020B0504020202020204" pitchFamily="34" charset="0"/>
                </a:rPr>
                <a:t>pode </a:t>
              </a:r>
              <a:r>
                <a:rPr lang="pt-BR" sz="1100" dirty="0">
                  <a:solidFill>
                    <a:srgbClr val="002060"/>
                  </a:solidFill>
                  <a:latin typeface="AvenirNext LT Pro Regular" panose="020B0504020202020204" pitchFamily="34" charset="0"/>
                </a:rPr>
                <a:t>ter certeza que, se </a:t>
              </a:r>
              <a:r>
                <a:rPr lang="pt-BR" sz="1100" dirty="0" smtClean="0">
                  <a:solidFill>
                    <a:srgbClr val="002060"/>
                  </a:solidFill>
                  <a:latin typeface="AvenirNext LT Pro Regular" panose="020B0504020202020204" pitchFamily="34" charset="0"/>
                </a:rPr>
                <a:t>desejar fazer uma </a:t>
              </a:r>
              <a:r>
                <a:rPr lang="pt-BR" sz="1100" dirty="0">
                  <a:solidFill>
                    <a:srgbClr val="002060"/>
                  </a:solidFill>
                  <a:latin typeface="AvenirNext LT Pro Regular" panose="020B0504020202020204" pitchFamily="34" charset="0"/>
                </a:rPr>
                <a:t>denúncia </a:t>
              </a:r>
              <a:r>
                <a:rPr lang="pt-BR" sz="1100" dirty="0" smtClean="0">
                  <a:solidFill>
                    <a:srgbClr val="002060"/>
                  </a:solidFill>
                  <a:latin typeface="AvenirNext LT Pro Regular" panose="020B0504020202020204" pitchFamily="34" charset="0"/>
                </a:rPr>
                <a:t>anônima, a sua</a:t>
              </a:r>
            </a:p>
            <a:p>
              <a:pPr>
                <a:lnSpc>
                  <a:spcPts val="1800"/>
                </a:lnSpc>
              </a:pPr>
              <a:r>
                <a:rPr lang="pt-BR" sz="1100" dirty="0" smtClean="0">
                  <a:solidFill>
                    <a:srgbClr val="002060"/>
                  </a:solidFill>
                  <a:latin typeface="AvenirNext LT Pro Regular" panose="020B0504020202020204" pitchFamily="34" charset="0"/>
                </a:rPr>
                <a:t>identificação </a:t>
              </a:r>
              <a:r>
                <a:rPr lang="pt-BR" sz="1100" dirty="0">
                  <a:solidFill>
                    <a:srgbClr val="002060"/>
                  </a:solidFill>
                  <a:latin typeface="AvenirNext LT Pro Regular" panose="020B0504020202020204" pitchFamily="34" charset="0"/>
                </a:rPr>
                <a:t>não será fornecida à Brink’s.</a:t>
              </a:r>
            </a:p>
          </p:txBody>
        </p:sp>
        <p:sp>
          <p:nvSpPr>
            <p:cNvPr id="8" name="Retângulo 7"/>
            <p:cNvSpPr/>
            <p:nvPr/>
          </p:nvSpPr>
          <p:spPr>
            <a:xfrm>
              <a:off x="5928346" y="4135532"/>
              <a:ext cx="4229466" cy="784830"/>
            </a:xfrm>
            <a:prstGeom prst="rect">
              <a:avLst/>
            </a:prstGeom>
          </p:spPr>
          <p:txBody>
            <a:bodyPr wrap="square">
              <a:spAutoFit/>
            </a:bodyPr>
            <a:lstStyle/>
            <a:p>
              <a:pPr algn="ctr">
                <a:lnSpc>
                  <a:spcPct val="150000"/>
                </a:lnSpc>
              </a:pPr>
              <a:r>
                <a:rPr lang="pt-BR" sz="1500" b="1" dirty="0">
                  <a:solidFill>
                    <a:schemeClr val="bg1">
                      <a:lumMod val="50000"/>
                    </a:schemeClr>
                  </a:solidFill>
                  <a:latin typeface="AvenirNext LT Pro Regular" panose="020B0504020202020204" pitchFamily="34" charset="0"/>
                </a:rPr>
                <a:t>Relate preocupações de modo confidencial</a:t>
              </a:r>
            </a:p>
            <a:p>
              <a:pPr algn="ctr">
                <a:lnSpc>
                  <a:spcPct val="150000"/>
                </a:lnSpc>
              </a:pPr>
              <a:r>
                <a:rPr lang="pt-BR" sz="1500" b="1" dirty="0">
                  <a:solidFill>
                    <a:schemeClr val="bg1">
                      <a:lumMod val="50000"/>
                    </a:schemeClr>
                  </a:solidFill>
                  <a:latin typeface="AvenirNext LT Pro Regular" panose="020B0504020202020204" pitchFamily="34" charset="0"/>
                </a:rPr>
                <a:t>Você será protegido contra represálias</a:t>
              </a:r>
            </a:p>
          </p:txBody>
        </p:sp>
        <p:sp>
          <p:nvSpPr>
            <p:cNvPr id="10" name="Retângulo 9"/>
            <p:cNvSpPr/>
            <p:nvPr/>
          </p:nvSpPr>
          <p:spPr>
            <a:xfrm>
              <a:off x="5741130" y="5093239"/>
              <a:ext cx="4603896" cy="614399"/>
            </a:xfrm>
            <a:prstGeom prst="rect">
              <a:avLst/>
            </a:prstGeom>
          </p:spPr>
          <p:txBody>
            <a:bodyPr wrap="square">
              <a:spAutoFit/>
            </a:bodyPr>
            <a:lstStyle/>
            <a:p>
              <a:pPr algn="ctr">
                <a:lnSpc>
                  <a:spcPct val="150000"/>
                </a:lnSpc>
              </a:pPr>
              <a:r>
                <a:rPr lang="pt-BR" sz="1200" spc="100" dirty="0">
                  <a:solidFill>
                    <a:srgbClr val="004899"/>
                  </a:solidFill>
                  <a:latin typeface="AvenirNext LT Pro Regular" panose="020B0504020202020204" pitchFamily="34" charset="0"/>
                </a:rPr>
                <a:t>Contato em Português ou </a:t>
              </a:r>
              <a:r>
                <a:rPr lang="pt-BR" sz="1200" spc="100" dirty="0" smtClean="0">
                  <a:solidFill>
                    <a:srgbClr val="004899"/>
                  </a:solidFill>
                  <a:latin typeface="AvenirNext LT Pro Regular" panose="020B0504020202020204" pitchFamily="34" charset="0"/>
                </a:rPr>
                <a:t>Inglês</a:t>
              </a:r>
            </a:p>
            <a:p>
              <a:pPr algn="ctr">
                <a:lnSpc>
                  <a:spcPct val="150000"/>
                </a:lnSpc>
              </a:pPr>
              <a:r>
                <a:rPr lang="en-US" sz="1200" spc="100" dirty="0">
                  <a:solidFill>
                    <a:srgbClr val="004899"/>
                  </a:solidFill>
                  <a:latin typeface="AvenirNext LT Pro Regular" panose="020B0504020202020204" pitchFamily="34" charset="0"/>
                </a:rPr>
                <a:t>Contact in Portuguese or English</a:t>
              </a:r>
              <a:endParaRPr lang="pt-BR" sz="1200" spc="100" dirty="0">
                <a:solidFill>
                  <a:srgbClr val="004899"/>
                </a:solidFill>
                <a:latin typeface="AvenirNext LT Pro Regular" panose="020B0504020202020204" pitchFamily="34" charset="0"/>
              </a:endParaRPr>
            </a:p>
          </p:txBody>
        </p:sp>
        <p:sp>
          <p:nvSpPr>
            <p:cNvPr id="12" name="CaixaDeTexto 11"/>
            <p:cNvSpPr txBox="1"/>
            <p:nvPr/>
          </p:nvSpPr>
          <p:spPr>
            <a:xfrm>
              <a:off x="6103002" y="3093695"/>
              <a:ext cx="3882793" cy="646331"/>
            </a:xfrm>
            <a:prstGeom prst="rect">
              <a:avLst/>
            </a:prstGeom>
            <a:noFill/>
          </p:spPr>
          <p:txBody>
            <a:bodyPr wrap="square" rtlCol="0">
              <a:spAutoFit/>
            </a:bodyPr>
            <a:lstStyle/>
            <a:p>
              <a:pPr algn="ctr"/>
              <a:r>
                <a:rPr lang="pt-BR" sz="3600" spc="-50" dirty="0">
                  <a:solidFill>
                    <a:srgbClr val="004899"/>
                  </a:solidFill>
                  <a:latin typeface="AvenirNext LT Pro Bold" panose="020B0804020202020204" pitchFamily="34" charset="0"/>
                </a:rPr>
                <a:t>0800 000 0058</a:t>
              </a:r>
              <a:endParaRPr lang="pt-BR" sz="3600" spc="-50" dirty="0" smtClean="0">
                <a:solidFill>
                  <a:srgbClr val="004899"/>
                </a:solidFill>
                <a:latin typeface="AvenirNext LT Pro Bold" panose="020B0804020202020204" pitchFamily="34" charset="0"/>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9486" y="6093620"/>
              <a:ext cx="967185"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18B491-0DE8-49AB-8A7E-F6F1F043F832}"/>
</file>

<file path=customXml/itemProps2.xml><?xml version="1.0" encoding="utf-8"?>
<ds:datastoreItem xmlns:ds="http://schemas.openxmlformats.org/officeDocument/2006/customXml" ds:itemID="{38EA1FAA-FB62-4081-AA59-EC7AFA4AC59B}"/>
</file>

<file path=customXml/itemProps3.xml><?xml version="1.0" encoding="utf-8"?>
<ds:datastoreItem xmlns:ds="http://schemas.openxmlformats.org/officeDocument/2006/customXml" ds:itemID="{31A1A529-46DC-4240-BAC2-4C82C46CF63F}"/>
</file>

<file path=docProps/app.xml><?xml version="1.0" encoding="utf-8"?>
<Properties xmlns="http://schemas.openxmlformats.org/officeDocument/2006/extended-properties" xmlns:vt="http://schemas.openxmlformats.org/officeDocument/2006/docPropsVTypes">
  <Template>Office Theme</Template>
  <TotalTime>307</TotalTime>
  <Words>204</Words>
  <Application>Microsoft Office PowerPoint</Application>
  <PresentationFormat>Personalizar</PresentationFormat>
  <Paragraphs>19</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Arial</vt:lpstr>
      <vt:lpstr>Calibri Light</vt:lpstr>
      <vt:lpstr>AvenirNext LT Pro Bold</vt:lpstr>
      <vt:lpstr>AvenirNext LT Pro Regular</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53</cp:revision>
  <dcterms:created xsi:type="dcterms:W3CDTF">2021-04-09T18:42:33Z</dcterms:created>
  <dcterms:modified xsi:type="dcterms:W3CDTF">2021-06-21T21:34:37Z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