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4"/>
  </p:sldMasterIdLst>
  <p:sldIdLst>
    <p:sldId id="256" r:id="rId5"/>
  </p:sldIdLst>
  <p:sldSz cx="10691813" cy="15119350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Calibri Light" panose="020F0302020204030204" pitchFamily="34" charset="0"/>
      <p:regular r:id="rId10"/>
      <p:italic r:id="rId1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8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85" autoAdjust="0"/>
    <p:restoredTop sz="96473" autoAdjust="0"/>
  </p:normalViewPr>
  <p:slideViewPr>
    <p:cSldViewPr snapToGrid="0">
      <p:cViewPr varScale="1">
        <p:scale>
          <a:sx n="28" d="100"/>
          <a:sy n="28" d="100"/>
        </p:scale>
        <p:origin x="234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font" Target="fonts/font2.fntdata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4.fntdata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mela McCloud" userId="73b4b836-8331-41af-a755-0ca49410e3b4" providerId="ADAL" clId="{D9884A11-A8F8-427D-A72E-5140107DBA51}"/>
    <pc:docChg chg="modSld">
      <pc:chgData name="Pamela McCloud" userId="73b4b836-8331-41af-a755-0ca49410e3b4" providerId="ADAL" clId="{D9884A11-A8F8-427D-A72E-5140107DBA51}" dt="2023-12-30T22:06:13.792" v="0"/>
      <pc:docMkLst>
        <pc:docMk/>
      </pc:docMkLst>
      <pc:sldChg chg="addSp modSp">
        <pc:chgData name="Pamela McCloud" userId="73b4b836-8331-41af-a755-0ca49410e3b4" providerId="ADAL" clId="{D9884A11-A8F8-427D-A72E-5140107DBA51}" dt="2023-12-30T22:06:13.792" v="0"/>
        <pc:sldMkLst>
          <pc:docMk/>
          <pc:sldMk cId="3581906436" sldId="256"/>
        </pc:sldMkLst>
        <pc:spChg chg="add mod">
          <ac:chgData name="Pamela McCloud" userId="73b4b836-8331-41af-a755-0ca49410e3b4" providerId="ADAL" clId="{D9884A11-A8F8-427D-A72E-5140107DBA51}" dt="2023-12-30T22:06:13.792" v="0"/>
          <ac:spMkLst>
            <pc:docMk/>
            <pc:sldMk cId="3581906436" sldId="256"/>
            <ac:spMk id="4" creationId="{49D33013-94EE-DE5D-DD0A-F71D7E2F13AD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2474395"/>
            <a:ext cx="9088041" cy="5263774"/>
          </a:xfrm>
        </p:spPr>
        <p:txBody>
          <a:bodyPr anchor="b"/>
          <a:lstStyle>
            <a:lvl1pPr algn="ctr">
              <a:defRPr sz="7016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7941160"/>
            <a:ext cx="8018860" cy="3650342"/>
          </a:xfrm>
        </p:spPr>
        <p:txBody>
          <a:bodyPr/>
          <a:lstStyle>
            <a:lvl1pPr marL="0" indent="0" algn="ctr">
              <a:buNone/>
              <a:defRPr sz="2806"/>
            </a:lvl1pPr>
            <a:lvl2pPr marL="534604" indent="0" algn="ctr">
              <a:buNone/>
              <a:defRPr sz="2339"/>
            </a:lvl2pPr>
            <a:lvl3pPr marL="1069208" indent="0" algn="ctr">
              <a:buNone/>
              <a:defRPr sz="2105"/>
            </a:lvl3pPr>
            <a:lvl4pPr marL="1603812" indent="0" algn="ctr">
              <a:buNone/>
              <a:defRPr sz="1871"/>
            </a:lvl4pPr>
            <a:lvl5pPr marL="2138416" indent="0" algn="ctr">
              <a:buNone/>
              <a:defRPr sz="1871"/>
            </a:lvl5pPr>
            <a:lvl6pPr marL="2673020" indent="0" algn="ctr">
              <a:buNone/>
              <a:defRPr sz="1871"/>
            </a:lvl6pPr>
            <a:lvl7pPr marL="3207624" indent="0" algn="ctr">
              <a:buNone/>
              <a:defRPr sz="1871"/>
            </a:lvl7pPr>
            <a:lvl8pPr marL="3742228" indent="0" algn="ctr">
              <a:buNone/>
              <a:defRPr sz="1871"/>
            </a:lvl8pPr>
            <a:lvl9pPr marL="4276832" indent="0" algn="ctr">
              <a:buNone/>
              <a:defRPr sz="1871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C337F-6EB2-4A9D-97F2-B9573E7FDF08}" type="datetimeFigureOut">
              <a:rPr lang="pt-BR" smtClean="0"/>
              <a:t>30/12/2023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1B219-E87C-4F36-A4AC-9A32BE7074F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2861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C337F-6EB2-4A9D-97F2-B9573E7FDF08}" type="datetimeFigureOut">
              <a:rPr lang="pt-BR" smtClean="0"/>
              <a:t>30/12/2023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1B219-E87C-4F36-A4AC-9A32BE7074F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7392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804966"/>
            <a:ext cx="2305422" cy="1281295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804966"/>
            <a:ext cx="6782619" cy="12812950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C337F-6EB2-4A9D-97F2-B9573E7FDF08}" type="datetimeFigureOut">
              <a:rPr lang="pt-BR" smtClean="0"/>
              <a:t>30/12/2023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1B219-E87C-4F36-A4AC-9A32BE7074F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6397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C337F-6EB2-4A9D-97F2-B9573E7FDF08}" type="datetimeFigureOut">
              <a:rPr lang="pt-BR" smtClean="0"/>
              <a:t>30/12/2023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1B219-E87C-4F36-A4AC-9A32BE7074F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670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3769342"/>
            <a:ext cx="9221689" cy="6289229"/>
          </a:xfrm>
        </p:spPr>
        <p:txBody>
          <a:bodyPr anchor="b"/>
          <a:lstStyle>
            <a:lvl1pPr>
              <a:defRPr sz="7016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10118069"/>
            <a:ext cx="9221689" cy="3307357"/>
          </a:xfrm>
        </p:spPr>
        <p:txBody>
          <a:bodyPr/>
          <a:lstStyle>
            <a:lvl1pPr marL="0" indent="0">
              <a:buNone/>
              <a:defRPr sz="2806">
                <a:solidFill>
                  <a:schemeClr val="tx1"/>
                </a:solidFill>
              </a:defRPr>
            </a:lvl1pPr>
            <a:lvl2pPr marL="534604" indent="0">
              <a:buNone/>
              <a:defRPr sz="2339">
                <a:solidFill>
                  <a:schemeClr val="tx1">
                    <a:tint val="75000"/>
                  </a:schemeClr>
                </a:solidFill>
              </a:defRPr>
            </a:lvl2pPr>
            <a:lvl3pPr marL="1069208" indent="0">
              <a:buNone/>
              <a:defRPr sz="2105">
                <a:solidFill>
                  <a:schemeClr val="tx1">
                    <a:tint val="75000"/>
                  </a:schemeClr>
                </a:solidFill>
              </a:defRPr>
            </a:lvl3pPr>
            <a:lvl4pPr marL="160381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4pPr>
            <a:lvl5pPr marL="2138416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5pPr>
            <a:lvl6pPr marL="2673020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6pPr>
            <a:lvl7pPr marL="3207624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7pPr>
            <a:lvl8pPr marL="3742228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8pPr>
            <a:lvl9pPr marL="427683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C337F-6EB2-4A9D-97F2-B9573E7FDF08}" type="datetimeFigureOut">
              <a:rPr lang="pt-BR" smtClean="0"/>
              <a:t>30/12/2023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1B219-E87C-4F36-A4AC-9A32BE7074F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3016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4024827"/>
            <a:ext cx="4544021" cy="9593089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4024827"/>
            <a:ext cx="4544021" cy="9593089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C337F-6EB2-4A9D-97F2-B9573E7FDF08}" type="datetimeFigureOut">
              <a:rPr lang="pt-BR" smtClean="0"/>
              <a:t>30/12/2023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1B219-E87C-4F36-A4AC-9A32BE7074F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3025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804969"/>
            <a:ext cx="9221689" cy="2922375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3706342"/>
            <a:ext cx="4523137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5522763"/>
            <a:ext cx="4523137" cy="812315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3706342"/>
            <a:ext cx="4545413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5522763"/>
            <a:ext cx="4545413" cy="812315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C337F-6EB2-4A9D-97F2-B9573E7FDF08}" type="datetimeFigureOut">
              <a:rPr lang="pt-BR" smtClean="0"/>
              <a:t>30/12/2023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1B219-E87C-4F36-A4AC-9A32BE7074F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238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C337F-6EB2-4A9D-97F2-B9573E7FDF08}" type="datetimeFigureOut">
              <a:rPr lang="pt-BR" smtClean="0"/>
              <a:t>30/12/2023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1B219-E87C-4F36-A4AC-9A32BE7074F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3048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C337F-6EB2-4A9D-97F2-B9573E7FDF08}" type="datetimeFigureOut">
              <a:rPr lang="pt-BR" smtClean="0"/>
              <a:t>30/12/2023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1B219-E87C-4F36-A4AC-9A32BE7074F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2537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2176910"/>
            <a:ext cx="5412730" cy="10744538"/>
          </a:xfrm>
        </p:spPr>
        <p:txBody>
          <a:bodyPr/>
          <a:lstStyle>
            <a:lvl1pPr>
              <a:defRPr sz="3742"/>
            </a:lvl1pPr>
            <a:lvl2pPr>
              <a:defRPr sz="3274"/>
            </a:lvl2pPr>
            <a:lvl3pPr>
              <a:defRPr sz="2806"/>
            </a:lvl3pPr>
            <a:lvl4pPr>
              <a:defRPr sz="2339"/>
            </a:lvl4pPr>
            <a:lvl5pPr>
              <a:defRPr sz="2339"/>
            </a:lvl5pPr>
            <a:lvl6pPr>
              <a:defRPr sz="2339"/>
            </a:lvl6pPr>
            <a:lvl7pPr>
              <a:defRPr sz="2339"/>
            </a:lvl7pPr>
            <a:lvl8pPr>
              <a:defRPr sz="2339"/>
            </a:lvl8pPr>
            <a:lvl9pPr>
              <a:defRPr sz="2339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C337F-6EB2-4A9D-97F2-B9573E7FDF08}" type="datetimeFigureOut">
              <a:rPr lang="pt-BR" smtClean="0"/>
              <a:t>30/12/2023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1B219-E87C-4F36-A4AC-9A32BE7074F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0265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2176910"/>
            <a:ext cx="5412730" cy="10744538"/>
          </a:xfrm>
        </p:spPr>
        <p:txBody>
          <a:bodyPr anchor="t"/>
          <a:lstStyle>
            <a:lvl1pPr marL="0" indent="0">
              <a:buNone/>
              <a:defRPr sz="3742"/>
            </a:lvl1pPr>
            <a:lvl2pPr marL="534604" indent="0">
              <a:buNone/>
              <a:defRPr sz="3274"/>
            </a:lvl2pPr>
            <a:lvl3pPr marL="1069208" indent="0">
              <a:buNone/>
              <a:defRPr sz="2806"/>
            </a:lvl3pPr>
            <a:lvl4pPr marL="1603812" indent="0">
              <a:buNone/>
              <a:defRPr sz="2339"/>
            </a:lvl4pPr>
            <a:lvl5pPr marL="2138416" indent="0">
              <a:buNone/>
              <a:defRPr sz="2339"/>
            </a:lvl5pPr>
            <a:lvl6pPr marL="2673020" indent="0">
              <a:buNone/>
              <a:defRPr sz="2339"/>
            </a:lvl6pPr>
            <a:lvl7pPr marL="3207624" indent="0">
              <a:buNone/>
              <a:defRPr sz="2339"/>
            </a:lvl7pPr>
            <a:lvl8pPr marL="3742228" indent="0">
              <a:buNone/>
              <a:defRPr sz="2339"/>
            </a:lvl8pPr>
            <a:lvl9pPr marL="4276832" indent="0">
              <a:buNone/>
              <a:defRPr sz="2339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C337F-6EB2-4A9D-97F2-B9573E7FDF08}" type="datetimeFigureOut">
              <a:rPr lang="pt-BR" smtClean="0"/>
              <a:t>30/12/2023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1B219-E87C-4F36-A4AC-9A32BE7074F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0623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804969"/>
            <a:ext cx="9221689" cy="2922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4024827"/>
            <a:ext cx="9221689" cy="9593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BC337F-6EB2-4A9D-97F2-B9573E7FDF08}" type="datetimeFigureOut">
              <a:rPr lang="pt-BR" smtClean="0"/>
              <a:t>30/12/2023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14013401"/>
            <a:ext cx="3608487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D1B219-E87C-4F36-A4AC-9A32BE7074F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1951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69208" rtl="0" eaLnBrk="1" latinLnBrk="0" hangingPunct="1">
        <a:lnSpc>
          <a:spcPct val="90000"/>
        </a:lnSpc>
        <a:spcBef>
          <a:spcPct val="0"/>
        </a:spcBef>
        <a:buNone/>
        <a:defRPr sz="51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302" indent="-267302" algn="l" defTabSz="1069208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3274" kern="1200">
          <a:solidFill>
            <a:schemeClr val="tx1"/>
          </a:solidFill>
          <a:latin typeface="+mn-lt"/>
          <a:ea typeface="+mn-ea"/>
          <a:cs typeface="+mn-cs"/>
        </a:defRPr>
      </a:lvl1pPr>
      <a:lvl2pPr marL="80190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33651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339" kern="1200">
          <a:solidFill>
            <a:schemeClr val="tx1"/>
          </a:solidFill>
          <a:latin typeface="+mn-lt"/>
          <a:ea typeface="+mn-ea"/>
          <a:cs typeface="+mn-cs"/>
        </a:defRPr>
      </a:lvl3pPr>
      <a:lvl4pPr marL="187111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405718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940322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47492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400953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54413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1pPr>
      <a:lvl2pPr marL="53460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6920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3pPr>
      <a:lvl4pPr marL="160381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138416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20762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374222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27683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-343" y="0"/>
            <a:ext cx="10692156" cy="15119350"/>
            <a:chOff x="-343" y="0"/>
            <a:chExt cx="10692156" cy="15119350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" y="0"/>
              <a:ext cx="10691127" cy="15119350"/>
            </a:xfrm>
            <a:prstGeom prst="rect">
              <a:avLst/>
            </a:prstGeom>
          </p:spPr>
        </p:pic>
        <p:sp>
          <p:nvSpPr>
            <p:cNvPr id="6" name="CaixaDeTexto 5"/>
            <p:cNvSpPr txBox="1"/>
            <p:nvPr/>
          </p:nvSpPr>
          <p:spPr>
            <a:xfrm>
              <a:off x="0" y="1365760"/>
              <a:ext cx="1069147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9600" noProof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68000"/>
                      </a:srgbClr>
                    </a:outerShdw>
                  </a:effectLst>
                  <a:latin typeface="AvenirNext LT Pro Bold" panose="020B0804020202020204" pitchFamily="34" charset="0"/>
                </a:rPr>
                <a:t>Ethische Hotline</a:t>
              </a:r>
            </a:p>
          </p:txBody>
        </p:sp>
        <p:sp>
          <p:nvSpPr>
            <p:cNvPr id="8" name="CaixaDeTexto 7"/>
            <p:cNvSpPr txBox="1"/>
            <p:nvPr/>
          </p:nvSpPr>
          <p:spPr>
            <a:xfrm>
              <a:off x="8316277" y="6539338"/>
              <a:ext cx="17145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b="1" spc="70" noProof="1">
                  <a:solidFill>
                    <a:schemeClr val="bg1"/>
                  </a:solidFill>
                  <a:latin typeface="AvenirNext LT Pro Bold" panose="020B0804020202020204" pitchFamily="34" charset="0"/>
                </a:rPr>
                <a:t>altijd</a:t>
              </a: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8623426" y="6991719"/>
              <a:ext cx="10708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pt-BR" sz="2400" spc="60" noProof="1">
                  <a:solidFill>
                    <a:schemeClr val="bg1"/>
                  </a:solidFill>
                  <a:latin typeface="AvenirNext LT Pro Regular" panose="020B0504020202020204" pitchFamily="34" charset="0"/>
                </a:rPr>
                <a:t>overal</a:t>
              </a:r>
            </a:p>
          </p:txBody>
        </p:sp>
        <p:sp>
          <p:nvSpPr>
            <p:cNvPr id="10" name="CaixaDeTexto 9"/>
            <p:cNvSpPr txBox="1"/>
            <p:nvPr/>
          </p:nvSpPr>
          <p:spPr>
            <a:xfrm>
              <a:off x="8110659" y="7332661"/>
              <a:ext cx="15632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pt-BR" sz="2400" spc="60" noProof="1">
                  <a:solidFill>
                    <a:schemeClr val="bg1"/>
                  </a:solidFill>
                  <a:latin typeface="AvenirNext LT Pro Regular" panose="020B0504020202020204" pitchFamily="34" charset="0"/>
                </a:rPr>
                <a:t>we zijn er</a:t>
              </a:r>
            </a:p>
          </p:txBody>
        </p:sp>
        <p:sp>
          <p:nvSpPr>
            <p:cNvPr id="11" name="CaixaDeTexto 10"/>
            <p:cNvSpPr txBox="1"/>
            <p:nvPr/>
          </p:nvSpPr>
          <p:spPr>
            <a:xfrm>
              <a:off x="7589043" y="7674164"/>
              <a:ext cx="21229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sz="2400" spc="60" noProof="1">
                  <a:solidFill>
                    <a:schemeClr val="bg1"/>
                  </a:solidFill>
                  <a:latin typeface="AvenirNext LT Pro Regular" panose="020B0504020202020204" pitchFamily="34" charset="0"/>
                </a:rPr>
                <a:t>om naar u</a:t>
              </a:r>
            </a:p>
          </p:txBody>
        </p:sp>
        <p:sp>
          <p:nvSpPr>
            <p:cNvPr id="12" name="CaixaDeTexto 11"/>
            <p:cNvSpPr txBox="1"/>
            <p:nvPr/>
          </p:nvSpPr>
          <p:spPr>
            <a:xfrm>
              <a:off x="725829" y="8573477"/>
              <a:ext cx="4486786" cy="42298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ts val="2500"/>
                </a:lnSpc>
              </a:pPr>
              <a:r>
                <a:rPr lang="pt-BR" sz="1500" b="1" noProof="1">
                  <a:latin typeface="AvenirNext LT Pro Regular" panose="020B0504020202020204"/>
                </a:rPr>
                <a:t>Als u voor een ethisch dilemma komt te staan is de Ethische Hotline er voor u</a:t>
              </a:r>
              <a:r>
                <a:rPr lang="pt-BR" sz="1500" noProof="1">
                  <a:latin typeface="AvenirNext LT Pro Regular" panose="020B0504020202020204"/>
                </a:rPr>
                <a:t>. U kunt ernstige zaken melden, zoals vermoedens van omko-ping, fraude, het risico van witwassen, boek-houdkundige onregelmatigheden, overtredingen van de antitrustwetgeving, misbruik van activa en middelen, belangenconflicten, misbruik van geschenken en entertainment, openbaarmaking van gevoelige informatie, discriminatie, vergel-ding, bedreigingen, morele of seksuele intimi-datie en soortgelijke situaties. Elke vermoede overtreding van de Brink's ethische code dient te worden gemeld via de Ethische Hotline</a:t>
              </a:r>
              <a:r>
                <a:rPr lang="pt-BR" sz="1500" spc="-40" noProof="1">
                  <a:latin typeface="AvenirNext LT Pro Regular" panose="020B0504020202020204"/>
                </a:rPr>
                <a:t>.</a:t>
              </a:r>
            </a:p>
          </p:txBody>
        </p:sp>
        <p:sp>
          <p:nvSpPr>
            <p:cNvPr id="13" name="CaixaDeTexto 12"/>
            <p:cNvSpPr txBox="1"/>
            <p:nvPr/>
          </p:nvSpPr>
          <p:spPr>
            <a:xfrm>
              <a:off x="0" y="13524749"/>
              <a:ext cx="10691469" cy="646331"/>
            </a:xfrm>
            <a:prstGeom prst="rect">
              <a:avLst/>
            </a:prstGeom>
            <a:noFill/>
          </p:spPr>
          <p:txBody>
            <a:bodyPr wrap="square" lIns="1080000" rIns="1080000" rtlCol="0">
              <a:spAutoFit/>
            </a:bodyPr>
            <a:lstStyle/>
            <a:p>
              <a:pPr algn="ctr"/>
              <a:r>
                <a:rPr lang="pt-BR" sz="1200" noProof="1">
                  <a:solidFill>
                    <a:schemeClr val="accent1">
                      <a:lumMod val="75000"/>
                    </a:schemeClr>
                  </a:solidFill>
                  <a:latin typeface="AvenirNext LT Pro Regular" panose="020B0504020202020204" pitchFamily="34" charset="0"/>
                </a:rPr>
                <a:t>De Ethische Hotline wordt beheerd door een onafhankelijk bedrijf..U kunt erop vertrouwen dat alle klachten vertrouwelijk worden behandeld door de Brink’s Ethics &amp; Compliance Group. U kunt er ook op vertrouwen dat wanneer u een anonieme melding wilt doen, uw identificatiegegevens niet zullen worden doorgegegeven aan  Brink’s.</a:t>
              </a:r>
            </a:p>
          </p:txBody>
        </p:sp>
        <p:sp>
          <p:nvSpPr>
            <p:cNvPr id="14" name="CaixaDeTexto 13"/>
            <p:cNvSpPr txBox="1"/>
            <p:nvPr/>
          </p:nvSpPr>
          <p:spPr>
            <a:xfrm>
              <a:off x="-343" y="2938535"/>
              <a:ext cx="106914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800" noProof="1">
                  <a:latin typeface="AvenirNext LT Pro Bold" panose="020B0804020202020204" pitchFamily="34" charset="0"/>
                </a:rPr>
                <a:t>24 uur per dag • 365 dagen per jaar</a:t>
              </a:r>
            </a:p>
          </p:txBody>
        </p:sp>
        <p:sp>
          <p:nvSpPr>
            <p:cNvPr id="15" name="CaixaDeTexto 14"/>
            <p:cNvSpPr txBox="1"/>
            <p:nvPr/>
          </p:nvSpPr>
          <p:spPr>
            <a:xfrm>
              <a:off x="5851130" y="10424223"/>
              <a:ext cx="3647282" cy="4385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pt-BR" sz="1500" b="1" noProof="1">
                  <a:solidFill>
                    <a:schemeClr val="bg1">
                      <a:lumMod val="50000"/>
                    </a:schemeClr>
                  </a:solidFill>
                  <a:latin typeface="AvenirNext LT Pro Regular" panose="020B0504020202020204" pitchFamily="34" charset="0"/>
                </a:rPr>
                <a:t>Maak uw zorgen vertrouwelijk kenbaar</a:t>
              </a:r>
            </a:p>
          </p:txBody>
        </p:sp>
        <p:sp>
          <p:nvSpPr>
            <p:cNvPr id="16" name="CaixaDeTexto 15"/>
            <p:cNvSpPr txBox="1"/>
            <p:nvPr/>
          </p:nvSpPr>
          <p:spPr>
            <a:xfrm>
              <a:off x="5683135" y="10763025"/>
              <a:ext cx="3983271" cy="4385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pt-BR" sz="1500" b="1" noProof="1">
                  <a:solidFill>
                    <a:schemeClr val="bg1">
                      <a:lumMod val="50000"/>
                    </a:schemeClr>
                  </a:solidFill>
                  <a:latin typeface="AvenirNext LT Pro Regular" panose="020B0504020202020204" pitchFamily="34" charset="0"/>
                </a:rPr>
                <a:t>U zal worden beschermd tegen vergelding</a:t>
              </a:r>
            </a:p>
          </p:txBody>
        </p:sp>
        <p:sp>
          <p:nvSpPr>
            <p:cNvPr id="18" name="Retângulo 17"/>
            <p:cNvSpPr/>
            <p:nvPr/>
          </p:nvSpPr>
          <p:spPr>
            <a:xfrm>
              <a:off x="0" y="13010649"/>
              <a:ext cx="1069181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sz="1400" b="1" noProof="1">
                  <a:solidFill>
                    <a:srgbClr val="004899"/>
                  </a:solidFill>
                  <a:latin typeface="AvenirNext LT Pro Regular" panose="020B0504020202020204" pitchFamily="34" charset="0"/>
                </a:rPr>
                <a:t>Contact in het Nederlands, het Spaans en het Engels  |  </a:t>
              </a:r>
              <a:r>
                <a:rPr lang="es-ES" sz="1400" b="1" noProof="1">
                  <a:solidFill>
                    <a:srgbClr val="004899"/>
                  </a:solidFill>
                  <a:latin typeface="AvenirNext LT Pro Regular" panose="020B0504020202020204" pitchFamily="34" charset="0"/>
                </a:rPr>
                <a:t>Contacto en holandés, español y inglés</a:t>
              </a:r>
            </a:p>
            <a:p>
              <a:pPr algn="ctr"/>
              <a:r>
                <a:rPr lang="pt-BR" sz="1400" b="1" noProof="1">
                  <a:solidFill>
                    <a:srgbClr val="004899"/>
                  </a:solidFill>
                  <a:latin typeface="AvenirNext LT Pro Regular" panose="020B0504020202020204" pitchFamily="34" charset="0"/>
                </a:rPr>
                <a:t>| Contact in Dutch, Spanish and English</a:t>
              </a:r>
            </a:p>
          </p:txBody>
        </p:sp>
        <p:pic>
          <p:nvPicPr>
            <p:cNvPr id="19" name="Imagem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4769" y="8230079"/>
              <a:ext cx="743184" cy="829869"/>
            </a:xfrm>
            <a:prstGeom prst="rect">
              <a:avLst/>
            </a:prstGeom>
          </p:spPr>
        </p:pic>
        <p:sp>
          <p:nvSpPr>
            <p:cNvPr id="20" name="CaixaDeTexto 19"/>
            <p:cNvSpPr txBox="1"/>
            <p:nvPr/>
          </p:nvSpPr>
          <p:spPr>
            <a:xfrm>
              <a:off x="7703342" y="8016417"/>
              <a:ext cx="20109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sz="2400" spc="60" noProof="1">
                  <a:solidFill>
                    <a:schemeClr val="bg1"/>
                  </a:solidFill>
                  <a:latin typeface="AvenirNext LT Pro Regular" panose="020B0504020202020204" pitchFamily="34" charset="0"/>
                </a:rPr>
                <a:t>te luisteren </a:t>
              </a:r>
            </a:p>
          </p:txBody>
        </p:sp>
        <p:sp>
          <p:nvSpPr>
            <p:cNvPr id="22" name="CaixaDeTexto 21"/>
            <p:cNvSpPr txBox="1"/>
            <p:nvPr/>
          </p:nvSpPr>
          <p:spPr>
            <a:xfrm>
              <a:off x="5709931" y="9383253"/>
              <a:ext cx="3882793" cy="6822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300"/>
                </a:lnSpc>
              </a:pPr>
              <a:r>
                <a:rPr lang="en-US" sz="3600" spc="-50" noProof="1">
                  <a:solidFill>
                    <a:srgbClr val="004899"/>
                  </a:solidFill>
                  <a:latin typeface="AvenirNext LT Pro Bold" panose="020B0804020202020204" pitchFamily="34" charset="0"/>
                </a:rPr>
                <a:t>+503 748 0484</a:t>
              </a:r>
            </a:p>
            <a:p>
              <a:pPr algn="ctr">
                <a:lnSpc>
                  <a:spcPts val="2300"/>
                </a:lnSpc>
              </a:pPr>
              <a:r>
                <a:rPr lang="en-US" sz="1600" spc="-50" noProof="1">
                  <a:solidFill>
                    <a:srgbClr val="004899"/>
                  </a:solidFill>
                  <a:latin typeface="AvenirNext LT Pro Bold" panose="020B0804020202020204" pitchFamily="34" charset="0"/>
                </a:rPr>
                <a:t>Maak een Collect Call</a:t>
              </a:r>
            </a:p>
          </p:txBody>
        </p:sp>
      </p:grpSp>
      <p:sp>
        <p:nvSpPr>
          <p:cNvPr id="4" name="CaixaDeTexto 5">
            <a:extLst>
              <a:ext uri="{FF2B5EF4-FFF2-40B4-BE49-F238E27FC236}">
                <a16:creationId xmlns:a16="http://schemas.microsoft.com/office/drawing/2014/main" id="{49D33013-94EE-DE5D-DD0A-F71D7E2F13AD}"/>
              </a:ext>
            </a:extLst>
          </p:cNvPr>
          <p:cNvSpPr txBox="1"/>
          <p:nvPr/>
        </p:nvSpPr>
        <p:spPr>
          <a:xfrm>
            <a:off x="-3803" y="3484672"/>
            <a:ext cx="106914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6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358190643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F0DCEEBC8A1F241BEE6AB5FEF9836C7" ma:contentTypeVersion="21" ma:contentTypeDescription="Create a new document." ma:contentTypeScope="" ma:versionID="6c045a639225b01fe1a4f024d156ab28">
  <xsd:schema xmlns:xsd="http://www.w3.org/2001/XMLSchema" xmlns:xs="http://www.w3.org/2001/XMLSchema" xmlns:p="http://schemas.microsoft.com/office/2006/metadata/properties" xmlns:ns2="5b5f3cac-30e6-4343-8ff9-ef13b9759b0a" xmlns:ns3="d72f38c8-9d45-418d-92dd-8a67773138de" targetNamespace="http://schemas.microsoft.com/office/2006/metadata/properties" ma:root="true" ma:fieldsID="98381851b4d8469567599b55302d7e89" ns2:_="" ns3:_="">
    <xsd:import namespace="5b5f3cac-30e6-4343-8ff9-ef13b9759b0a"/>
    <xsd:import namespace="d72f38c8-9d45-418d-92dd-8a67773138d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MediaLengthInSeconds" minOccurs="0"/>
                <xsd:element ref="ns3:Release_x0020_Date" minOccurs="0"/>
                <xsd:element ref="ns3:lcf76f155ced4ddcb4097134ff3c332f" minOccurs="0"/>
                <xsd:element ref="ns2:TaxCatchAll" minOccurs="0"/>
                <xsd:element ref="ns3:Testcolumn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5f3cac-30e6-4343-8ff9-ef13b9759b0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376ea513-1ac3-4c98-9e26-5fe8941e6d4d}" ma:internalName="TaxCatchAll" ma:showField="CatchAllData" ma:web="5b5f3cac-30e6-4343-8ff9-ef13b9759b0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2f38c8-9d45-418d-92dd-8a67773138d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Release_x0020_Date" ma:index="21" nillable="true" ma:displayName="Release Date" ma:format="DateOnly" ma:indexed="true" ma:internalName="Release_x0020_Date">
      <xsd:simpleType>
        <xsd:restriction base="dms:DateTime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21c61f09-4858-426a-8156-939e56be748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Testcolumn" ma:index="25" nillable="true" ma:displayName="Test column" ma:format="Dropdown" ma:internalName="Testcolumn">
      <xsd:simpleType>
        <xsd:restriction base="dms:Choice">
          <xsd:enumeration value="Choice 1"/>
          <xsd:enumeration value="Choice 2"/>
          <xsd:enumeration value="Choice 3"/>
        </xsd:restriction>
      </xsd:simple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lease_x0020_Date xmlns="d72f38c8-9d45-418d-92dd-8a67773138de" xsi:nil="true"/>
    <lcf76f155ced4ddcb4097134ff3c332f xmlns="d72f38c8-9d45-418d-92dd-8a67773138de">
      <Terms xmlns="http://schemas.microsoft.com/office/infopath/2007/PartnerControls"/>
    </lcf76f155ced4ddcb4097134ff3c332f>
    <TaxCatchAll xmlns="5b5f3cac-30e6-4343-8ff9-ef13b9759b0a" xsi:nil="true"/>
    <Testcolumn xmlns="d72f38c8-9d45-418d-92dd-8a67773138de" xsi:nil="true"/>
  </documentManagement>
</p:properties>
</file>

<file path=customXml/itemProps1.xml><?xml version="1.0" encoding="utf-8"?>
<ds:datastoreItem xmlns:ds="http://schemas.openxmlformats.org/officeDocument/2006/customXml" ds:itemID="{ACCFF3A8-B87F-413E-B99A-030B3DC7141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8C0BFDF-0A20-491C-8016-8850A450DE20}"/>
</file>

<file path=customXml/itemProps3.xml><?xml version="1.0" encoding="utf-8"?>
<ds:datastoreItem xmlns:ds="http://schemas.openxmlformats.org/officeDocument/2006/customXml" ds:itemID="{58ECB2CC-EDF0-45F7-816A-C6EE2CC4D43F}">
  <ds:schemaRefs>
    <ds:schemaRef ds:uri="http://schemas.microsoft.com/office/2006/metadata/properties"/>
    <ds:schemaRef ds:uri="http://schemas.microsoft.com/office/infopath/2007/PartnerControls"/>
    <ds:schemaRef ds:uri="d72f38c8-9d45-418d-92dd-8a67773138de"/>
    <ds:schemaRef ds:uri="5b5f3cac-30e6-4343-8ff9-ef13b9759b0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7281</TotalTime>
  <Words>212</Words>
  <Application>Microsoft Office PowerPoint</Application>
  <PresentationFormat>Custom</PresentationFormat>
  <Paragraphs>16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AvenirNext LT Pro Bold</vt:lpstr>
      <vt:lpstr>Calibri</vt:lpstr>
      <vt:lpstr>AvenirNext LT Pro Regular</vt:lpstr>
      <vt:lpstr>Calibri Light</vt:lpstr>
      <vt:lpstr>Arial</vt:lpstr>
      <vt:lpstr>Tema do Office</vt:lpstr>
      <vt:lpstr>PowerPoint Presentation</vt:lpstr>
    </vt:vector>
  </TitlesOfParts>
  <Company>SRV-SCCM2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Leonardo de Oliveira Andrade</dc:creator>
  <cp:lastModifiedBy>Pamela McCloud</cp:lastModifiedBy>
  <cp:revision>44</cp:revision>
  <dcterms:created xsi:type="dcterms:W3CDTF">2021-04-09T18:42:33Z</dcterms:created>
  <dcterms:modified xsi:type="dcterms:W3CDTF">2023-12-30T22:06:17Z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0x0101005F0DCEEBC8A1F241BEE6AB5FEF9836C7</vt:lpwstr>
  </property>
</Properties>
</file>