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10691813" cy="15119350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AvenirNext LT Pro Bold" panose="020B0804020202020204" pitchFamily="34" charset="0"/>
      <p:bold r:id="rId5"/>
    </p:embeddedFont>
    <p:embeddedFont>
      <p:font typeface="AvenirNext LT Pro Regular" panose="020B0504020202020204" pitchFamily="34" charset="0"/>
      <p:regular r:id="rId6"/>
      <p:bold r:id="rId7"/>
      <p:italic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18" autoAdjust="0"/>
    <p:restoredTop sz="96473" autoAdjust="0"/>
  </p:normalViewPr>
  <p:slideViewPr>
    <p:cSldViewPr snapToGrid="0">
      <p:cViewPr varScale="1">
        <p:scale>
          <a:sx n="52" d="100"/>
          <a:sy n="52" d="100"/>
        </p:scale>
        <p:origin x="351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customXml" Target="../customXml/item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19" Type="http://schemas.openxmlformats.org/officeDocument/2006/relationships/customXml" Target="../customXml/item2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861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7392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639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670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01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02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23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304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2537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265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062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C337F-6EB2-4A9D-97F2-B9573E7FDF08}" type="datetimeFigureOut">
              <a:rPr lang="pt-BR" smtClean="0"/>
              <a:t>21/06/2021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1B219-E87C-4F36-A4AC-9A32BE7074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95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0"/>
            <a:ext cx="10691813" cy="15119350"/>
            <a:chOff x="0" y="0"/>
            <a:chExt cx="10691813" cy="15119350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0691813" cy="15119350"/>
            </a:xfrm>
            <a:prstGeom prst="rect">
              <a:avLst/>
            </a:prstGeom>
          </p:spPr>
        </p:pic>
        <p:sp>
          <p:nvSpPr>
            <p:cNvPr id="6" name="CaixaDeTexto 5"/>
            <p:cNvSpPr txBox="1"/>
            <p:nvPr/>
          </p:nvSpPr>
          <p:spPr>
            <a:xfrm>
              <a:off x="0" y="1370822"/>
              <a:ext cx="10691813" cy="1523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419" sz="93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enirNext LT Pro Bold" panose="020B0804020202020204" pitchFamily="34" charset="0"/>
                </a:rPr>
                <a:t>Línea de Ética</a:t>
              </a:r>
              <a:endParaRPr lang="es-419" sz="9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Next LT Pro Bold" panose="020B0804020202020204" pitchFamily="34" charset="0"/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0" y="13533869"/>
              <a:ext cx="10691813" cy="430887"/>
            </a:xfrm>
            <a:prstGeom prst="rect">
              <a:avLst/>
            </a:prstGeom>
            <a:noFill/>
          </p:spPr>
          <p:txBody>
            <a:bodyPr wrap="square" lIns="288000" rIns="288000" rtlCol="0">
              <a:spAutoFit/>
            </a:bodyPr>
            <a:lstStyle/>
            <a:p>
              <a:pPr algn="ctr"/>
              <a:r>
                <a:rPr lang="es-419" sz="1100" dirty="0" smtClean="0">
                  <a:solidFill>
                    <a:schemeClr val="accent1">
                      <a:lumMod val="75000"/>
                    </a:schemeClr>
                  </a:solidFill>
                  <a:latin typeface="AvenirNext LT Pro Regular" panose="020B0504020202020204" pitchFamily="34" charset="0"/>
                </a:rPr>
                <a:t>La Línea de Ética es operada por una empresa independiente. Puede estar seguro de que todas las quejas son tratadas bajo confidencialidad por el Grupo de Ética y Compliance de Brink’s. También puede estar seguro de que, si desea presentar un informe anónimo, su identificación no se proporcionará a Brink's.</a:t>
              </a:r>
              <a:endParaRPr lang="es-419" sz="1100" dirty="0">
                <a:solidFill>
                  <a:schemeClr val="accent1">
                    <a:lumMod val="75000"/>
                  </a:schemeClr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0" y="2889189"/>
              <a:ext cx="10691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419" sz="2800" spc="70" dirty="0" smtClean="0">
                  <a:latin typeface="AvenirNext LT Pro Bold" panose="020B0804020202020204" pitchFamily="34" charset="0"/>
                </a:rPr>
                <a:t>24 horas al día • 365 días al año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5522263" y="10440689"/>
              <a:ext cx="434370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419" sz="1500" b="1" dirty="0" smtClean="0">
                  <a:solidFill>
                    <a:schemeClr val="bg1">
                      <a:lumMod val="50000"/>
                    </a:schemeClr>
                  </a:solidFill>
                  <a:latin typeface="AvenirNext LT Pro Regular" panose="020B0504020202020204" pitchFamily="34" charset="0"/>
                </a:rPr>
                <a:t>Plantee sus inquietudes bajo confidencialidad</a:t>
              </a:r>
              <a:endParaRPr lang="es-419" sz="1500" b="1" dirty="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5974308" y="10763854"/>
              <a:ext cx="338305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419" sz="1500" b="1" dirty="0" smtClean="0">
                  <a:solidFill>
                    <a:schemeClr val="bg1">
                      <a:lumMod val="50000"/>
                    </a:schemeClr>
                  </a:solidFill>
                  <a:latin typeface="AvenirNext LT Pro Regular" panose="020B0504020202020204" pitchFamily="34" charset="0"/>
                </a:rPr>
                <a:t>Estará protegido contra represalias</a:t>
              </a:r>
              <a:endParaRPr lang="es-419" sz="1500" b="1" dirty="0">
                <a:solidFill>
                  <a:schemeClr val="bg1">
                    <a:lumMod val="50000"/>
                  </a:schemeClr>
                </a:solidFill>
                <a:latin typeface="AvenirNext LT Pro Regular" panose="020B0504020202020204" pitchFamily="34" charset="0"/>
              </a:endParaRP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5709931" y="9363296"/>
              <a:ext cx="3882793" cy="682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es-419" sz="3600" spc="-50" dirty="0" smtClean="0">
                  <a:solidFill>
                    <a:srgbClr val="004899"/>
                  </a:solidFill>
                  <a:latin typeface="AvenirNext LT Pro Bold" panose="020B0804020202020204" pitchFamily="34" charset="0"/>
                </a:rPr>
                <a:t>+503 </a:t>
              </a:r>
              <a:r>
                <a:rPr lang="es-419" sz="3600" spc="-50" dirty="0">
                  <a:solidFill>
                    <a:srgbClr val="004899"/>
                  </a:solidFill>
                  <a:latin typeface="AvenirNext LT Pro Bold" panose="020B0804020202020204" pitchFamily="34" charset="0"/>
                </a:rPr>
                <a:t>748 </a:t>
              </a:r>
              <a:r>
                <a:rPr lang="es-419" sz="3600" spc="-50" dirty="0" smtClean="0">
                  <a:solidFill>
                    <a:srgbClr val="004899"/>
                  </a:solidFill>
                  <a:latin typeface="AvenirNext LT Pro Bold" panose="020B0804020202020204" pitchFamily="34" charset="0"/>
                </a:rPr>
                <a:t>0484</a:t>
              </a:r>
            </a:p>
            <a:p>
              <a:pPr algn="ctr">
                <a:lnSpc>
                  <a:spcPts val="2300"/>
                </a:lnSpc>
              </a:pPr>
              <a:r>
                <a:rPr lang="es-419" sz="1600" spc="-50" dirty="0" smtClean="0">
                  <a:solidFill>
                    <a:srgbClr val="004899"/>
                  </a:solidFill>
                  <a:latin typeface="AvenirNext LT Pro Bold" panose="020B0804020202020204" pitchFamily="34" charset="0"/>
                </a:rPr>
                <a:t>Llamar </a:t>
              </a:r>
              <a:r>
                <a:rPr lang="es-419" sz="1600" spc="-50" dirty="0">
                  <a:solidFill>
                    <a:srgbClr val="004899"/>
                  </a:solidFill>
                  <a:latin typeface="AvenirNext LT Pro Bold" panose="020B0804020202020204" pitchFamily="34" charset="0"/>
                </a:rPr>
                <a:t>con cobro revertido</a:t>
              </a:r>
              <a:endParaRPr lang="es-419" sz="1600" spc="-50" dirty="0" smtClean="0">
                <a:solidFill>
                  <a:srgbClr val="004899"/>
                </a:solidFill>
                <a:latin typeface="AvenirNext LT Pro Bold" panose="020B0804020202020204" pitchFamily="34" charset="0"/>
              </a:endParaRP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7171188" y="7006107"/>
              <a:ext cx="27741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s-419" sz="2400" spc="60" dirty="0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e</a:t>
              </a:r>
              <a:r>
                <a:rPr lang="es-419" sz="2400" spc="60" dirty="0" smtClean="0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n cualquier lugar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7807383" y="7346291"/>
              <a:ext cx="21252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s-419" sz="2400" spc="60" dirty="0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e</a:t>
              </a:r>
              <a:r>
                <a:rPr lang="es-419" sz="2400" spc="60" dirty="0" smtClean="0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stamos aquí</a:t>
              </a: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7456962" y="7688814"/>
              <a:ext cx="25090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s-419" sz="2400" spc="60" dirty="0" smtClean="0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para escucharte</a:t>
              </a: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806601" y="8655611"/>
              <a:ext cx="4241598" cy="4093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400"/>
                </a:lnSpc>
              </a:pPr>
              <a:r>
                <a:rPr lang="es-419" sz="1500" b="1" dirty="0" smtClean="0">
                  <a:latin typeface="AvenirNext LT Pro Regular" panose="020B0504020202020204" pitchFamily="34" charset="0"/>
                </a:rPr>
                <a:t>Si se enfrenta a un dilema ético</a:t>
              </a:r>
              <a:r>
                <a:rPr lang="es-419" sz="1500" dirty="0" smtClean="0">
                  <a:latin typeface="AvenirNext LT Pro Regular" panose="020B0504020202020204" pitchFamily="34" charset="0"/>
                </a:rPr>
                <a:t>, </a:t>
              </a:r>
              <a:r>
                <a:rPr lang="es-ES" sz="1500" dirty="0">
                  <a:latin typeface="AvenirNext LT Pro Regular" panose="020B0504020202020204" pitchFamily="34" charset="0"/>
                </a:rPr>
                <a:t>la Línea de Ética está aquí para ayudarlo. Puede informar preocupaciones serias como sospechas de soborno, fraudes, </a:t>
              </a:r>
              <a:r>
                <a:rPr lang="es-ES" sz="1500" dirty="0" smtClean="0">
                  <a:latin typeface="AvenirNext LT Pro Regular" panose="020B0504020202020204" pitchFamily="34" charset="0"/>
                </a:rPr>
                <a:t>señales </a:t>
              </a:r>
              <a:r>
                <a:rPr lang="es-ES" sz="1500" dirty="0">
                  <a:latin typeface="AvenirNext LT Pro Regular" panose="020B0504020202020204" pitchFamily="34" charset="0"/>
                </a:rPr>
                <a:t>de lavado de dinero, irregularidades contables, infracciones de la ley de libre competencia, uso indebido de activos y recursos, conflictos de interés, abuso en obsequios y entretenimiento, divulgación de información confidencial, discriminación, represalias, amenazas, acoso moral o sexual o situaciones similares. Cualquier sospecha de violación del Código de Ética de Brink’s, debe informarse a través de la Línea de Ética.</a:t>
              </a:r>
              <a:endParaRPr lang="es-419" sz="1500" dirty="0">
                <a:latin typeface="AvenirNext LT Pro Regular" panose="020B0504020202020204" pitchFamily="34" charset="0"/>
              </a:endParaRPr>
            </a:p>
          </p:txBody>
        </p:sp>
        <p:pic>
          <p:nvPicPr>
            <p:cNvPr id="23" name="Imagem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2556" y="8179337"/>
              <a:ext cx="743183" cy="829869"/>
            </a:xfrm>
            <a:prstGeom prst="rect">
              <a:avLst/>
            </a:prstGeom>
          </p:spPr>
        </p:pic>
        <p:sp>
          <p:nvSpPr>
            <p:cNvPr id="24" name="Retângulo 23"/>
            <p:cNvSpPr/>
            <p:nvPr/>
          </p:nvSpPr>
          <p:spPr>
            <a:xfrm>
              <a:off x="7163422" y="6573058"/>
              <a:ext cx="2890215" cy="446522"/>
            </a:xfrm>
            <a:prstGeom prst="rect">
              <a:avLst/>
            </a:prstGeom>
            <a:solidFill>
              <a:srgbClr val="FDC70D"/>
            </a:solidFill>
            <a:ln>
              <a:noFill/>
            </a:ln>
            <a:effectLst>
              <a:softEdge rad="1016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7253713" y="6536944"/>
              <a:ext cx="27089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r">
                <a:defRPr spc="60">
                  <a:solidFill>
                    <a:schemeClr val="bg1"/>
                  </a:solidFill>
                  <a:latin typeface="AvenirNext LT Pro Regular" panose="020B0504020202020204" pitchFamily="34" charset="0"/>
                </a:defRPr>
              </a:lvl1pPr>
            </a:lstStyle>
            <a:p>
              <a:pPr algn="ctr"/>
              <a:r>
                <a:rPr lang="es-419" sz="2400" b="1" dirty="0">
                  <a:latin typeface="AvenirNext LT Pro Bold" panose="020B0804020202020204" pitchFamily="34" charset="0"/>
                </a:rPr>
                <a:t>a cualquier hora</a:t>
              </a:r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0" y="13010649"/>
              <a:ext cx="106918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400" b="1" noProof="1" smtClean="0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Contacto </a:t>
              </a:r>
              <a:r>
                <a:rPr lang="es-ES" sz="1400" b="1" noProof="1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en holandés, español </a:t>
              </a:r>
              <a:r>
                <a:rPr lang="es-ES" sz="1400" b="1" noProof="1" smtClean="0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e inglés </a:t>
              </a:r>
              <a:r>
                <a:rPr lang="pt-BR" sz="1400" b="1" noProof="1" smtClean="0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 </a:t>
              </a:r>
              <a:r>
                <a:rPr lang="pt-BR" sz="1400" b="1" noProof="1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| </a:t>
              </a:r>
              <a:r>
                <a:rPr lang="pt-BR" sz="1400" b="1" noProof="1" smtClean="0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 Contact in het Nederlands, het Spaans en het Engels</a:t>
              </a:r>
            </a:p>
            <a:p>
              <a:pPr algn="ctr"/>
              <a:r>
                <a:rPr lang="pt-BR" sz="1400" b="1" noProof="1" smtClean="0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|  Contact in Dutch, Spanish and English</a:t>
              </a:r>
              <a:endParaRPr lang="pt-BR" sz="1400" b="1" noProof="1">
                <a:solidFill>
                  <a:srgbClr val="004899"/>
                </a:solidFill>
                <a:latin typeface="AvenirNext LT Pro Regular" panose="020B05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19064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0DCEEBC8A1F241BEE6AB5FEF9836C7" ma:contentTypeVersion="13" ma:contentTypeDescription="Crie um novo documento." ma:contentTypeScope="" ma:versionID="f40519d6658826cc2a0af0ef05225073">
  <xsd:schema xmlns:xsd="http://www.w3.org/2001/XMLSchema" xmlns:xs="http://www.w3.org/2001/XMLSchema" xmlns:p="http://schemas.microsoft.com/office/2006/metadata/properties" xmlns:ns2="5b5f3cac-30e6-4343-8ff9-ef13b9759b0a" xmlns:ns3="d72f38c8-9d45-418d-92dd-8a67773138de" targetNamespace="http://schemas.microsoft.com/office/2006/metadata/properties" ma:root="true" ma:fieldsID="ba1ad8a3aab49a6383bfe77ea28fe776" ns2:_="" ns3:_="">
    <xsd:import namespace="5b5f3cac-30e6-4343-8ff9-ef13b9759b0a"/>
    <xsd:import namespace="d72f38c8-9d45-418d-92dd-8a67773138d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5f3cac-30e6-4343-8ff9-ef13b9759b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2f38c8-9d45-418d-92dd-8a67773138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EC8BDF-BFB3-47E5-B097-43497CD89A04}"/>
</file>

<file path=customXml/itemProps2.xml><?xml version="1.0" encoding="utf-8"?>
<ds:datastoreItem xmlns:ds="http://schemas.openxmlformats.org/officeDocument/2006/customXml" ds:itemID="{0C2F7B92-A295-482A-8681-DD7E5E111D35}"/>
</file>

<file path=customXml/itemProps3.xml><?xml version="1.0" encoding="utf-8"?>
<ds:datastoreItem xmlns:ds="http://schemas.openxmlformats.org/officeDocument/2006/customXml" ds:itemID="{8FD10850-7626-4717-AFED-817A80B7153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382</TotalTime>
  <Words>222</Words>
  <Application>Microsoft Office PowerPoint</Application>
  <PresentationFormat>Personalizar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 Light</vt:lpstr>
      <vt:lpstr>AvenirNext LT Pro Bold</vt:lpstr>
      <vt:lpstr>AvenirNext LT Pro Regular</vt:lpstr>
      <vt:lpstr>Calibri</vt:lpstr>
      <vt:lpstr>Tema do Office</vt:lpstr>
      <vt:lpstr>Apresentação do PowerPoint</vt:lpstr>
    </vt:vector>
  </TitlesOfParts>
  <Company>SRV-SCCM2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Prueba - Espanol</dc:title>
  <dc:creator>Leonardo de Oliveira Andrade</dc:creator>
  <cp:lastModifiedBy>Anderson Crystiano de Araujo Rocha</cp:lastModifiedBy>
  <cp:revision>67</cp:revision>
  <dcterms:created xsi:type="dcterms:W3CDTF">2021-04-09T18:42:33Z</dcterms:created>
  <dcterms:modified xsi:type="dcterms:W3CDTF">2021-06-21T21:27:15Z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0x0101005F0DCEEBC8A1F241BEE6AB5FEF9836C7</vt:lpwstr>
  </property>
</Properties>
</file>