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sldIdLst>
    <p:sldId id="256" r:id="rId2"/>
    <p:sldId id="257" r:id="rId3"/>
  </p:sldIdLst>
  <p:sldSz cx="10691813" cy="7559675"/>
  <p:notesSz cx="6858000" cy="9144000"/>
  <p:embeddedFontLst>
    <p:embeddedFont>
      <p:font typeface="Calibri Light" panose="020F0302020204030204" pitchFamily="34" charset="0"/>
      <p:regular r:id="rId4"/>
      <p:italic r:id="rId5"/>
    </p:embeddedFont>
    <p:embeddedFont>
      <p:font typeface="AvenirNext LT Pro Bold" panose="020B0804020202020204" pitchFamily="34" charset="0"/>
      <p:bold r:id="rId6"/>
    </p:embeddedFont>
    <p:embeddedFont>
      <p:font typeface="AvenirNext LT Pro Regular" panose="020B0504020202020204" pitchFamily="34" charset="0"/>
      <p:regular r:id="rId7"/>
      <p:bold r:id="rId8"/>
      <p:italic r:id="rId9"/>
      <p:boldItalic r:id="rId10"/>
    </p:embeddedFont>
    <p:embeddedFont>
      <p:font typeface="Calibri" panose="020F0502020204030204" pitchFamily="34" charset="0"/>
      <p:regular r:id="rId11"/>
      <p:bold r:id="rId12"/>
      <p:italic r:id="rId13"/>
      <p:boldItalic r:id="rId1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286" autoAdjust="0"/>
    <p:restoredTop sz="96453" autoAdjust="0"/>
  </p:normalViewPr>
  <p:slideViewPr>
    <p:cSldViewPr snapToGrid="0">
      <p:cViewPr varScale="1">
        <p:scale>
          <a:sx n="104" d="100"/>
          <a:sy n="104" d="100"/>
        </p:scale>
        <p:origin x="202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19" Type="http://schemas.openxmlformats.org/officeDocument/2006/relationships/customXml" Target="../customXml/item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pt-BR"/>
              <a:t>Clique para editar o título mestre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100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79209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80312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92138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pt-BR"/>
              <a:t>Clique para editar o título mestre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73527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E1901BE4-3C48-46DB-A822-E10E8A190550}" type="datetimeFigureOut">
              <a:rPr lang="pt-BR" smtClean="0"/>
              <a:t>21/06/2021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9293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a:t>Editar estilos de texto Mestre</a:t>
            </a:r>
          </a:p>
        </p:txBody>
      </p:sp>
      <p:sp>
        <p:nvSpPr>
          <p:cNvPr id="4" name="Content Placeholder 3"/>
          <p:cNvSpPr>
            <a:spLocks noGrp="1"/>
          </p:cNvSpPr>
          <p:nvPr>
            <p:ph sz="half" idx="2"/>
          </p:nvPr>
        </p:nvSpPr>
        <p:spPr>
          <a:xfrm>
            <a:off x="736456" y="2761381"/>
            <a:ext cx="4523137" cy="406157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a:t>Editar estilos de texto Mestre</a:t>
            </a:r>
          </a:p>
        </p:txBody>
      </p:sp>
      <p:sp>
        <p:nvSpPr>
          <p:cNvPr id="6" name="Content Placeholder 5"/>
          <p:cNvSpPr>
            <a:spLocks noGrp="1"/>
          </p:cNvSpPr>
          <p:nvPr>
            <p:ph sz="quarter" idx="4"/>
          </p:nvPr>
        </p:nvSpPr>
        <p:spPr>
          <a:xfrm>
            <a:off x="5412731" y="2761381"/>
            <a:ext cx="4545413" cy="406157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1901BE4-3C48-46DB-A822-E10E8A190550}" type="datetimeFigureOut">
              <a:rPr lang="pt-BR" smtClean="0"/>
              <a:t>21/06/2021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450909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E1901BE4-3C48-46DB-A822-E10E8A190550}" type="datetimeFigureOut">
              <a:rPr lang="pt-BR" smtClean="0"/>
              <a:t>21/06/2021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97693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01BE4-3C48-46DB-A822-E10E8A190550}" type="datetimeFigureOut">
              <a:rPr lang="pt-BR" smtClean="0"/>
              <a:t>21/06/2021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295356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a:t>Clique para editar o título mestre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21/06/2021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330520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21/06/2021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036055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E1901BE4-3C48-46DB-A822-E10E8A190550}" type="datetimeFigureOut">
              <a:rPr lang="pt-BR" smtClean="0"/>
              <a:t>21/06/2021</a:t>
            </a:fld>
            <a:endParaRPr lang="pt-BR"/>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702FA412-1D55-4299-A48A-5AEFEB1A1705}" type="slidenum">
              <a:rPr lang="pt-BR" smtClean="0"/>
              <a:t>‹nº›</a:t>
            </a:fld>
            <a:endParaRPr lang="pt-BR"/>
          </a:p>
        </p:txBody>
      </p:sp>
    </p:spTree>
    <p:extLst>
      <p:ext uri="{BB962C8B-B14F-4D97-AF65-F5344CB8AC3E}">
        <p14:creationId xmlns:p14="http://schemas.microsoft.com/office/powerpoint/2010/main" val="4619760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73"/>
            <a:ext cx="10691813" cy="7559675"/>
            <a:chOff x="0" y="-73"/>
            <a:chExt cx="10691813" cy="7559675"/>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3"/>
              <a:ext cx="10691813" cy="7559675"/>
            </a:xfrm>
            <a:prstGeom prst="rect">
              <a:avLst/>
            </a:prstGeom>
          </p:spPr>
        </p:pic>
        <p:sp>
          <p:nvSpPr>
            <p:cNvPr id="6" name="CaixaDeTexto 5"/>
            <p:cNvSpPr txBox="1"/>
            <p:nvPr/>
          </p:nvSpPr>
          <p:spPr>
            <a:xfrm>
              <a:off x="5331126" y="937260"/>
              <a:ext cx="5359266" cy="907941"/>
            </a:xfrm>
            <a:prstGeom prst="rect">
              <a:avLst/>
            </a:prstGeom>
            <a:noFill/>
          </p:spPr>
          <p:txBody>
            <a:bodyPr wrap="square" rtlCol="0">
              <a:spAutoFit/>
            </a:bodyPr>
            <a:lstStyle/>
            <a:p>
              <a:pPr algn="ctr"/>
              <a:r>
                <a:rPr lang="en-US" sz="5300" dirty="0" smtClean="0">
                  <a:solidFill>
                    <a:schemeClr val="bg1"/>
                  </a:solidFill>
                  <a:effectLst>
                    <a:outerShdw blurRad="38100" dist="38100" dir="2700000" algn="tl">
                      <a:srgbClr val="000000">
                        <a:alpha val="43137"/>
                      </a:srgbClr>
                    </a:outerShdw>
                  </a:effectLst>
                  <a:latin typeface="AvenirNext LT Pro Bold" panose="020B0804020202020204" pitchFamily="34" charset="0"/>
                </a:rPr>
                <a:t>Ethics Hotline</a:t>
              </a:r>
              <a:endParaRPr lang="en-US" sz="5300" dirty="0">
                <a:solidFill>
                  <a:schemeClr val="bg1"/>
                </a:solidFill>
                <a:effectLst>
                  <a:outerShdw blurRad="38100" dist="38100" dir="2700000" algn="tl">
                    <a:srgbClr val="000000">
                      <a:alpha val="43137"/>
                    </a:srgbClr>
                  </a:outerShdw>
                </a:effectLst>
                <a:latin typeface="AvenirNext LT Pro Bold" panose="020B0804020202020204" pitchFamily="34" charset="0"/>
              </a:endParaRPr>
            </a:p>
          </p:txBody>
        </p:sp>
        <p:sp>
          <p:nvSpPr>
            <p:cNvPr id="7" name="CaixaDeTexto 6"/>
            <p:cNvSpPr txBox="1"/>
            <p:nvPr/>
          </p:nvSpPr>
          <p:spPr>
            <a:xfrm>
              <a:off x="5331125" y="1890458"/>
              <a:ext cx="5360687" cy="338554"/>
            </a:xfrm>
            <a:prstGeom prst="rect">
              <a:avLst/>
            </a:prstGeom>
            <a:noFill/>
          </p:spPr>
          <p:txBody>
            <a:bodyPr wrap="square" rtlCol="0">
              <a:spAutoFit/>
            </a:bodyPr>
            <a:lstStyle/>
            <a:p>
              <a:pPr algn="ctr"/>
              <a:r>
                <a:rPr lang="en-US" sz="1600" dirty="0" smtClean="0">
                  <a:latin typeface="AvenirNext LT Pro Bold" panose="020B0804020202020204" pitchFamily="34" charset="0"/>
                </a:rPr>
                <a:t>24 Hours A Day • 365 Days A Year</a:t>
              </a:r>
              <a:endParaRPr lang="en-US" sz="1600" dirty="0">
                <a:latin typeface="AvenirNext LT Pro Bold" panose="020B0804020202020204" pitchFamily="34" charset="0"/>
              </a:endParaRPr>
            </a:p>
          </p:txBody>
        </p:sp>
        <p:sp>
          <p:nvSpPr>
            <p:cNvPr id="12" name="CaixaDeTexto 11"/>
            <p:cNvSpPr txBox="1"/>
            <p:nvPr/>
          </p:nvSpPr>
          <p:spPr>
            <a:xfrm>
              <a:off x="5988423" y="4721661"/>
              <a:ext cx="1349408" cy="430887"/>
            </a:xfrm>
            <a:prstGeom prst="rect">
              <a:avLst/>
            </a:prstGeom>
            <a:noFill/>
          </p:spPr>
          <p:txBody>
            <a:bodyPr wrap="none" rtlCol="0">
              <a:spAutoFit/>
            </a:bodyPr>
            <a:lstStyle>
              <a:defPPr>
                <a:defRPr lang="en-US"/>
              </a:defPPr>
              <a:lvl1pPr algn="ctr">
                <a:defRPr sz="2800" b="1" spc="60">
                  <a:solidFill>
                    <a:schemeClr val="bg1"/>
                  </a:solidFill>
                  <a:latin typeface="AvenirNext LT Pro Regular" panose="020B0504020202020204"/>
                </a:defRPr>
              </a:lvl1pPr>
            </a:lstStyle>
            <a:p>
              <a:r>
                <a:rPr lang="en-US" sz="2200" dirty="0">
                  <a:latin typeface="AvenirNext LT Pro Bold" panose="020B0804020202020204" pitchFamily="34" charset="0"/>
                </a:rPr>
                <a:t>anytime</a:t>
              </a:r>
            </a:p>
          </p:txBody>
        </p:sp>
        <p:sp>
          <p:nvSpPr>
            <p:cNvPr id="13" name="CaixaDeTexto 12"/>
            <p:cNvSpPr txBox="1"/>
            <p:nvPr/>
          </p:nvSpPr>
          <p:spPr>
            <a:xfrm>
              <a:off x="6018456" y="5159245"/>
              <a:ext cx="1297150" cy="400110"/>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sz="2000" spc="0" dirty="0"/>
                <a:t>anywhere</a:t>
              </a:r>
            </a:p>
          </p:txBody>
        </p:sp>
        <p:sp>
          <p:nvSpPr>
            <p:cNvPr id="14" name="CaixaDeTexto 13"/>
            <p:cNvSpPr txBox="1"/>
            <p:nvPr/>
          </p:nvSpPr>
          <p:spPr>
            <a:xfrm>
              <a:off x="5778006" y="5449765"/>
              <a:ext cx="1537600" cy="400110"/>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sz="2000" spc="0" dirty="0"/>
                <a:t>we are here</a:t>
              </a:r>
            </a:p>
          </p:txBody>
        </p:sp>
        <p:sp>
          <p:nvSpPr>
            <p:cNvPr id="15" name="CaixaDeTexto 14"/>
            <p:cNvSpPr txBox="1"/>
            <p:nvPr/>
          </p:nvSpPr>
          <p:spPr>
            <a:xfrm>
              <a:off x="5479847" y="5740283"/>
              <a:ext cx="1835759" cy="400110"/>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sz="2000" spc="0" dirty="0"/>
                <a:t>to listen to you</a:t>
              </a:r>
            </a:p>
          </p:txBody>
        </p:sp>
        <p:cxnSp>
          <p:nvCxnSpPr>
            <p:cNvPr id="16" name="Conector reto 15"/>
            <p:cNvCxnSpPr/>
            <p:nvPr/>
          </p:nvCxnSpPr>
          <p:spPr>
            <a:xfrm>
              <a:off x="5345907"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6478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73"/>
            <a:ext cx="10691813" cy="7559529"/>
            <a:chOff x="0" y="73"/>
            <a:chExt cx="10691813" cy="7559529"/>
          </a:xfrm>
        </p:grpSpPr>
        <p:pic>
          <p:nvPicPr>
            <p:cNvPr id="11" name="Image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3"/>
              <a:ext cx="10691813" cy="7559529"/>
            </a:xfrm>
            <a:prstGeom prst="rect">
              <a:avLst/>
            </a:prstGeom>
          </p:spPr>
        </p:pic>
        <p:sp>
          <p:nvSpPr>
            <p:cNvPr id="5" name="CaixaDeTexto 4"/>
            <p:cNvSpPr txBox="1"/>
            <p:nvPr/>
          </p:nvSpPr>
          <p:spPr>
            <a:xfrm>
              <a:off x="683529" y="983051"/>
              <a:ext cx="3978850" cy="3618939"/>
            </a:xfrm>
            <a:prstGeom prst="rect">
              <a:avLst/>
            </a:prstGeom>
            <a:noFill/>
          </p:spPr>
          <p:txBody>
            <a:bodyPr wrap="square" rtlCol="0">
              <a:spAutoFit/>
            </a:bodyPr>
            <a:lstStyle/>
            <a:p>
              <a:pPr algn="just">
                <a:lnSpc>
                  <a:spcPts val="2500"/>
                </a:lnSpc>
              </a:pPr>
              <a:r>
                <a:rPr lang="en-US" sz="1300" b="1" dirty="0" smtClean="0">
                  <a:solidFill>
                    <a:schemeClr val="tx1">
                      <a:lumMod val="75000"/>
                      <a:lumOff val="25000"/>
                    </a:schemeClr>
                  </a:solidFill>
                  <a:latin typeface="AvenirNext LT Pro Regular" panose="020B0504020202020204" pitchFamily="34" charset="0"/>
                </a:rPr>
                <a:t>If you find yourself faced with an ethical dilemma</a:t>
              </a:r>
              <a:r>
                <a:rPr lang="en-US" sz="1300" dirty="0" smtClean="0">
                  <a:solidFill>
                    <a:schemeClr val="tx1">
                      <a:lumMod val="75000"/>
                      <a:lumOff val="25000"/>
                    </a:schemeClr>
                  </a:solidFill>
                  <a:latin typeface="AvenirNext LT Pro Regular" panose="020B0504020202020204" pitchFamily="34" charset="0"/>
                </a:rPr>
                <a:t>, the Ethics Hotline is here for you. You may report serious concerns like suspected bribery, fraud, potential money laundering, accounting irregularities, antitrust violations, misuse of assets and resources, conflicts of interest, abuse of gifts and entertainment, disclosure of sensitive information, discrimination, retaliation, threats, harassment and similar situations.  Any suspected violation of Brink’s Code of Ethics should be reported through the Ethics Hotline.</a:t>
              </a:r>
              <a:endParaRPr lang="en-US" sz="1300" dirty="0">
                <a:solidFill>
                  <a:schemeClr val="tx1">
                    <a:lumMod val="75000"/>
                    <a:lumOff val="25000"/>
                  </a:schemeClr>
                </a:solidFill>
                <a:latin typeface="AvenirNext LT Pro Regular" panose="020B0504020202020204" pitchFamily="34" charset="0"/>
              </a:endParaRPr>
            </a:p>
          </p:txBody>
        </p:sp>
        <p:sp>
          <p:nvSpPr>
            <p:cNvPr id="6" name="Retângulo 5"/>
            <p:cNvSpPr/>
            <p:nvPr/>
          </p:nvSpPr>
          <p:spPr>
            <a:xfrm>
              <a:off x="344276" y="5468860"/>
              <a:ext cx="4824170" cy="1836400"/>
            </a:xfrm>
            <a:custGeom>
              <a:avLst/>
              <a:gdLst>
                <a:gd name="connsiteX0" fmla="*/ 0 w 4372286"/>
                <a:gd name="connsiteY0" fmla="*/ 0 h 1892826"/>
                <a:gd name="connsiteX1" fmla="*/ 4372286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 name="connsiteX0" fmla="*/ 0 w 4372286"/>
                <a:gd name="connsiteY0" fmla="*/ 0 h 1892826"/>
                <a:gd name="connsiteX1" fmla="*/ 1023030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286" h="1892826">
                  <a:moveTo>
                    <a:pt x="0" y="0"/>
                  </a:moveTo>
                  <a:lnTo>
                    <a:pt x="1023030" y="0"/>
                  </a:lnTo>
                  <a:lnTo>
                    <a:pt x="4372286" y="1892826"/>
                  </a:lnTo>
                  <a:lnTo>
                    <a:pt x="0" y="1892826"/>
                  </a:lnTo>
                  <a:lnTo>
                    <a:pt x="0" y="0"/>
                  </a:lnTo>
                  <a:close/>
                </a:path>
              </a:pathLst>
            </a:custGeom>
          </p:spPr>
          <p:txBody>
            <a:bodyPr wrap="square">
              <a:spAutoFit/>
            </a:bodyPr>
            <a:lstStyle/>
            <a:p>
              <a:pPr>
                <a:lnSpc>
                  <a:spcPts val="1700"/>
                </a:lnSpc>
              </a:pPr>
              <a:r>
                <a:rPr lang="en-US" sz="1100" spc="100" dirty="0">
                  <a:solidFill>
                    <a:srgbClr val="002060"/>
                  </a:solidFill>
                  <a:latin typeface="AvenirNext LT Pro Regular" panose="020B0504020202020204" pitchFamily="34" charset="0"/>
                </a:rPr>
                <a:t>The Ethics Hotline is </a:t>
              </a:r>
            </a:p>
            <a:p>
              <a:pPr>
                <a:lnSpc>
                  <a:spcPts val="1700"/>
                </a:lnSpc>
              </a:pPr>
              <a:r>
                <a:rPr lang="en-US" sz="1100" spc="100" dirty="0">
                  <a:solidFill>
                    <a:srgbClr val="002060"/>
                  </a:solidFill>
                  <a:latin typeface="AvenirNext LT Pro Regular" panose="020B0504020202020204" pitchFamily="34" charset="0"/>
                </a:rPr>
                <a:t>operated by an independent </a:t>
              </a:r>
            </a:p>
            <a:p>
              <a:pPr>
                <a:lnSpc>
                  <a:spcPts val="1700"/>
                </a:lnSpc>
              </a:pPr>
              <a:r>
                <a:rPr lang="en-US" sz="1100" spc="100" dirty="0">
                  <a:solidFill>
                    <a:srgbClr val="002060"/>
                  </a:solidFill>
                  <a:latin typeface="AvenirNext LT Pro Regular" panose="020B0504020202020204" pitchFamily="34" charset="0"/>
                </a:rPr>
                <a:t>company. You can be confident that </a:t>
              </a:r>
            </a:p>
            <a:p>
              <a:pPr>
                <a:lnSpc>
                  <a:spcPts val="1700"/>
                </a:lnSpc>
              </a:pPr>
              <a:r>
                <a:rPr lang="en-US" sz="1100" spc="100" dirty="0">
                  <a:solidFill>
                    <a:srgbClr val="002060"/>
                  </a:solidFill>
                  <a:latin typeface="AvenirNext LT Pro Regular" panose="020B0504020202020204" pitchFamily="34" charset="0"/>
                </a:rPr>
                <a:t>all claims are treated confidentially by the </a:t>
              </a:r>
              <a:endParaRPr lang="en-US" sz="1100" spc="100" dirty="0" smtClean="0">
                <a:solidFill>
                  <a:srgbClr val="002060"/>
                </a:solidFill>
                <a:latin typeface="AvenirNext LT Pro Regular" panose="020B0504020202020204" pitchFamily="34" charset="0"/>
              </a:endParaRPr>
            </a:p>
            <a:p>
              <a:pPr>
                <a:lnSpc>
                  <a:spcPts val="1700"/>
                </a:lnSpc>
              </a:pPr>
              <a:r>
                <a:rPr lang="en-US" sz="1100" spc="100" dirty="0" smtClean="0">
                  <a:solidFill>
                    <a:srgbClr val="002060"/>
                  </a:solidFill>
                  <a:latin typeface="AvenirNext LT Pro Regular" panose="020B0504020202020204" pitchFamily="34" charset="0"/>
                </a:rPr>
                <a:t>Brink’s Ethics </a:t>
              </a:r>
              <a:r>
                <a:rPr lang="en-US" sz="1100" spc="100" dirty="0">
                  <a:solidFill>
                    <a:srgbClr val="002060"/>
                  </a:solidFill>
                  <a:latin typeface="AvenirNext LT Pro Regular" panose="020B0504020202020204" pitchFamily="34" charset="0"/>
                </a:rPr>
                <a:t>&amp; Compliance Group. You can also </a:t>
              </a:r>
              <a:endParaRPr lang="en-US" sz="1100" spc="100" dirty="0" smtClean="0">
                <a:solidFill>
                  <a:srgbClr val="002060"/>
                </a:solidFill>
                <a:latin typeface="AvenirNext LT Pro Regular" panose="020B0504020202020204" pitchFamily="34" charset="0"/>
              </a:endParaRPr>
            </a:p>
            <a:p>
              <a:pPr>
                <a:lnSpc>
                  <a:spcPts val="1700"/>
                </a:lnSpc>
              </a:pPr>
              <a:r>
                <a:rPr lang="en-US" sz="1100" spc="100" dirty="0" smtClean="0">
                  <a:solidFill>
                    <a:srgbClr val="002060"/>
                  </a:solidFill>
                  <a:latin typeface="AvenirNext LT Pro Regular" panose="020B0504020202020204" pitchFamily="34" charset="0"/>
                </a:rPr>
                <a:t>rest </a:t>
              </a:r>
              <a:r>
                <a:rPr lang="en-US" sz="1100" spc="100" dirty="0">
                  <a:solidFill>
                    <a:srgbClr val="002060"/>
                  </a:solidFill>
                  <a:latin typeface="AvenirNext LT Pro Regular" panose="020B0504020202020204" pitchFamily="34" charset="0"/>
                </a:rPr>
                <a:t>assured </a:t>
              </a:r>
              <a:r>
                <a:rPr lang="en-US" sz="1100" spc="100" dirty="0" smtClean="0">
                  <a:solidFill>
                    <a:srgbClr val="002060"/>
                  </a:solidFill>
                  <a:latin typeface="AvenirNext LT Pro Regular" panose="020B0504020202020204" pitchFamily="34" charset="0"/>
                </a:rPr>
                <a:t>that </a:t>
              </a:r>
              <a:r>
                <a:rPr lang="en-US" sz="1100" spc="100" dirty="0">
                  <a:solidFill>
                    <a:srgbClr val="002060"/>
                  </a:solidFill>
                  <a:latin typeface="AvenirNext LT Pro Regular" panose="020B0504020202020204" pitchFamily="34" charset="0"/>
                </a:rPr>
                <a:t>if you would like to file an anonymous </a:t>
              </a:r>
              <a:endParaRPr lang="en-US" sz="1100" spc="100" dirty="0" smtClean="0">
                <a:solidFill>
                  <a:srgbClr val="002060"/>
                </a:solidFill>
                <a:latin typeface="AvenirNext LT Pro Regular" panose="020B0504020202020204" pitchFamily="34" charset="0"/>
              </a:endParaRPr>
            </a:p>
            <a:p>
              <a:pPr>
                <a:lnSpc>
                  <a:spcPts val="1700"/>
                </a:lnSpc>
              </a:pPr>
              <a:r>
                <a:rPr lang="en-US" sz="1100" spc="100" dirty="0">
                  <a:solidFill>
                    <a:srgbClr val="002060"/>
                  </a:solidFill>
                  <a:latin typeface="AvenirNext LT Pro Regular" panose="020B0504020202020204" pitchFamily="34" charset="0"/>
                </a:rPr>
                <a:t>r</a:t>
              </a:r>
              <a:r>
                <a:rPr lang="en-US" sz="1100" spc="100" dirty="0" smtClean="0">
                  <a:solidFill>
                    <a:srgbClr val="002060"/>
                  </a:solidFill>
                  <a:latin typeface="AvenirNext LT Pro Regular" panose="020B0504020202020204" pitchFamily="34" charset="0"/>
                </a:rPr>
                <a:t>eport</a:t>
              </a:r>
              <a:r>
                <a:rPr lang="en-US" sz="1100" spc="100" dirty="0">
                  <a:solidFill>
                    <a:srgbClr val="002060"/>
                  </a:solidFill>
                  <a:latin typeface="AvenirNext LT Pro Regular" panose="020B0504020202020204" pitchFamily="34" charset="0"/>
                </a:rPr>
                <a:t>, your identifying information will not be provided to Brink’s.</a:t>
              </a:r>
            </a:p>
          </p:txBody>
        </p:sp>
        <p:sp>
          <p:nvSpPr>
            <p:cNvPr id="8" name="Retângulo 7"/>
            <p:cNvSpPr/>
            <p:nvPr/>
          </p:nvSpPr>
          <p:spPr>
            <a:xfrm>
              <a:off x="6091341" y="4128959"/>
              <a:ext cx="3855041" cy="744948"/>
            </a:xfrm>
            <a:prstGeom prst="rect">
              <a:avLst/>
            </a:prstGeom>
          </p:spPr>
          <p:txBody>
            <a:bodyPr wrap="square">
              <a:spAutoFit/>
            </a:bodyPr>
            <a:lstStyle/>
            <a:p>
              <a:pPr algn="ctr">
                <a:lnSpc>
                  <a:spcPct val="150000"/>
                </a:lnSpc>
              </a:pPr>
              <a:r>
                <a:rPr lang="en-US" sz="1500" b="1" dirty="0" smtClean="0">
                  <a:solidFill>
                    <a:schemeClr val="bg1">
                      <a:lumMod val="50000"/>
                    </a:schemeClr>
                  </a:solidFill>
                  <a:latin typeface="AvenirNext LT Pro Regular" panose="020B0504020202020204" pitchFamily="34" charset="0"/>
                </a:rPr>
                <a:t>Raise your concerns confidentially</a:t>
              </a:r>
            </a:p>
            <a:p>
              <a:pPr algn="ctr">
                <a:lnSpc>
                  <a:spcPct val="150000"/>
                </a:lnSpc>
              </a:pPr>
              <a:r>
                <a:rPr lang="en-US" sz="1500" b="1" dirty="0" smtClean="0">
                  <a:solidFill>
                    <a:schemeClr val="bg1">
                      <a:lumMod val="50000"/>
                    </a:schemeClr>
                  </a:solidFill>
                  <a:latin typeface="AvenirNext LT Pro Regular" panose="020B0504020202020204" pitchFamily="34" charset="0"/>
                </a:rPr>
                <a:t>You will be protected against retaliation</a:t>
              </a:r>
              <a:endParaRPr lang="en-US" sz="1500" b="1" dirty="0">
                <a:solidFill>
                  <a:schemeClr val="bg1">
                    <a:lumMod val="50000"/>
                  </a:schemeClr>
                </a:solidFill>
                <a:latin typeface="AvenirNext LT Pro Regular" panose="020B0504020202020204" pitchFamily="34" charset="0"/>
              </a:endParaRPr>
            </a:p>
          </p:txBody>
        </p:sp>
        <p:pic>
          <p:nvPicPr>
            <p:cNvPr id="12" name="Image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5265" y="6125882"/>
              <a:ext cx="967190" cy="1080000"/>
            </a:xfrm>
            <a:prstGeom prst="rect">
              <a:avLst/>
            </a:prstGeom>
          </p:spPr>
        </p:pic>
        <p:cxnSp>
          <p:nvCxnSpPr>
            <p:cNvPr id="13" name="Conector reto 12"/>
            <p:cNvCxnSpPr/>
            <p:nvPr/>
          </p:nvCxnSpPr>
          <p:spPr>
            <a:xfrm>
              <a:off x="5345907"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4" name="CaixaDeTexto 13"/>
            <p:cNvSpPr txBox="1"/>
            <p:nvPr/>
          </p:nvSpPr>
          <p:spPr>
            <a:xfrm>
              <a:off x="6077464" y="3077982"/>
              <a:ext cx="3882793" cy="682238"/>
            </a:xfrm>
            <a:prstGeom prst="rect">
              <a:avLst/>
            </a:prstGeom>
            <a:noFill/>
          </p:spPr>
          <p:txBody>
            <a:bodyPr wrap="square" rtlCol="0">
              <a:spAutoFit/>
            </a:bodyPr>
            <a:lstStyle/>
            <a:p>
              <a:pPr algn="ctr">
                <a:lnSpc>
                  <a:spcPts val="2300"/>
                </a:lnSpc>
              </a:pPr>
              <a:r>
                <a:rPr lang="es-419" sz="3600" spc="-50" noProof="1">
                  <a:solidFill>
                    <a:srgbClr val="004899"/>
                  </a:solidFill>
                  <a:latin typeface="AvenirNext LT Pro Bold" panose="020B0804020202020204" pitchFamily="34" charset="0"/>
                </a:rPr>
                <a:t>+</a:t>
              </a:r>
              <a:r>
                <a:rPr lang="es-419" sz="3600" spc="-50" noProof="1" smtClean="0">
                  <a:solidFill>
                    <a:srgbClr val="004899"/>
                  </a:solidFill>
                  <a:latin typeface="AvenirNext LT Pro Bold" panose="020B0804020202020204" pitchFamily="34" charset="0"/>
                </a:rPr>
                <a:t>503 748 0484</a:t>
              </a:r>
            </a:p>
            <a:p>
              <a:pPr algn="ctr">
                <a:lnSpc>
                  <a:spcPts val="2300"/>
                </a:lnSpc>
              </a:pPr>
              <a:r>
                <a:rPr lang="es-419" sz="1600" spc="-50" noProof="1" smtClean="0">
                  <a:solidFill>
                    <a:srgbClr val="004899"/>
                  </a:solidFill>
                  <a:latin typeface="AvenirNext LT Pro Bold" panose="020B0804020202020204" pitchFamily="34" charset="0"/>
                </a:rPr>
                <a:t> Make a Collect Call</a:t>
              </a:r>
            </a:p>
          </p:txBody>
        </p:sp>
        <p:sp>
          <p:nvSpPr>
            <p:cNvPr id="15" name="Retângulo 14"/>
            <p:cNvSpPr/>
            <p:nvPr/>
          </p:nvSpPr>
          <p:spPr>
            <a:xfrm>
              <a:off x="5434637" y="5011515"/>
              <a:ext cx="5168447" cy="923330"/>
            </a:xfrm>
            <a:prstGeom prst="rect">
              <a:avLst/>
            </a:prstGeom>
          </p:spPr>
          <p:txBody>
            <a:bodyPr wrap="square">
              <a:spAutoFit/>
            </a:bodyPr>
            <a:lstStyle/>
            <a:p>
              <a:pPr algn="ctr">
                <a:lnSpc>
                  <a:spcPct val="150000"/>
                </a:lnSpc>
              </a:pPr>
              <a:r>
                <a:rPr lang="pt-BR" sz="1200" spc="100" noProof="1">
                  <a:solidFill>
                    <a:srgbClr val="004899"/>
                  </a:solidFill>
                  <a:latin typeface="AvenirNext LT Pro Regular" panose="020B0504020202020204" pitchFamily="34" charset="0"/>
                </a:rPr>
                <a:t>Contact in Dutch, Spanish and English</a:t>
              </a:r>
            </a:p>
            <a:p>
              <a:pPr algn="ctr">
                <a:lnSpc>
                  <a:spcPct val="150000"/>
                </a:lnSpc>
              </a:pPr>
              <a:r>
                <a:rPr lang="pt-BR" sz="1200" spc="100" noProof="1" smtClean="0">
                  <a:solidFill>
                    <a:srgbClr val="004899"/>
                  </a:solidFill>
                  <a:latin typeface="AvenirNext LT Pro Regular" panose="020B0504020202020204" pitchFamily="34" charset="0"/>
                </a:rPr>
                <a:t>Contact </a:t>
              </a:r>
              <a:r>
                <a:rPr lang="pt-BR" sz="1200" spc="100" noProof="1">
                  <a:solidFill>
                    <a:srgbClr val="004899"/>
                  </a:solidFill>
                  <a:latin typeface="AvenirNext LT Pro Regular" panose="020B0504020202020204" pitchFamily="34" charset="0"/>
                </a:rPr>
                <a:t>in het Nederlands, het Spaans en het Engels</a:t>
              </a:r>
            </a:p>
            <a:p>
              <a:pPr algn="ctr">
                <a:lnSpc>
                  <a:spcPct val="150000"/>
                </a:lnSpc>
              </a:pPr>
              <a:r>
                <a:rPr lang="pt-BR" sz="1200" spc="100" noProof="1" smtClean="0">
                  <a:solidFill>
                    <a:srgbClr val="004899"/>
                  </a:solidFill>
                  <a:latin typeface="AvenirNext LT Pro Regular" panose="020B0504020202020204" pitchFamily="34" charset="0"/>
                </a:rPr>
                <a:t>Contacto en holandés, español y inglés</a:t>
              </a:r>
              <a:endParaRPr lang="pt-BR" sz="1200" spc="100" noProof="1">
                <a:solidFill>
                  <a:srgbClr val="004899"/>
                </a:solidFill>
                <a:latin typeface="AvenirNext LT Pro Regular" panose="020B0504020202020204" pitchFamily="34" charset="0"/>
              </a:endParaRPr>
            </a:p>
          </p:txBody>
        </p:sp>
      </p:grpSp>
    </p:spTree>
    <p:extLst>
      <p:ext uri="{BB962C8B-B14F-4D97-AF65-F5344CB8AC3E}">
        <p14:creationId xmlns:p14="http://schemas.microsoft.com/office/powerpoint/2010/main" val="3682916961"/>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F0DCEEBC8A1F241BEE6AB5FEF9836C7" ma:contentTypeVersion="13" ma:contentTypeDescription="Crie um novo documento." ma:contentTypeScope="" ma:versionID="f40519d6658826cc2a0af0ef05225073">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ba1ad8a3aab49a6383bfe77ea28fe776"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hes de Compartilhado Com"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65302E8-5CE7-416C-A95C-903C0CEC6330}"/>
</file>

<file path=customXml/itemProps2.xml><?xml version="1.0" encoding="utf-8"?>
<ds:datastoreItem xmlns:ds="http://schemas.openxmlformats.org/officeDocument/2006/customXml" ds:itemID="{DA187AD1-088C-464B-9573-1F473F43F057}"/>
</file>

<file path=customXml/itemProps3.xml><?xml version="1.0" encoding="utf-8"?>
<ds:datastoreItem xmlns:ds="http://schemas.openxmlformats.org/officeDocument/2006/customXml" ds:itemID="{748CD391-7A96-49C8-A7A5-56DE50151214}"/>
</file>

<file path=docProps/app.xml><?xml version="1.0" encoding="utf-8"?>
<Properties xmlns="http://schemas.openxmlformats.org/officeDocument/2006/extended-properties" xmlns:vt="http://schemas.openxmlformats.org/officeDocument/2006/docPropsVTypes">
  <Template>Office Theme</Template>
  <TotalTime>3362</TotalTime>
  <Words>204</Words>
  <Application>Microsoft Office PowerPoint</Application>
  <PresentationFormat>Personalizar</PresentationFormat>
  <Paragraphs>21</Paragraphs>
  <Slides>2</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vt:i4>
      </vt:variant>
    </vt:vector>
  </HeadingPairs>
  <TitlesOfParts>
    <vt:vector size="8" baseType="lpstr">
      <vt:lpstr>Arial</vt:lpstr>
      <vt:lpstr>Calibri Light</vt:lpstr>
      <vt:lpstr>AvenirNext LT Pro Bold</vt:lpstr>
      <vt:lpstr>AvenirNext LT Pro Regular</vt:lpstr>
      <vt:lpstr>Calibri</vt:lpstr>
      <vt:lpstr>Tema do Office</vt:lpstr>
      <vt:lpstr>Apresentação do PowerPoint</vt:lpstr>
      <vt:lpstr>Apresentação do PowerPoint</vt:lpstr>
    </vt:vector>
  </TitlesOfParts>
  <Company>SRV-SCCM2</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Anderson Crystiano de Araujo Rocha</cp:lastModifiedBy>
  <cp:revision>40</cp:revision>
  <dcterms:created xsi:type="dcterms:W3CDTF">2021-04-09T18:42:33Z</dcterms:created>
  <dcterms:modified xsi:type="dcterms:W3CDTF">2021-06-21T21:26:52Z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