
<file path=[Content_Types].xml><?xml version="1.0" encoding="utf-8"?>
<Types xmlns="http://schemas.openxmlformats.org/package/2006/content-types">
  <Default Extension="fntdata" ContentType="application/x-fontdata"/>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70D"/>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8" autoAdjust="0"/>
    <p:restoredTop sz="96473" autoAdjust="0"/>
  </p:normalViewPr>
  <p:slideViewPr>
    <p:cSldViewPr snapToGrid="0">
      <p:cViewPr varScale="1">
        <p:scale>
          <a:sx n="73" d="100"/>
          <a:sy n="73" d="100"/>
        </p:scale>
        <p:origin x="45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62556731-47EE-4DAE-AD8D-E04E1719001F}"/>
    <pc:docChg chg="modSld">
      <pc:chgData name="Pamela McCloud" userId="73b4b836-8331-41af-a755-0ca49410e3b4" providerId="ADAL" clId="{62556731-47EE-4DAE-AD8D-E04E1719001F}" dt="2023-12-30T21:57:18.753" v="0"/>
      <pc:docMkLst>
        <pc:docMk/>
      </pc:docMkLst>
      <pc:sldChg chg="addSp modSp">
        <pc:chgData name="Pamela McCloud" userId="73b4b836-8331-41af-a755-0ca49410e3b4" providerId="ADAL" clId="{62556731-47EE-4DAE-AD8D-E04E1719001F}" dt="2023-12-30T21:57:18.753" v="0"/>
        <pc:sldMkLst>
          <pc:docMk/>
          <pc:sldMk cId="3581906436" sldId="256"/>
        </pc:sldMkLst>
        <pc:spChg chg="add mod">
          <ac:chgData name="Pamela McCloud" userId="73b4b836-8331-41af-a755-0ca49410e3b4" providerId="ADAL" clId="{62556731-47EE-4DAE-AD8D-E04E1719001F}" dt="2023-12-30T21:57:18.753" v="0"/>
          <ac:spMkLst>
            <pc:docMk/>
            <pc:sldMk cId="3581906436" sldId="256"/>
            <ac:spMk id="4" creationId="{F99E798C-9CCE-BF73-5BA0-218101EB1AB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333500"/>
              <a:ext cx="10691813" cy="1523494"/>
            </a:xfrm>
            <a:prstGeom prst="rect">
              <a:avLst/>
            </a:prstGeom>
            <a:noFill/>
          </p:spPr>
          <p:txBody>
            <a:bodyPr wrap="square" rtlCol="0">
              <a:spAutoFit/>
            </a:bodyPr>
            <a:lstStyle/>
            <a:p>
              <a:pPr algn="ctr"/>
              <a:r>
                <a:rPr lang="es-419" sz="9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9" name="CaixaDeTexto 8"/>
            <p:cNvSpPr txBox="1"/>
            <p:nvPr/>
          </p:nvSpPr>
          <p:spPr>
            <a:xfrm>
              <a:off x="7279138" y="6987059"/>
              <a:ext cx="2774156"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en cualquier lugar</a:t>
              </a:r>
            </a:p>
          </p:txBody>
        </p:sp>
        <p:sp>
          <p:nvSpPr>
            <p:cNvPr id="10" name="CaixaDeTexto 9"/>
            <p:cNvSpPr txBox="1"/>
            <p:nvPr/>
          </p:nvSpPr>
          <p:spPr>
            <a:xfrm>
              <a:off x="7920890" y="7329624"/>
              <a:ext cx="2125261"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estamos aquí</a:t>
              </a:r>
            </a:p>
          </p:txBody>
        </p:sp>
        <p:sp>
          <p:nvSpPr>
            <p:cNvPr id="11" name="CaixaDeTexto 10"/>
            <p:cNvSpPr txBox="1"/>
            <p:nvPr/>
          </p:nvSpPr>
          <p:spPr>
            <a:xfrm>
              <a:off x="7563322" y="7672147"/>
              <a:ext cx="2509020"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para escucharte</a:t>
              </a:r>
            </a:p>
          </p:txBody>
        </p:sp>
        <p:sp>
          <p:nvSpPr>
            <p:cNvPr id="12" name="CaixaDeTexto 11"/>
            <p:cNvSpPr txBox="1"/>
            <p:nvPr/>
          </p:nvSpPr>
          <p:spPr>
            <a:xfrm>
              <a:off x="785869" y="8748261"/>
              <a:ext cx="4241401" cy="4068000"/>
            </a:xfrm>
            <a:prstGeom prst="rect">
              <a:avLst/>
            </a:prstGeom>
            <a:noFill/>
          </p:spPr>
          <p:txBody>
            <a:bodyPr wrap="square" rtlCol="0">
              <a:spAutoFit/>
            </a:bodyPr>
            <a:lstStyle/>
            <a:p>
              <a:pPr algn="just">
                <a:lnSpc>
                  <a:spcPts val="2400"/>
                </a:lnSpc>
              </a:pPr>
              <a:r>
                <a:rPr lang="es-419" sz="1500" b="1" dirty="0">
                  <a:latin typeface="AvenirNext LT Pro Regular" panose="020B0504020202020204" pitchFamily="34" charset="0"/>
                </a:rPr>
                <a:t>Si se enfrenta a un dilema ético</a:t>
              </a:r>
              <a:r>
                <a:rPr lang="es-419" sz="1500" dirty="0">
                  <a:latin typeface="AvenirNext LT Pro Regular" panose="020B0504020202020204" pitchFamily="34" charset="0"/>
                </a:rPr>
                <a:t>, </a:t>
              </a:r>
              <a:r>
                <a:rPr lang="es-ES" sz="1500" dirty="0">
                  <a:latin typeface="AvenirNext LT Pro Regular" panose="020B0504020202020204" pitchFamily="34" charset="0"/>
                </a:rPr>
                <a:t>la Línea de Ética está aquí para ayudarlo. Puede informar preocupaciones serias como sospechas de soborno, fraudes, señales de lavado de dinero, irregularidades contables, infracciones de la ley de libre competencia, uso indebido de activos y recursos, conflictos de interés,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endParaRPr lang="es-419" sz="1500" dirty="0">
                <a:latin typeface="AvenirNext LT Pro Regular" panose="020B0504020202020204" pitchFamily="34" charset="0"/>
              </a:endParaRPr>
            </a:p>
          </p:txBody>
        </p:sp>
        <p:sp>
          <p:nvSpPr>
            <p:cNvPr id="13" name="CaixaDeTexto 12"/>
            <p:cNvSpPr txBox="1"/>
            <p:nvPr/>
          </p:nvSpPr>
          <p:spPr>
            <a:xfrm>
              <a:off x="0" y="13456920"/>
              <a:ext cx="10691470" cy="430887"/>
            </a:xfrm>
            <a:prstGeom prst="rect">
              <a:avLst/>
            </a:prstGeom>
            <a:noFill/>
          </p:spPr>
          <p:txBody>
            <a:bodyPr wrap="square" lIns="288000" rIns="288000" rtlCol="0">
              <a:spAutoFit/>
            </a:bodyPr>
            <a:lstStyle/>
            <a:p>
              <a:pPr algn="ctr"/>
              <a:r>
                <a:rPr lang="es-419" sz="1100" dirty="0">
                  <a:solidFill>
                    <a:schemeClr val="accent1">
                      <a:lumMod val="75000"/>
                    </a:schemeClr>
                  </a:solidFill>
                  <a:latin typeface="AvenirNext LT Pro Regular" panose="020B0504020202020204" pitchFamily="34" charset="0"/>
                </a:rPr>
                <a:t>La Línea de Ética es operada por una empresa independiente. Puede estar seguro de que todas las quejas son tratadas bajo confidencialidad por el Grupo de Ética y Compliance de Brink’s. También puede estar seguro de que, si desea presentar un informe anónimo, su identificación no se proporcionará a Brink's.</a:t>
              </a:r>
            </a:p>
          </p:txBody>
        </p:sp>
        <p:sp>
          <p:nvSpPr>
            <p:cNvPr id="14" name="CaixaDeTexto 13"/>
            <p:cNvSpPr txBox="1"/>
            <p:nvPr/>
          </p:nvSpPr>
          <p:spPr>
            <a:xfrm>
              <a:off x="0" y="2925096"/>
              <a:ext cx="10691470" cy="523220"/>
            </a:xfrm>
            <a:prstGeom prst="rect">
              <a:avLst/>
            </a:prstGeom>
            <a:noFill/>
          </p:spPr>
          <p:txBody>
            <a:bodyPr wrap="square" rtlCol="0">
              <a:spAutoFit/>
            </a:bodyPr>
            <a:lstStyle/>
            <a:p>
              <a:pPr algn="ctr"/>
              <a:r>
                <a:rPr lang="es-419" sz="2800" spc="70" dirty="0">
                  <a:latin typeface="AvenirNext LT Pro Bold" panose="020B0804020202020204" pitchFamily="34" charset="0"/>
                </a:rPr>
                <a:t>24 horas al día • 365 días al año</a:t>
              </a:r>
            </a:p>
          </p:txBody>
        </p:sp>
        <p:sp>
          <p:nvSpPr>
            <p:cNvPr id="15" name="CaixaDeTexto 14"/>
            <p:cNvSpPr txBox="1"/>
            <p:nvPr/>
          </p:nvSpPr>
          <p:spPr>
            <a:xfrm>
              <a:off x="5639090" y="10459096"/>
              <a:ext cx="4087979" cy="323165"/>
            </a:xfrm>
            <a:prstGeom prst="rect">
              <a:avLst/>
            </a:prstGeom>
            <a:noFill/>
          </p:spPr>
          <p:txBody>
            <a:bodyPr wrap="none" rtlCol="0">
              <a:spAutoFit/>
            </a:bodyPr>
            <a:lstStyle/>
            <a:p>
              <a:pPr algn="ctr"/>
              <a:r>
                <a:rPr lang="es-419" sz="1500" b="1" dirty="0">
                  <a:solidFill>
                    <a:schemeClr val="bg1">
                      <a:lumMod val="50000"/>
                    </a:schemeClr>
                  </a:solidFill>
                  <a:latin typeface="AvenirNext LT Pro Regular" panose="020B0504020202020204" pitchFamily="34" charset="0"/>
                </a:rPr>
                <a:t>Plantee sus inquietudes bajo confidencialidad</a:t>
              </a:r>
            </a:p>
          </p:txBody>
        </p:sp>
        <p:sp>
          <p:nvSpPr>
            <p:cNvPr id="16" name="CaixaDeTexto 15"/>
            <p:cNvSpPr txBox="1"/>
            <p:nvPr/>
          </p:nvSpPr>
          <p:spPr>
            <a:xfrm>
              <a:off x="6091136" y="10782261"/>
              <a:ext cx="3183884" cy="323165"/>
            </a:xfrm>
            <a:prstGeom prst="rect">
              <a:avLst/>
            </a:prstGeom>
            <a:noFill/>
          </p:spPr>
          <p:txBody>
            <a:bodyPr wrap="none" rtlCol="0">
              <a:spAutoFit/>
            </a:bodyPr>
            <a:lstStyle/>
            <a:p>
              <a:pPr algn="ctr"/>
              <a:r>
                <a:rPr lang="es-419" sz="1500" b="1" dirty="0">
                  <a:solidFill>
                    <a:schemeClr val="bg1">
                      <a:lumMod val="50000"/>
                    </a:schemeClr>
                  </a:solidFill>
                  <a:latin typeface="AvenirNext LT Pro Regular" panose="020B0504020202020204" pitchFamily="34" charset="0"/>
                </a:rPr>
                <a:t>Estará protegido contra represalias</a:t>
              </a:r>
            </a:p>
          </p:txBody>
        </p:sp>
        <p:sp>
          <p:nvSpPr>
            <p:cNvPr id="17" name="CaixaDeTexto 16"/>
            <p:cNvSpPr txBox="1"/>
            <p:nvPr/>
          </p:nvSpPr>
          <p:spPr>
            <a:xfrm>
              <a:off x="5741681" y="9404217"/>
              <a:ext cx="3882793" cy="646331"/>
            </a:xfrm>
            <a:prstGeom prst="rect">
              <a:avLst/>
            </a:prstGeom>
            <a:noFill/>
          </p:spPr>
          <p:txBody>
            <a:bodyPr wrap="square" rtlCol="0">
              <a:spAutoFit/>
            </a:bodyPr>
            <a:lstStyle/>
            <a:p>
              <a:pPr algn="ctr"/>
              <a:r>
                <a:rPr lang="es-419" sz="3600" spc="-50" dirty="0">
                  <a:solidFill>
                    <a:srgbClr val="004899"/>
                  </a:solidFill>
                  <a:latin typeface="AvenirNext LT Pro Bold" panose="020B0804020202020204" pitchFamily="34" charset="0"/>
                </a:rPr>
                <a:t>0800 444 1120</a:t>
              </a:r>
            </a:p>
          </p:txBody>
        </p:sp>
        <p:sp>
          <p:nvSpPr>
            <p:cNvPr id="18" name="Retângulo 17"/>
            <p:cNvSpPr/>
            <p:nvPr/>
          </p:nvSpPr>
          <p:spPr>
            <a:xfrm>
              <a:off x="0" y="12994171"/>
              <a:ext cx="10691813" cy="523220"/>
            </a:xfrm>
            <a:prstGeom prst="rect">
              <a:avLst/>
            </a:prstGeom>
          </p:spPr>
          <p:txBody>
            <a:bodyPr wrap="square">
              <a:spAutoFit/>
            </a:bodyPr>
            <a:lstStyle/>
            <a:p>
              <a:pPr algn="ctr">
                <a:lnSpc>
                  <a:spcPct val="200000"/>
                </a:lnSpc>
              </a:pPr>
              <a:r>
                <a:rPr lang="es-419" sz="1400" b="1" dirty="0">
                  <a:solidFill>
                    <a:srgbClr val="004899"/>
                  </a:solidFill>
                  <a:latin typeface="AvenirNext LT Pro Regular" panose="020B0504020202020204" pitchFamily="34" charset="0"/>
                </a:rPr>
                <a:t>Contacto en Español o Inglés | </a:t>
              </a:r>
              <a:r>
                <a:rPr lang="en-US" sz="1400" b="1" dirty="0">
                  <a:solidFill>
                    <a:srgbClr val="004899"/>
                  </a:solidFill>
                  <a:latin typeface="AvenirNext LT Pro Regular" panose="020B0504020202020204" pitchFamily="34" charset="0"/>
                </a:rPr>
                <a:t>Contact in Spanish or English</a:t>
              </a:r>
            </a:p>
          </p:txBody>
        </p:sp>
        <p:pic>
          <p:nvPicPr>
            <p:cNvPr id="19"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9655" y="8507703"/>
              <a:ext cx="743183" cy="829869"/>
            </a:xfrm>
            <a:prstGeom prst="rect">
              <a:avLst/>
            </a:prstGeom>
          </p:spPr>
        </p:pic>
        <p:sp>
          <p:nvSpPr>
            <p:cNvPr id="5" name="Retângulo 4"/>
            <p:cNvSpPr/>
            <p:nvPr/>
          </p:nvSpPr>
          <p:spPr>
            <a:xfrm>
              <a:off x="7163422" y="6573058"/>
              <a:ext cx="2890215" cy="446522"/>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7152917" y="6518688"/>
              <a:ext cx="2910540" cy="492443"/>
            </a:xfrm>
            <a:prstGeom prst="rect">
              <a:avLst/>
            </a:prstGeom>
            <a:noFill/>
          </p:spPr>
          <p:txBody>
            <a:bodyPr wrap="non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600" b="1" dirty="0">
                  <a:latin typeface="AvenirNext LT Pro Bold" panose="020B0804020202020204" pitchFamily="34" charset="0"/>
                </a:rPr>
                <a:t>a cualquier hora</a:t>
              </a:r>
            </a:p>
          </p:txBody>
        </p:sp>
      </p:grpSp>
      <p:sp>
        <p:nvSpPr>
          <p:cNvPr id="4" name="CaixaDeTexto 5">
            <a:extLst>
              <a:ext uri="{FF2B5EF4-FFF2-40B4-BE49-F238E27FC236}">
                <a16:creationId xmlns:a16="http://schemas.microsoft.com/office/drawing/2014/main" id="{F99E798C-9CCE-BF73-5BA0-218101EB1ABF}"/>
              </a:ext>
            </a:extLst>
          </p:cNvPr>
          <p:cNvSpPr txBox="1"/>
          <p:nvPr/>
        </p:nvSpPr>
        <p:spPr>
          <a:xfrm>
            <a:off x="19057"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ADD05B-567B-49EB-9870-BBF577062E63}">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2.xml><?xml version="1.0" encoding="utf-8"?>
<ds:datastoreItem xmlns:ds="http://schemas.openxmlformats.org/officeDocument/2006/customXml" ds:itemID="{BF4548ED-5E83-462E-A261-303A83ADC13D}">
  <ds:schemaRefs>
    <ds:schemaRef ds:uri="http://schemas.microsoft.com/sharepoint/v3/contenttype/forms"/>
  </ds:schemaRefs>
</ds:datastoreItem>
</file>

<file path=customXml/itemProps3.xml><?xml version="1.0" encoding="utf-8"?>
<ds:datastoreItem xmlns:ds="http://schemas.openxmlformats.org/officeDocument/2006/customXml" ds:itemID="{EB100DB7-450A-4205-B7B5-773190569E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5f3cac-30e6-4343-8ff9-ef13b9759b0a"/>
    <ds:schemaRef ds:uri="d72f38c8-9d45-418d-92dd-8a67773138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3584</TotalTime>
  <Words>203</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Prueba - Espanol</dc:title>
  <dc:creator>Leonardo de Oliveira Andrade</dc:creator>
  <cp:lastModifiedBy>Pamela McCloud</cp:lastModifiedBy>
  <cp:revision>92</cp:revision>
  <dcterms:created xsi:type="dcterms:W3CDTF">2021-04-09T18:42:33Z</dcterms:created>
  <dcterms:modified xsi:type="dcterms:W3CDTF">2023-12-30T21:57:28Z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y fmtid="{D5CDD505-2E9C-101B-9397-08002B2CF9AE}" pid="3" name="MediaServiceImageTags">
    <vt:lpwstr/>
  </property>
</Properties>
</file>