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AvenirNext LT Pro Regular" panose="020B0504020202020204" pitchFamily="34" charset="0"/>
      <p:regular r:id="rId4"/>
      <p:bold r:id="rId5"/>
      <p:italic r:id="rId6"/>
      <p:boldItalic r:id="rId7"/>
    </p:embeddedFont>
    <p:embeddedFont>
      <p:font typeface="AvenirNext LT Pro Bold" panose="020B0804020202020204" pitchFamily="34" charset="0"/>
      <p:bold r:id="rId8"/>
    </p:embeddedFont>
    <p:embeddedFont>
      <p:font typeface="Calibri Light" panose="020F0302020204030204" pitchFamily="34" charset="0"/>
      <p:regular r:id="rId9"/>
      <p: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0" autoAdjust="0"/>
    <p:restoredTop sz="96453" autoAdjust="0"/>
  </p:normalViewPr>
  <p:slideViewPr>
    <p:cSldViewPr snapToGrid="0">
      <p:cViewPr varScale="1">
        <p:scale>
          <a:sx n="104" d="100"/>
          <a:sy n="104" d="100"/>
        </p:scale>
        <p:origin x="17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smtClean="0"/>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smtClean="0"/>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21/06/2021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21/06/2021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21/06/2021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smtClean="0"/>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21/06/2021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675"/>
            <a:chOff x="0" y="-73"/>
            <a:chExt cx="10691813"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675"/>
            </a:xfrm>
            <a:prstGeom prst="rect">
              <a:avLst/>
            </a:prstGeom>
          </p:spPr>
        </p:pic>
        <p:sp>
          <p:nvSpPr>
            <p:cNvPr id="6" name="CaixaDeTexto 5"/>
            <p:cNvSpPr txBox="1"/>
            <p:nvPr/>
          </p:nvSpPr>
          <p:spPr>
            <a:xfrm>
              <a:off x="5340350" y="937260"/>
              <a:ext cx="5351462" cy="907941"/>
            </a:xfrm>
            <a:prstGeom prst="rect">
              <a:avLst/>
            </a:prstGeom>
            <a:noFill/>
          </p:spPr>
          <p:txBody>
            <a:bodyPr wrap="square" rtlCol="0">
              <a:spAutoFit/>
            </a:bodyPr>
            <a:lstStyle/>
            <a:p>
              <a:pPr algn="ctr"/>
              <a:r>
                <a:rPr lang="pt-BR" sz="5300" dirty="0">
                  <a:solidFill>
                    <a:schemeClr val="bg1"/>
                  </a:solidFill>
                  <a:effectLst>
                    <a:outerShdw blurRad="38100" dist="38100" dir="2700000" algn="tl">
                      <a:srgbClr val="000000">
                        <a:alpha val="43137"/>
                      </a:srgbClr>
                    </a:outerShdw>
                  </a:effectLst>
                  <a:latin typeface="AvenirNext LT Pro Bold" panose="020B0804020202020204" pitchFamily="34" charset="0"/>
                </a:rPr>
                <a:t>Línea de Ética</a:t>
              </a:r>
            </a:p>
          </p:txBody>
        </p:sp>
        <p:sp>
          <p:nvSpPr>
            <p:cNvPr id="7" name="CaixaDeTexto 6"/>
            <p:cNvSpPr txBox="1"/>
            <p:nvPr/>
          </p:nvSpPr>
          <p:spPr>
            <a:xfrm>
              <a:off x="5340350" y="1920766"/>
              <a:ext cx="5351463" cy="338554"/>
            </a:xfrm>
            <a:prstGeom prst="rect">
              <a:avLst/>
            </a:prstGeom>
            <a:noFill/>
          </p:spPr>
          <p:txBody>
            <a:bodyPr wrap="square" rtlCol="0">
              <a:spAutoFit/>
            </a:bodyPr>
            <a:lstStyle/>
            <a:p>
              <a:pPr algn="ctr"/>
              <a:r>
                <a:rPr lang="es-ES" sz="1600" dirty="0">
                  <a:latin typeface="AvenirNext LT Pro Bold" panose="020B0804020202020204" pitchFamily="34" charset="0"/>
                </a:rPr>
                <a:t>24 horas al día • 365 días al año</a:t>
              </a:r>
              <a:endParaRPr lang="pt-BR" sz="1600" dirty="0" smtClean="0">
                <a:latin typeface="AvenirNext LT Pro Bold" panose="020B0804020202020204" pitchFamily="34" charset="0"/>
              </a:endParaRPr>
            </a:p>
          </p:txBody>
        </p:sp>
        <p:sp>
          <p:nvSpPr>
            <p:cNvPr id="9" name="CaixaDeTexto 8"/>
            <p:cNvSpPr txBox="1"/>
            <p:nvPr/>
          </p:nvSpPr>
          <p:spPr>
            <a:xfrm>
              <a:off x="5773255" y="5152938"/>
              <a:ext cx="2616136" cy="400110"/>
            </a:xfrm>
            <a:prstGeom prst="rect">
              <a:avLst/>
            </a:prstGeom>
            <a:noFill/>
          </p:spPr>
          <p:txBody>
            <a:bodyPr wrap="square" rtlCol="0">
              <a:spAutoFit/>
            </a:bodyPr>
            <a:lstStyle/>
            <a:p>
              <a:pPr algn="r"/>
              <a:r>
                <a:rPr lang="es-419" sz="2000" spc="60" dirty="0">
                  <a:solidFill>
                    <a:schemeClr val="bg1"/>
                  </a:solidFill>
                  <a:latin typeface="AvenirNext LT Pro Regular" panose="020B0504020202020204" pitchFamily="34" charset="0"/>
                </a:rPr>
                <a:t>e</a:t>
              </a:r>
              <a:r>
                <a:rPr lang="es-419" sz="2000" spc="60" dirty="0" smtClean="0">
                  <a:solidFill>
                    <a:schemeClr val="bg1"/>
                  </a:solidFill>
                  <a:latin typeface="AvenirNext LT Pro Regular" panose="020B0504020202020204" pitchFamily="34" charset="0"/>
                </a:rPr>
                <a:t>n cualquier lugar</a:t>
              </a:r>
            </a:p>
          </p:txBody>
        </p:sp>
        <p:sp>
          <p:nvSpPr>
            <p:cNvPr id="10" name="CaixaDeTexto 9"/>
            <p:cNvSpPr txBox="1"/>
            <p:nvPr/>
          </p:nvSpPr>
          <p:spPr>
            <a:xfrm>
              <a:off x="6435919" y="5443887"/>
              <a:ext cx="1939566" cy="400110"/>
            </a:xfrm>
            <a:prstGeom prst="rect">
              <a:avLst/>
            </a:prstGeom>
            <a:noFill/>
          </p:spPr>
          <p:txBody>
            <a:bodyPr wrap="square" rtlCol="0">
              <a:spAutoFit/>
            </a:bodyPr>
            <a:lstStyle/>
            <a:p>
              <a:pPr algn="r"/>
              <a:r>
                <a:rPr lang="es-419" sz="2000" spc="60" dirty="0">
                  <a:solidFill>
                    <a:schemeClr val="bg1"/>
                  </a:solidFill>
                  <a:latin typeface="AvenirNext LT Pro Regular" panose="020B0504020202020204" pitchFamily="34" charset="0"/>
                </a:rPr>
                <a:t>e</a:t>
              </a:r>
              <a:r>
                <a:rPr lang="es-419" sz="2000" spc="60" dirty="0" smtClean="0">
                  <a:solidFill>
                    <a:schemeClr val="bg1"/>
                  </a:solidFill>
                  <a:latin typeface="AvenirNext LT Pro Regular" panose="020B0504020202020204" pitchFamily="34" charset="0"/>
                </a:rPr>
                <a:t>stamos aquí</a:t>
              </a:r>
            </a:p>
          </p:txBody>
        </p:sp>
        <p:sp>
          <p:nvSpPr>
            <p:cNvPr id="11" name="CaixaDeTexto 10"/>
            <p:cNvSpPr txBox="1"/>
            <p:nvPr/>
          </p:nvSpPr>
          <p:spPr>
            <a:xfrm>
              <a:off x="6105524" y="5733635"/>
              <a:ext cx="2310686" cy="400110"/>
            </a:xfrm>
            <a:prstGeom prst="rect">
              <a:avLst/>
            </a:prstGeom>
            <a:noFill/>
          </p:spPr>
          <p:txBody>
            <a:bodyPr wrap="square" rtlCol="0">
              <a:spAutoFit/>
            </a:bodyPr>
            <a:lstStyle/>
            <a:p>
              <a:pPr algn="r"/>
              <a:r>
                <a:rPr lang="es-419" sz="2000" spc="60" dirty="0" smtClean="0">
                  <a:solidFill>
                    <a:schemeClr val="bg1"/>
                  </a:solidFill>
                  <a:latin typeface="AvenirNext LT Pro Regular" panose="020B0504020202020204" pitchFamily="34" charset="0"/>
                </a:rPr>
                <a:t>para escucharte</a:t>
              </a:r>
            </a:p>
          </p:txBody>
        </p:sp>
        <p:sp>
          <p:nvSpPr>
            <p:cNvPr id="12" name="Retângulo 11"/>
            <p:cNvSpPr/>
            <p:nvPr/>
          </p:nvSpPr>
          <p:spPr>
            <a:xfrm>
              <a:off x="5840836" y="4753248"/>
              <a:ext cx="2516896" cy="420344"/>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3" name="CaixaDeTexto 12"/>
            <p:cNvSpPr txBox="1"/>
            <p:nvPr/>
          </p:nvSpPr>
          <p:spPr>
            <a:xfrm>
              <a:off x="5778398" y="4706300"/>
              <a:ext cx="2641772" cy="461665"/>
            </a:xfrm>
            <a:prstGeom prst="rect">
              <a:avLst/>
            </a:prstGeom>
            <a:noFill/>
          </p:spPr>
          <p:txBody>
            <a:bodyPr wrap="square" rtlCol="0">
              <a:spAutoFit/>
            </a:bodyPr>
            <a:lstStyle>
              <a:defPPr>
                <a:defRPr lang="en-US"/>
              </a:defPPr>
              <a:lvl1pPr algn="r">
                <a:defRPr spc="60">
                  <a:solidFill>
                    <a:schemeClr val="bg1"/>
                  </a:solidFill>
                  <a:latin typeface="AvenirNext LT Pro Regular" panose="020B0504020202020204" pitchFamily="34" charset="0"/>
                </a:defRPr>
              </a:lvl1pPr>
            </a:lstStyle>
            <a:p>
              <a:pPr algn="ctr"/>
              <a:r>
                <a:rPr lang="es-419" sz="2400" b="1" dirty="0">
                  <a:latin typeface="AvenirNext LT Pro Regular" panose="020B0504020202020204"/>
                </a:rPr>
                <a:t>a cualquier hora</a:t>
              </a:r>
            </a:p>
          </p:txBody>
        </p:sp>
        <p:cxnSp>
          <p:nvCxnSpPr>
            <p:cNvPr id="20" name="Conector reto 19"/>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29"/>
            <a:chOff x="0" y="73"/>
            <a:chExt cx="10691813"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5" name="CaixaDeTexto 4"/>
            <p:cNvSpPr txBox="1"/>
            <p:nvPr/>
          </p:nvSpPr>
          <p:spPr>
            <a:xfrm>
              <a:off x="498356" y="767250"/>
              <a:ext cx="4349195" cy="4188454"/>
            </a:xfrm>
            <a:prstGeom prst="rect">
              <a:avLst/>
            </a:prstGeom>
            <a:noFill/>
          </p:spPr>
          <p:txBody>
            <a:bodyPr wrap="square" rtlCol="0">
              <a:spAutoFit/>
            </a:bodyPr>
            <a:lstStyle>
              <a:defPPr>
                <a:defRPr lang="en-US"/>
              </a:defPPr>
              <a:lvl1pPr algn="just">
                <a:lnSpc>
                  <a:spcPts val="2500"/>
                </a:lnSpc>
                <a:defRPr sz="1300" b="1" spc="100">
                  <a:solidFill>
                    <a:schemeClr val="tx1">
                      <a:lumMod val="75000"/>
                      <a:lumOff val="25000"/>
                    </a:schemeClr>
                  </a:solidFill>
                  <a:latin typeface="AvenirNext LT Pro Regular" panose="020B0504020202020204" pitchFamily="34" charset="0"/>
                </a:defRPr>
              </a:lvl1pPr>
            </a:lstStyle>
            <a:p>
              <a:pPr>
                <a:lnSpc>
                  <a:spcPts val="2300"/>
                </a:lnSpc>
              </a:pPr>
              <a:r>
                <a:rPr lang="es-419" dirty="0"/>
                <a:t>Si se enfrenta a un dilema ético</a:t>
              </a:r>
              <a:r>
                <a:rPr lang="es-419" b="0" dirty="0"/>
                <a:t>, la Línea de Ética está aquí para ayudarlo. Puede informar preocupaciones serias como sospechas de soborno, fraudes, señales de lavado de dinero, irregularidades contables, infracciones de la ley de libre competencia, uso indebido de activos y recursos, conflictos de interés, abuso en obsequios y entretenimiento, divulgación de información confidencial, discriminación, represalias, amenazas, acoso moral o sexual o situaciones similares. Cualquier sospecha de violación del Código de Ética de Brink’s, debe informarse a través de la Línea de Ética.</a:t>
              </a:r>
            </a:p>
            <a:p>
              <a:pPr>
                <a:lnSpc>
                  <a:spcPts val="2300"/>
                </a:lnSpc>
              </a:pPr>
              <a:endParaRPr lang="es-419" b="0" dirty="0"/>
            </a:p>
          </p:txBody>
        </p:sp>
        <p:sp>
          <p:nvSpPr>
            <p:cNvPr id="6" name="Retângulo 5"/>
            <p:cNvSpPr/>
            <p:nvPr/>
          </p:nvSpPr>
          <p:spPr>
            <a:xfrm>
              <a:off x="272559" y="5480362"/>
              <a:ext cx="4824170" cy="1816203"/>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700"/>
                </a:lnSpc>
              </a:pPr>
              <a:r>
                <a:rPr lang="es-419" sz="1100" spc="100" dirty="0">
                  <a:solidFill>
                    <a:srgbClr val="002060"/>
                  </a:solidFill>
                  <a:latin typeface="AvenirNext LT Pro Regular" panose="020B0504020202020204" pitchFamily="34" charset="0"/>
                </a:rPr>
                <a:t>La Línea de Ética </a:t>
              </a:r>
            </a:p>
            <a:p>
              <a:pPr>
                <a:lnSpc>
                  <a:spcPts val="1700"/>
                </a:lnSpc>
              </a:pPr>
              <a:r>
                <a:rPr lang="es-419" sz="1100" spc="100" dirty="0">
                  <a:solidFill>
                    <a:srgbClr val="002060"/>
                  </a:solidFill>
                  <a:latin typeface="AvenirNext LT Pro Regular" panose="020B0504020202020204" pitchFamily="34" charset="0"/>
                </a:rPr>
                <a:t>es operada por una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empresa independiente</a:t>
              </a:r>
              <a:r>
                <a:rPr lang="es-419" sz="1100" spc="100" dirty="0">
                  <a:solidFill>
                    <a:srgbClr val="002060"/>
                  </a:solidFill>
                  <a:latin typeface="AvenirNext LT Pro Regular" panose="020B0504020202020204" pitchFamily="34" charset="0"/>
                </a:rPr>
                <a:t>. Puede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estar </a:t>
              </a:r>
              <a:r>
                <a:rPr lang="es-419" sz="1100" spc="100" dirty="0">
                  <a:solidFill>
                    <a:srgbClr val="002060"/>
                  </a:solidFill>
                  <a:latin typeface="AvenirNext LT Pro Regular" panose="020B0504020202020204" pitchFamily="34" charset="0"/>
                </a:rPr>
                <a:t>seguro de </a:t>
              </a:r>
              <a:r>
                <a:rPr lang="es-419" sz="1100" spc="100" dirty="0" smtClean="0">
                  <a:solidFill>
                    <a:srgbClr val="002060"/>
                  </a:solidFill>
                  <a:latin typeface="AvenirNext LT Pro Regular" panose="020B0504020202020204" pitchFamily="34" charset="0"/>
                </a:rPr>
                <a:t>que todas </a:t>
              </a:r>
              <a:r>
                <a:rPr lang="es-419" sz="1100" spc="100" dirty="0">
                  <a:solidFill>
                    <a:srgbClr val="002060"/>
                  </a:solidFill>
                  <a:latin typeface="AvenirNext LT Pro Regular" panose="020B0504020202020204" pitchFamily="34" charset="0"/>
                </a:rPr>
                <a:t>las quejas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son </a:t>
              </a:r>
              <a:r>
                <a:rPr lang="es-419" sz="1100" spc="100" dirty="0">
                  <a:solidFill>
                    <a:srgbClr val="002060"/>
                  </a:solidFill>
                  <a:latin typeface="AvenirNext LT Pro Regular" panose="020B0504020202020204" pitchFamily="34" charset="0"/>
                </a:rPr>
                <a:t>tratadas bajo </a:t>
              </a:r>
              <a:r>
                <a:rPr lang="es-419" sz="1100" spc="100" dirty="0" smtClean="0">
                  <a:solidFill>
                    <a:srgbClr val="002060"/>
                  </a:solidFill>
                  <a:latin typeface="AvenirNext LT Pro Regular" panose="020B0504020202020204" pitchFamily="34" charset="0"/>
                </a:rPr>
                <a:t>confidencialidad por </a:t>
              </a:r>
              <a:r>
                <a:rPr lang="es-419" sz="1100" spc="100" dirty="0">
                  <a:solidFill>
                    <a:srgbClr val="002060"/>
                  </a:solidFill>
                  <a:latin typeface="AvenirNext LT Pro Regular" panose="020B0504020202020204" pitchFamily="34" charset="0"/>
                </a:rPr>
                <a:t>el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Grupo </a:t>
              </a:r>
              <a:r>
                <a:rPr lang="es-419" sz="1100" spc="100" dirty="0">
                  <a:solidFill>
                    <a:srgbClr val="002060"/>
                  </a:solidFill>
                  <a:latin typeface="AvenirNext LT Pro Regular" panose="020B0504020202020204" pitchFamily="34" charset="0"/>
                </a:rPr>
                <a:t>de Ética y Compliance de Brink’s. También puede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estar seguro </a:t>
              </a:r>
              <a:r>
                <a:rPr lang="es-419" sz="1100" spc="100" dirty="0">
                  <a:solidFill>
                    <a:srgbClr val="002060"/>
                  </a:solidFill>
                  <a:latin typeface="AvenirNext LT Pro Regular" panose="020B0504020202020204" pitchFamily="34" charset="0"/>
                </a:rPr>
                <a:t>de que, si desea presentar un informe anónimo,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su </a:t>
              </a:r>
              <a:r>
                <a:rPr lang="es-419" sz="1100" spc="100" dirty="0">
                  <a:solidFill>
                    <a:srgbClr val="002060"/>
                  </a:solidFill>
                  <a:latin typeface="AvenirNext LT Pro Regular" panose="020B0504020202020204" pitchFamily="34" charset="0"/>
                </a:rPr>
                <a:t>identificación no </a:t>
              </a:r>
              <a:r>
                <a:rPr lang="es-419" sz="1100" spc="100" dirty="0" smtClean="0">
                  <a:solidFill>
                    <a:srgbClr val="002060"/>
                  </a:solidFill>
                  <a:latin typeface="AvenirNext LT Pro Regular" panose="020B0504020202020204" pitchFamily="34" charset="0"/>
                </a:rPr>
                <a:t>se proporcionará </a:t>
              </a:r>
              <a:r>
                <a:rPr lang="es-419" sz="1100" spc="100" dirty="0">
                  <a:solidFill>
                    <a:srgbClr val="002060"/>
                  </a:solidFill>
                  <a:latin typeface="AvenirNext LT Pro Regular" panose="020B0504020202020204" pitchFamily="34" charset="0"/>
                </a:rPr>
                <a:t>a Brink's.</a:t>
              </a:r>
            </a:p>
          </p:txBody>
        </p:sp>
        <p:sp>
          <p:nvSpPr>
            <p:cNvPr id="8" name="Retângulo 7"/>
            <p:cNvSpPr/>
            <p:nvPr/>
          </p:nvSpPr>
          <p:spPr>
            <a:xfrm>
              <a:off x="5789023" y="4121897"/>
              <a:ext cx="4504389" cy="784830"/>
            </a:xfrm>
            <a:prstGeom prst="rect">
              <a:avLst/>
            </a:prstGeom>
          </p:spPr>
          <p:txBody>
            <a:bodyPr wrap="square">
              <a:spAutoFit/>
            </a:bodyPr>
            <a:lstStyle/>
            <a:p>
              <a:pPr algn="ctr">
                <a:lnSpc>
                  <a:spcPct val="150000"/>
                </a:lnSpc>
              </a:pPr>
              <a:r>
                <a:rPr lang="es-ES" sz="1500" b="1" dirty="0">
                  <a:solidFill>
                    <a:schemeClr val="bg1">
                      <a:lumMod val="50000"/>
                    </a:schemeClr>
                  </a:solidFill>
                  <a:latin typeface="AvenirNext LT Pro Regular" panose="020B0504020202020204" pitchFamily="34" charset="0"/>
                </a:rPr>
                <a:t>Plantee sus inquietudes bajo confidencialidad</a:t>
              </a:r>
            </a:p>
            <a:p>
              <a:pPr algn="ctr">
                <a:lnSpc>
                  <a:spcPct val="150000"/>
                </a:lnSpc>
              </a:pPr>
              <a:r>
                <a:rPr lang="es-419" sz="1500" b="1" dirty="0" smtClean="0">
                  <a:solidFill>
                    <a:schemeClr val="bg1">
                      <a:lumMod val="50000"/>
                    </a:schemeClr>
                  </a:solidFill>
                  <a:latin typeface="AvenirNext LT Pro Regular" panose="020B0504020202020204" pitchFamily="34" charset="0"/>
                </a:rPr>
                <a:t>Estará </a:t>
              </a:r>
              <a:r>
                <a:rPr lang="es-419" sz="1500" b="1" dirty="0">
                  <a:solidFill>
                    <a:schemeClr val="bg1">
                      <a:lumMod val="50000"/>
                    </a:schemeClr>
                  </a:solidFill>
                  <a:latin typeface="AvenirNext LT Pro Regular" panose="020B0504020202020204" pitchFamily="34" charset="0"/>
                </a:rPr>
                <a:t>protegido contra </a:t>
              </a:r>
              <a:r>
                <a:rPr lang="es-419" sz="1500" b="1" dirty="0" smtClean="0">
                  <a:solidFill>
                    <a:schemeClr val="bg1">
                      <a:lumMod val="50000"/>
                    </a:schemeClr>
                  </a:solidFill>
                  <a:latin typeface="AvenirNext LT Pro Regular" panose="020B0504020202020204" pitchFamily="34" charset="0"/>
                </a:rPr>
                <a:t>represalias</a:t>
              </a:r>
              <a:endParaRPr lang="es-419" sz="1500" b="1" dirty="0">
                <a:solidFill>
                  <a:schemeClr val="bg1">
                    <a:lumMod val="50000"/>
                  </a:schemeClr>
                </a:solidFill>
                <a:latin typeface="AvenirNext LT Pro Regular" panose="020B0504020202020204" pitchFamily="34" charset="0"/>
              </a:endParaRPr>
            </a:p>
          </p:txBody>
        </p:sp>
        <p:sp>
          <p:nvSpPr>
            <p:cNvPr id="12" name="CaixaDeTexto 11"/>
            <p:cNvSpPr txBox="1"/>
            <p:nvPr/>
          </p:nvSpPr>
          <p:spPr>
            <a:xfrm>
              <a:off x="6099823" y="3120751"/>
              <a:ext cx="3882793" cy="646331"/>
            </a:xfrm>
            <a:prstGeom prst="rect">
              <a:avLst/>
            </a:prstGeom>
            <a:noFill/>
          </p:spPr>
          <p:txBody>
            <a:bodyPr wrap="square" rtlCol="0">
              <a:spAutoFit/>
            </a:bodyPr>
            <a:lstStyle/>
            <a:p>
              <a:pPr algn="ctr"/>
              <a:r>
                <a:rPr lang="es-419" sz="3600" spc="-50" dirty="0">
                  <a:solidFill>
                    <a:srgbClr val="004899"/>
                  </a:solidFill>
                  <a:latin typeface="AvenirNext LT Pro Bold" panose="020B0804020202020204" pitchFamily="34" charset="0"/>
                </a:rPr>
                <a:t>0800 444 1120</a:t>
              </a:r>
              <a:endParaRPr lang="es-419" sz="3600" spc="-50" dirty="0" smtClean="0">
                <a:solidFill>
                  <a:srgbClr val="004899"/>
                </a:solidFill>
                <a:latin typeface="AvenirNext LT Pro Bold" panose="020B0804020202020204" pitchFamily="34" charset="0"/>
              </a:endParaRPr>
            </a:p>
          </p:txBody>
        </p:sp>
        <p:sp>
          <p:nvSpPr>
            <p:cNvPr id="9" name="Retângulo 8"/>
            <p:cNvSpPr/>
            <p:nvPr/>
          </p:nvSpPr>
          <p:spPr>
            <a:xfrm>
              <a:off x="6427493" y="5058862"/>
              <a:ext cx="3227448" cy="614399"/>
            </a:xfrm>
            <a:prstGeom prst="rect">
              <a:avLst/>
            </a:prstGeom>
          </p:spPr>
          <p:txBody>
            <a:bodyPr wrap="square">
              <a:spAutoFit/>
            </a:bodyPr>
            <a:lstStyle/>
            <a:p>
              <a:pPr algn="ctr">
                <a:lnSpc>
                  <a:spcPct val="150000"/>
                </a:lnSpc>
              </a:pPr>
              <a:r>
                <a:rPr lang="es-419" sz="1200" spc="100" dirty="0" smtClean="0">
                  <a:solidFill>
                    <a:srgbClr val="004899"/>
                  </a:solidFill>
                  <a:latin typeface="AvenirNext LT Pro Regular" panose="020B0504020202020204" pitchFamily="34" charset="0"/>
                </a:rPr>
                <a:t>Contacto en Español o Inglés </a:t>
              </a:r>
            </a:p>
            <a:p>
              <a:pPr algn="ctr">
                <a:lnSpc>
                  <a:spcPct val="150000"/>
                </a:lnSpc>
              </a:pPr>
              <a:r>
                <a:rPr lang="en-US" sz="1200" spc="100" dirty="0" smtClean="0">
                  <a:solidFill>
                    <a:srgbClr val="004899"/>
                  </a:solidFill>
                  <a:latin typeface="AvenirNext LT Pro Regular" panose="020B0504020202020204" pitchFamily="34" charset="0"/>
                </a:rPr>
                <a:t>Contact in Spanish or English</a:t>
              </a:r>
              <a:endParaRPr lang="en-US" sz="1200" spc="100" dirty="0">
                <a:solidFill>
                  <a:srgbClr val="004899"/>
                </a:solidFill>
                <a:latin typeface="AvenirNext LT Pro Regular" panose="020B0504020202020204" pitchFamily="34" charset="0"/>
              </a:endParaRPr>
            </a:p>
          </p:txBody>
        </p:sp>
        <p:pic>
          <p:nvPicPr>
            <p:cNvPr id="13" name="Image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7626" y="5970447"/>
              <a:ext cx="967185" cy="1080000"/>
            </a:xfrm>
            <a:prstGeom prst="rect">
              <a:avLst/>
            </a:prstGeom>
          </p:spPr>
        </p:pic>
        <p:cxnSp>
          <p:nvCxnSpPr>
            <p:cNvPr id="14" name="Conector reto 13"/>
            <p:cNvCxnSpPr>
              <a:stCxn id="11" idx="0"/>
              <a:endCxn id="11" idx="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6347F7-854D-4A79-8B80-DEBD4B4E4416}"/>
</file>

<file path=customXml/itemProps2.xml><?xml version="1.0" encoding="utf-8"?>
<ds:datastoreItem xmlns:ds="http://schemas.openxmlformats.org/officeDocument/2006/customXml" ds:itemID="{3DB7344B-4D0B-4F3A-B300-3CFFD48C7025}"/>
</file>

<file path=customXml/itemProps3.xml><?xml version="1.0" encoding="utf-8"?>
<ds:datastoreItem xmlns:ds="http://schemas.openxmlformats.org/officeDocument/2006/customXml" ds:itemID="{979EEEBB-251B-41A4-854E-9F9AEDA696DD}"/>
</file>

<file path=docProps/app.xml><?xml version="1.0" encoding="utf-8"?>
<Properties xmlns="http://schemas.openxmlformats.org/officeDocument/2006/extended-properties" xmlns:vt="http://schemas.openxmlformats.org/officeDocument/2006/docPropsVTypes">
  <Template>Office Theme</Template>
  <TotalTime>3573</TotalTime>
  <Words>201</Words>
  <Application>Microsoft Office PowerPoint</Application>
  <PresentationFormat>Personalizar</PresentationFormat>
  <Paragraphs>20</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AvenirNext LT Pro Regular</vt:lpstr>
      <vt:lpstr>AvenirNext LT Pro Bold</vt:lpstr>
      <vt:lpstr>Arial</vt:lpstr>
      <vt:lpstr>Calibri Light</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71</cp:revision>
  <dcterms:created xsi:type="dcterms:W3CDTF">2021-04-09T18:42:33Z</dcterms:created>
  <dcterms:modified xsi:type="dcterms:W3CDTF">2021-06-21T21:24:36Z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