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618" autoAdjust="0"/>
    <p:restoredTop sz="96453" autoAdjust="0"/>
  </p:normalViewPr>
  <p:slideViewPr>
    <p:cSldViewPr snapToGrid="0">
      <p:cViewPr varScale="1">
        <p:scale>
          <a:sx n="28" d="100"/>
          <a:sy n="28" d="100"/>
        </p:scale>
        <p:origin x="265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S::pmccloud@brinks.com::73b4b836-8331-41af-a755-0ca49410e3b4" providerId="AD" clId="Web-{12A0C59F-301C-B000-D7DE-EDA5C3F493F4}"/>
    <pc:docChg chg="modSld">
      <pc:chgData name="Pamela McCloud" userId="S::pmccloud@brinks.com::73b4b836-8331-41af-a755-0ca49410e3b4" providerId="AD" clId="Web-{12A0C59F-301C-B000-D7DE-EDA5C3F493F4}" dt="2021-05-07T17:17:19.845" v="3" actId="1076"/>
      <pc:docMkLst>
        <pc:docMk/>
      </pc:docMkLst>
      <pc:sldChg chg="modSp">
        <pc:chgData name="Pamela McCloud" userId="S::pmccloud@brinks.com::73b4b836-8331-41af-a755-0ca49410e3b4" providerId="AD" clId="Web-{12A0C59F-301C-B000-D7DE-EDA5C3F493F4}" dt="2021-05-07T17:17:19.845" v="3" actId="1076"/>
        <pc:sldMkLst>
          <pc:docMk/>
          <pc:sldMk cId="3581906436" sldId="256"/>
        </pc:sldMkLst>
        <pc:picChg chg="mod">
          <ac:chgData name="Pamela McCloud" userId="S::pmccloud@brinks.com::73b4b836-8331-41af-a755-0ca49410e3b4" providerId="AD" clId="Web-{12A0C59F-301C-B000-D7DE-EDA5C3F493F4}" dt="2021-05-07T17:17:19.845" v="3" actId="1076"/>
          <ac:picMkLst>
            <pc:docMk/>
            <pc:sldMk cId="3581906436" sldId="256"/>
            <ac:picMk id="19" creationId="{00000000-0000-0000-0000-000000000000}"/>
          </ac:picMkLst>
        </pc:picChg>
      </pc:sldChg>
    </pc:docChg>
  </pc:docChgLst>
  <pc:docChgLst>
    <pc:chgData name="Pamela McCloud" userId="73b4b836-8331-41af-a755-0ca49410e3b4" providerId="ADAL" clId="{CCAED731-DB58-4174-BEC6-94B70C7137DF}"/>
    <pc:docChg chg="modSld">
      <pc:chgData name="Pamela McCloud" userId="73b4b836-8331-41af-a755-0ca49410e3b4" providerId="ADAL" clId="{CCAED731-DB58-4174-BEC6-94B70C7137DF}" dt="2023-12-30T22:38:27.335" v="0"/>
      <pc:docMkLst>
        <pc:docMk/>
      </pc:docMkLst>
      <pc:sldChg chg="addSp modSp">
        <pc:chgData name="Pamela McCloud" userId="73b4b836-8331-41af-a755-0ca49410e3b4" providerId="ADAL" clId="{CCAED731-DB58-4174-BEC6-94B70C7137DF}" dt="2023-12-30T22:38:27.335" v="0"/>
        <pc:sldMkLst>
          <pc:docMk/>
          <pc:sldMk cId="3581906436" sldId="256"/>
        </pc:sldMkLst>
        <pc:spChg chg="add mod">
          <ac:chgData name="Pamela McCloud" userId="73b4b836-8331-41af-a755-0ca49410e3b4" providerId="ADAL" clId="{CCAED731-DB58-4174-BEC6-94B70C7137DF}" dt="2023-12-30T22:38:27.335" v="0"/>
          <ac:spMkLst>
            <pc:docMk/>
            <pc:sldMk cId="3581906436" sldId="256"/>
            <ac:spMk id="4" creationId="{3C6C7623-FBD5-BF21-F0D3-B51E3C348241}"/>
          </ac:spMkLst>
        </pc:spChg>
      </pc:sldChg>
    </pc:docChg>
  </pc:docChgLst>
  <pc:docChgLst>
    <pc:chgData name="Pamela McCloud" userId="S::pmccloud@brinks.com::73b4b836-8331-41af-a755-0ca49410e3b4" providerId="AD" clId="Web-{28A0C59F-10C0-B000-D7DE-E08A9DE2901C}"/>
    <pc:docChg chg="modSld">
      <pc:chgData name="Pamela McCloud" userId="S::pmccloud@brinks.com::73b4b836-8331-41af-a755-0ca49410e3b4" providerId="AD" clId="Web-{28A0C59F-10C0-B000-D7DE-E08A9DE2901C}" dt="2021-05-07T17:17:53.927" v="0" actId="1076"/>
      <pc:docMkLst>
        <pc:docMk/>
      </pc:docMkLst>
      <pc:sldChg chg="modSp">
        <pc:chgData name="Pamela McCloud" userId="S::pmccloud@brinks.com::73b4b836-8331-41af-a755-0ca49410e3b4" providerId="AD" clId="Web-{28A0C59F-10C0-B000-D7DE-E08A9DE2901C}" dt="2021-05-07T17:17:53.927" v="0" actId="1076"/>
        <pc:sldMkLst>
          <pc:docMk/>
          <pc:sldMk cId="3581906436" sldId="256"/>
        </pc:sldMkLst>
        <pc:picChg chg="mod">
          <ac:chgData name="Pamela McCloud" userId="S::pmccloud@brinks.com::73b4b836-8331-41af-a755-0ca49410e3b4" providerId="AD" clId="Web-{28A0C59F-10C0-B000-D7DE-E08A9DE2901C}" dt="2021-05-07T17:17:53.927" v="0" actId="1076"/>
          <ac:picMkLst>
            <pc:docMk/>
            <pc:sldMk cId="3581906436" sldId="256"/>
            <ac:picMk id="19"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15119350"/>
            <a:chOff x="0" y="0"/>
            <a:chExt cx="10691813"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470" cy="15119350"/>
            </a:xfrm>
            <a:prstGeom prst="rect">
              <a:avLst/>
            </a:prstGeom>
          </p:spPr>
        </p:pic>
        <p:sp>
          <p:nvSpPr>
            <p:cNvPr id="6" name="CaixaDeTexto 5"/>
            <p:cNvSpPr txBox="1"/>
            <p:nvPr/>
          </p:nvSpPr>
          <p:spPr>
            <a:xfrm>
              <a:off x="0" y="1390650"/>
              <a:ext cx="10691470" cy="1569660"/>
            </a:xfrm>
            <a:prstGeom prst="rect">
              <a:avLst/>
            </a:prstGeom>
            <a:noFill/>
          </p:spPr>
          <p:txBody>
            <a:bodyPr wrap="square" rtlCol="0">
              <a:spAutoFit/>
            </a:bodyPr>
            <a:lstStyle/>
            <a:p>
              <a:pPr algn="ctr"/>
              <a:r>
                <a:rPr lang="en-US" sz="9300" dirty="0">
                  <a:solidFill>
                    <a:schemeClr val="bg1"/>
                  </a:solidFill>
                  <a:effectLst>
                    <a:outerShdw blurRad="38100" dist="38100" dir="2700000" algn="tl">
                      <a:srgbClr val="000000">
                        <a:alpha val="43137"/>
                      </a:srgbClr>
                    </a:outerShdw>
                  </a:effectLst>
                  <a:latin typeface="AvenirNext LT Pro Bold" panose="020B0804020202020204" pitchFamily="34" charset="0"/>
                </a:rPr>
                <a:t>Ethics Hotline</a:t>
              </a:r>
            </a:p>
          </p:txBody>
        </p:sp>
        <p:sp>
          <p:nvSpPr>
            <p:cNvPr id="8" name="CaixaDeTexto 7"/>
            <p:cNvSpPr txBox="1"/>
            <p:nvPr/>
          </p:nvSpPr>
          <p:spPr>
            <a:xfrm>
              <a:off x="8402537" y="6512737"/>
              <a:ext cx="1551386" cy="492443"/>
            </a:xfrm>
            <a:prstGeom prst="rect">
              <a:avLst/>
            </a:prstGeom>
            <a:noFill/>
          </p:spPr>
          <p:txBody>
            <a:bodyPr wrap="none" rtlCol="0">
              <a:spAutoFit/>
            </a:bodyPr>
            <a:lstStyle>
              <a:defPPr>
                <a:defRPr lang="en-US"/>
              </a:defPPr>
              <a:lvl1pPr algn="ctr">
                <a:defRPr sz="2800" b="1" spc="60">
                  <a:solidFill>
                    <a:schemeClr val="bg1"/>
                  </a:solidFill>
                  <a:latin typeface="AvenirNext LT Pro Regular" panose="020B0504020202020204"/>
                </a:defRPr>
              </a:lvl1pPr>
            </a:lstStyle>
            <a:p>
              <a:r>
                <a:rPr lang="en-US" sz="2600" dirty="0">
                  <a:latin typeface="AvenirNext LT Pro Bold" panose="020B0804020202020204" pitchFamily="34" charset="0"/>
                </a:rPr>
                <a:t>anytime</a:t>
              </a:r>
            </a:p>
          </p:txBody>
        </p:sp>
        <p:sp>
          <p:nvSpPr>
            <p:cNvPr id="9" name="CaixaDeTexto 8"/>
            <p:cNvSpPr txBox="1"/>
            <p:nvPr/>
          </p:nvSpPr>
          <p:spPr>
            <a:xfrm>
              <a:off x="8366366" y="7000745"/>
              <a:ext cx="1583126"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anywhere</a:t>
              </a:r>
            </a:p>
          </p:txBody>
        </p:sp>
        <p:sp>
          <p:nvSpPr>
            <p:cNvPr id="10" name="CaixaDeTexto 9"/>
            <p:cNvSpPr txBox="1"/>
            <p:nvPr/>
          </p:nvSpPr>
          <p:spPr>
            <a:xfrm>
              <a:off x="8053139" y="7362695"/>
              <a:ext cx="1896353"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we are here</a:t>
              </a:r>
            </a:p>
          </p:txBody>
        </p:sp>
        <p:sp>
          <p:nvSpPr>
            <p:cNvPr id="11" name="CaixaDeTexto 10"/>
            <p:cNvSpPr txBox="1"/>
            <p:nvPr/>
          </p:nvSpPr>
          <p:spPr>
            <a:xfrm>
              <a:off x="7664341" y="7724645"/>
              <a:ext cx="2292294"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to listen to you</a:t>
              </a:r>
            </a:p>
          </p:txBody>
        </p:sp>
        <p:sp>
          <p:nvSpPr>
            <p:cNvPr id="13" name="CaixaDeTexto 12"/>
            <p:cNvSpPr txBox="1"/>
            <p:nvPr/>
          </p:nvSpPr>
          <p:spPr>
            <a:xfrm>
              <a:off x="0" y="13485495"/>
              <a:ext cx="10691470" cy="430887"/>
            </a:xfrm>
            <a:prstGeom prst="rect">
              <a:avLst/>
            </a:prstGeom>
            <a:noFill/>
          </p:spPr>
          <p:txBody>
            <a:bodyPr wrap="square" lIns="396000" rIns="396000" rtlCol="0">
              <a:spAutoFit/>
            </a:bodyPr>
            <a:lstStyle/>
            <a:p>
              <a:pPr algn="ctr"/>
              <a:r>
                <a:rPr lang="en-US" sz="1100" dirty="0">
                  <a:solidFill>
                    <a:schemeClr val="accent1">
                      <a:lumMod val="75000"/>
                    </a:schemeClr>
                  </a:solidFill>
                  <a:latin typeface="AvenirNext LT Pro Regular" panose="020B0504020202020204" pitchFamily="34" charset="0"/>
                </a:rPr>
                <a:t>The Ethics Hotline is operated by an independent company. You can be confident that all claims are treated confidentially by the Brink’s Ethics &amp; Compliance Group. You can also rest assured that if you would like to file an anonymous report, your identifying information will not be provided to Brink’s.</a:t>
              </a:r>
            </a:p>
          </p:txBody>
        </p:sp>
        <p:sp>
          <p:nvSpPr>
            <p:cNvPr id="14" name="CaixaDeTexto 13"/>
            <p:cNvSpPr txBox="1"/>
            <p:nvPr/>
          </p:nvSpPr>
          <p:spPr>
            <a:xfrm>
              <a:off x="21224" y="2874028"/>
              <a:ext cx="10626455" cy="523220"/>
            </a:xfrm>
            <a:prstGeom prst="rect">
              <a:avLst/>
            </a:prstGeom>
            <a:noFill/>
          </p:spPr>
          <p:txBody>
            <a:bodyPr wrap="square" rtlCol="0">
              <a:spAutoFit/>
            </a:bodyPr>
            <a:lstStyle/>
            <a:p>
              <a:pPr algn="ctr"/>
              <a:r>
                <a:rPr lang="en-US" sz="2800" spc="70" dirty="0">
                  <a:latin typeface="AvenirNext LT Pro Bold" panose="020B0804020202020204" pitchFamily="34" charset="0"/>
                </a:rPr>
                <a:t>24 Hours A Day • 365 Days A Year</a:t>
              </a:r>
            </a:p>
          </p:txBody>
        </p:sp>
        <p:sp>
          <p:nvSpPr>
            <p:cNvPr id="15" name="CaixaDeTexto 14"/>
            <p:cNvSpPr txBox="1"/>
            <p:nvPr/>
          </p:nvSpPr>
          <p:spPr>
            <a:xfrm>
              <a:off x="6159756" y="10489576"/>
              <a:ext cx="3110146" cy="323165"/>
            </a:xfrm>
            <a:prstGeom prst="rect">
              <a:avLst/>
            </a:prstGeom>
            <a:noFill/>
          </p:spPr>
          <p:txBody>
            <a:bodyPr wrap="none" rtlCol="0">
              <a:spAutoFit/>
            </a:bodyPr>
            <a:lstStyle/>
            <a:p>
              <a:pPr algn="ctr"/>
              <a:r>
                <a:rPr lang="en-US" sz="1500" b="1" dirty="0">
                  <a:solidFill>
                    <a:schemeClr val="bg1">
                      <a:lumMod val="50000"/>
                    </a:schemeClr>
                  </a:solidFill>
                  <a:latin typeface="AvenirNext LT Pro Regular" panose="020B0504020202020204" pitchFamily="34" charset="0"/>
                </a:rPr>
                <a:t>Raise your concerns confidentially</a:t>
              </a:r>
            </a:p>
          </p:txBody>
        </p:sp>
        <p:sp>
          <p:nvSpPr>
            <p:cNvPr id="16" name="CaixaDeTexto 15"/>
            <p:cNvSpPr txBox="1"/>
            <p:nvPr/>
          </p:nvSpPr>
          <p:spPr>
            <a:xfrm>
              <a:off x="5945756" y="10827346"/>
              <a:ext cx="3538148" cy="323165"/>
            </a:xfrm>
            <a:prstGeom prst="rect">
              <a:avLst/>
            </a:prstGeom>
            <a:noFill/>
          </p:spPr>
          <p:txBody>
            <a:bodyPr wrap="none" rtlCol="0">
              <a:spAutoFit/>
            </a:bodyPr>
            <a:lstStyle/>
            <a:p>
              <a:pPr algn="ctr"/>
              <a:r>
                <a:rPr lang="en-US" sz="1500" b="1" dirty="0">
                  <a:solidFill>
                    <a:schemeClr val="bg1">
                      <a:lumMod val="50000"/>
                    </a:schemeClr>
                  </a:solidFill>
                  <a:latin typeface="AvenirNext LT Pro Regular" panose="020B0504020202020204" pitchFamily="34" charset="0"/>
                </a:rPr>
                <a:t>You will be protected against retaliation</a:t>
              </a:r>
            </a:p>
          </p:txBody>
        </p:sp>
        <p:sp>
          <p:nvSpPr>
            <p:cNvPr id="17" name="CaixaDeTexto 16"/>
            <p:cNvSpPr txBox="1"/>
            <p:nvPr/>
          </p:nvSpPr>
          <p:spPr>
            <a:xfrm>
              <a:off x="5688956" y="9448890"/>
              <a:ext cx="3963469" cy="615553"/>
            </a:xfrm>
            <a:prstGeom prst="rect">
              <a:avLst/>
            </a:prstGeom>
            <a:noFill/>
          </p:spPr>
          <p:txBody>
            <a:bodyPr wrap="square" rtlCol="0">
              <a:spAutoFit/>
            </a:bodyPr>
            <a:lstStyle/>
            <a:p>
              <a:pPr algn="ctr"/>
              <a:r>
                <a:rPr lang="en-US" sz="3400" spc="-100" dirty="0">
                  <a:solidFill>
                    <a:srgbClr val="004899"/>
                  </a:solidFill>
                  <a:latin typeface="AvenirNext LT Pro Bold" panose="020B0804020202020204" pitchFamily="34" charset="0"/>
                </a:rPr>
                <a:t>+1 877 275 4585</a:t>
              </a:r>
            </a:p>
          </p:txBody>
        </p:sp>
        <p:sp>
          <p:nvSpPr>
            <p:cNvPr id="18" name="Retângulo 17"/>
            <p:cNvSpPr/>
            <p:nvPr/>
          </p:nvSpPr>
          <p:spPr>
            <a:xfrm>
              <a:off x="21225" y="12975121"/>
              <a:ext cx="10626455" cy="459100"/>
            </a:xfrm>
            <a:prstGeom prst="rect">
              <a:avLst/>
            </a:prstGeom>
          </p:spPr>
          <p:txBody>
            <a:bodyPr wrap="square">
              <a:spAutoFit/>
            </a:bodyPr>
            <a:lstStyle/>
            <a:p>
              <a:pPr algn="ctr">
                <a:lnSpc>
                  <a:spcPct val="200000"/>
                </a:lnSpc>
              </a:pPr>
              <a:r>
                <a:rPr lang="en-US" sz="1400" b="1" dirty="0">
                  <a:solidFill>
                    <a:srgbClr val="004899"/>
                  </a:solidFill>
                  <a:latin typeface="AvenirNext LT Pro Regular" panose="020B0504020202020204" pitchFamily="34" charset="0"/>
                </a:rPr>
                <a:t>Contact in English, Spanish and French  |  </a:t>
              </a:r>
              <a:r>
                <a:rPr lang="fr-FR" sz="1400" b="1" dirty="0">
                  <a:solidFill>
                    <a:srgbClr val="004899"/>
                  </a:solidFill>
                  <a:latin typeface="AvenirNext LT Pro Regular" panose="020B0504020202020204" pitchFamily="34" charset="0"/>
                </a:rPr>
                <a:t>Contact en anglais, espagnol et français  </a:t>
              </a:r>
              <a:r>
                <a:rPr lang="en-US" sz="1400" b="1" dirty="0">
                  <a:solidFill>
                    <a:srgbClr val="004899"/>
                  </a:solidFill>
                  <a:latin typeface="AvenirNext LT Pro Regular" panose="020B0504020202020204" pitchFamily="34" charset="0"/>
                </a:rPr>
                <a:t>|  </a:t>
              </a:r>
              <a:r>
                <a:rPr lang="es-419" sz="1400" b="1" dirty="0">
                  <a:solidFill>
                    <a:srgbClr val="004899"/>
                  </a:solidFill>
                  <a:latin typeface="AvenirNext LT Pro Regular" panose="020B0504020202020204" pitchFamily="34" charset="0"/>
                </a:rPr>
                <a:t>Contacto en inglés, español y francés</a:t>
              </a:r>
            </a:p>
          </p:txBody>
        </p:sp>
        <p:pic>
          <p:nvPicPr>
            <p:cNvPr id="19" name="Image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8164" y="8452282"/>
              <a:ext cx="743184" cy="829869"/>
            </a:xfrm>
            <a:prstGeom prst="rect">
              <a:avLst/>
            </a:prstGeom>
          </p:spPr>
        </p:pic>
        <p:sp>
          <p:nvSpPr>
            <p:cNvPr id="20" name="CaixaDeTexto 19"/>
            <p:cNvSpPr txBox="1"/>
            <p:nvPr/>
          </p:nvSpPr>
          <p:spPr>
            <a:xfrm>
              <a:off x="732845" y="8936938"/>
              <a:ext cx="4556609" cy="3618939"/>
            </a:xfrm>
            <a:prstGeom prst="rect">
              <a:avLst/>
            </a:prstGeom>
            <a:noFill/>
          </p:spPr>
          <p:txBody>
            <a:bodyPr wrap="square" rtlCol="0">
              <a:spAutoFit/>
            </a:bodyPr>
            <a:lstStyle/>
            <a:p>
              <a:pPr algn="just">
                <a:lnSpc>
                  <a:spcPts val="2500"/>
                </a:lnSpc>
              </a:pPr>
              <a:r>
                <a:rPr lang="en-US" sz="1500" b="1" dirty="0">
                  <a:solidFill>
                    <a:schemeClr val="tx1">
                      <a:lumMod val="75000"/>
                      <a:lumOff val="25000"/>
                    </a:schemeClr>
                  </a:solidFill>
                  <a:latin typeface="AvenirNext LT Pro Regular" panose="020B0504020202020204" pitchFamily="34" charset="0"/>
                </a:rPr>
                <a:t>If you find yourself faced with an ethical dilemma</a:t>
              </a:r>
              <a:r>
                <a:rPr lang="en-US" sz="1500" dirty="0">
                  <a:solidFill>
                    <a:schemeClr val="tx1">
                      <a:lumMod val="75000"/>
                      <a:lumOff val="25000"/>
                    </a:schemeClr>
                  </a:solidFill>
                  <a:latin typeface="AvenirNext LT Pro Regular" panose="020B0504020202020204" pitchFamily="34" charset="0"/>
                </a:rPr>
                <a:t>, the Ethics Hotline is here for you. You may report serious concerns like suspected bribery, fraud, potential money laundering, accounting irregularities, antitrust violations, misuse of assets and resources, conflicts of interest, abuse of gifts and entertainment, disclosure of sensitive information, discrimination, retaliation, threats, harassment and similar situations.  Any suspected violation of Brink’s Code of Ethics should be reported through the Ethics Hotline.</a:t>
              </a:r>
            </a:p>
          </p:txBody>
        </p:sp>
      </p:grpSp>
      <p:sp>
        <p:nvSpPr>
          <p:cNvPr id="4" name="CaixaDeTexto 5">
            <a:extLst>
              <a:ext uri="{FF2B5EF4-FFF2-40B4-BE49-F238E27FC236}">
                <a16:creationId xmlns:a16="http://schemas.microsoft.com/office/drawing/2014/main" id="{3C6C7623-FBD5-BF21-F0D3-B51E3C348241}"/>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Props1.xml><?xml version="1.0" encoding="utf-8"?>
<ds:datastoreItem xmlns:ds="http://schemas.openxmlformats.org/officeDocument/2006/customXml" ds:itemID="{E0D31B7C-08BB-4A04-BA3E-D073CFCD9C0D}">
  <ds:schemaRefs>
    <ds:schemaRef ds:uri="http://schemas.microsoft.com/sharepoint/v3/contenttype/forms"/>
  </ds:schemaRefs>
</ds:datastoreItem>
</file>

<file path=customXml/itemProps2.xml><?xml version="1.0" encoding="utf-8"?>
<ds:datastoreItem xmlns:ds="http://schemas.openxmlformats.org/officeDocument/2006/customXml" ds:itemID="{C701EE9F-5DF6-4E7C-A6D6-950D481D3FA9}"/>
</file>

<file path=customXml/itemProps3.xml><?xml version="1.0" encoding="utf-8"?>
<ds:datastoreItem xmlns:ds="http://schemas.openxmlformats.org/officeDocument/2006/customXml" ds:itemID="{2FCD0199-5677-4E23-B2FB-B5824A04B260}">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docProps/app.xml><?xml version="1.0" encoding="utf-8"?>
<Properties xmlns="http://schemas.openxmlformats.org/officeDocument/2006/extended-properties" xmlns:vt="http://schemas.openxmlformats.org/officeDocument/2006/docPropsVTypes">
  <Template>Office Theme</Template>
  <TotalTime>157</TotalTime>
  <Words>200</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Pamela McCloud</cp:lastModifiedBy>
  <cp:revision>36</cp:revision>
  <dcterms:created xsi:type="dcterms:W3CDTF">2021-04-09T18:42:33Z</dcterms:created>
  <dcterms:modified xsi:type="dcterms:W3CDTF">2023-12-30T22:38:30Z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