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57" r:id="rId3"/>
  </p:sldIdLst>
  <p:sldSz cx="10691813" cy="7559675"/>
  <p:notesSz cx="6858000" cy="9144000"/>
  <p:embeddedFontLst>
    <p:embeddedFont>
      <p:font typeface="AvenirNext LT Pro Bold" panose="020B0804020202020204" pitchFamily="34" charset="0"/>
      <p:bold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AvenirNext LT Pro Regular" panose="020B0504020202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venirNext LT Pro UltLight" panose="020B0203020202020204" pitchFamily="34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2" autoAdjust="0"/>
    <p:restoredTop sz="94660"/>
  </p:normalViewPr>
  <p:slideViewPr>
    <p:cSldViewPr snapToGrid="0">
      <p:cViewPr>
        <p:scale>
          <a:sx n="100" d="100"/>
          <a:sy n="100" d="100"/>
        </p:scale>
        <p:origin x="1782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09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1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13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27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3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90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9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35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5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05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419" y="0"/>
            <a:ext cx="10690394" cy="7559675"/>
            <a:chOff x="1419" y="0"/>
            <a:chExt cx="10690394" cy="755967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" y="0"/>
              <a:ext cx="10690394" cy="7559675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5345907" y="960965"/>
              <a:ext cx="53459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Next LT Pro Bold" panose="020B0804020202020204"/>
                </a:rPr>
                <a:t>מוקד האתיקה</a:t>
              </a:r>
              <a:endParaRPr lang="pt-BR" sz="5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Bold" panose="020B0804020202020204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345907" y="1921170"/>
              <a:ext cx="53459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600" b="1" dirty="0">
                  <a:latin typeface="AvenirNext LT Pro Bold" panose="020B0804020202020204"/>
                </a:rPr>
                <a:t>365 ימים בשנה</a:t>
              </a:r>
              <a:r>
                <a:rPr lang="en-US" sz="1600" b="1" dirty="0" smtClean="0">
                  <a:latin typeface="AvenirNext LT Pro Bold" panose="020B0804020202020204"/>
                </a:rPr>
                <a:t> </a:t>
              </a:r>
              <a:r>
                <a:rPr lang="en-US" sz="1600" dirty="0">
                  <a:latin typeface="AvenirNext LT Pro Bold" panose="020B0804020202020204" pitchFamily="34" charset="0"/>
                </a:rPr>
                <a:t>• </a:t>
              </a:r>
              <a:r>
                <a:rPr lang="he-IL" sz="1600" b="1" dirty="0">
                  <a:latin typeface="AvenirNext LT Pro Bold" panose="020B0804020202020204"/>
                </a:rPr>
                <a:t>24 שעות ביממה</a:t>
              </a:r>
              <a:endParaRPr lang="pt-BR" sz="1600" b="1" dirty="0">
                <a:latin typeface="AvenirNext LT Pro Bold" panose="020B0804020202020204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850732" y="4668787"/>
              <a:ext cx="1612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800" b="1" dirty="0">
                  <a:solidFill>
                    <a:schemeClr val="bg1"/>
                  </a:solidFill>
                </a:rPr>
                <a:t>בכל זמן</a:t>
              </a:r>
              <a:endParaRPr lang="pt-BR" sz="2800" b="1" spc="70" dirty="0">
                <a:solidFill>
                  <a:schemeClr val="bg1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998907" y="5063784"/>
              <a:ext cx="15263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2800" dirty="0">
                  <a:solidFill>
                    <a:schemeClr val="bg1"/>
                  </a:solidFill>
                  <a:latin typeface="AvenirNext LT Pro Regular" panose="020B0504020202020204"/>
                </a:rPr>
                <a:t>בכל מקום</a:t>
              </a:r>
              <a:endParaRPr lang="pt-BR" sz="2800" spc="60" dirty="0">
                <a:solidFill>
                  <a:schemeClr val="bg1"/>
                </a:solidFill>
                <a:latin typeface="AvenirNext LT Pro Regular" panose="020B0504020202020204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998896" y="5391330"/>
              <a:ext cx="14975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2800" dirty="0">
                  <a:solidFill>
                    <a:schemeClr val="bg1"/>
                  </a:solidFill>
                  <a:latin typeface="AvenirNext LT Pro Regular" panose="020B0504020202020204"/>
                </a:rPr>
                <a:t>אנחנו כאן</a:t>
              </a:r>
              <a:endParaRPr lang="pt-BR" sz="2800" spc="60" dirty="0">
                <a:solidFill>
                  <a:schemeClr val="bg1"/>
                </a:solidFill>
                <a:latin typeface="AvenirNext LT Pro Regular" panose="020B0504020202020204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998905" y="5748050"/>
              <a:ext cx="2478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2800" dirty="0">
                  <a:solidFill>
                    <a:schemeClr val="bg1"/>
                  </a:solidFill>
                  <a:latin typeface="AvenirNext LT Pro Regular" panose="020B0504020202020204"/>
                </a:rPr>
                <a:t>כדי להקשיב לכם</a:t>
              </a:r>
              <a:endParaRPr lang="pt-BR" sz="2800" spc="60" dirty="0">
                <a:solidFill>
                  <a:schemeClr val="bg1"/>
                </a:solidFill>
                <a:latin typeface="AvenirNext LT Pro Regular" panose="020B0504020202020204"/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478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73"/>
            <a:ext cx="10691813" cy="7559529"/>
            <a:chOff x="0" y="73"/>
            <a:chExt cx="10691813" cy="755952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"/>
              <a:ext cx="10691813" cy="755952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560221" y="1292846"/>
              <a:ext cx="4225466" cy="2977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500"/>
                </a:lnSpc>
              </a:pPr>
              <a:r>
                <a:rPr lang="he-I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אם אתם מתמודדים עם דילמה אתית</a:t>
              </a:r>
              <a:r>
                <a:rPr lang="he-IL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פנו למוקד האתיקה</a:t>
              </a:r>
              <a:r>
                <a:rPr lang="he-IL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r>
                <a:rPr lang="he-IL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ניתן לדווח על חששות להתרחשות הדברים </a:t>
              </a:r>
              <a:r>
                <a:rPr lang="he-IL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הבאים:</a:t>
              </a:r>
              <a:r>
                <a:rPr lang="he-IL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שוחד, הונאה, סיכון להלבנת הון, אי סדרים חשבונאיים, הפרות בתחום ההגבלים העסקיים, שימוש לרעה בנכסים ומשאבים, ניגודי עניינים, שימוש לרעה במתנות ובידור, חשיפה </a:t>
              </a:r>
              <a:r>
                <a:rPr lang="he-IL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של מידע </a:t>
              </a:r>
              <a:r>
                <a:rPr lang="he-IL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רגיש, אפליה, נקמה, איומים, הטרדות מוסריות או מיניות ומצבים דומים</a:t>
              </a:r>
              <a:r>
                <a:rPr lang="he-IL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r>
                <a:rPr lang="he-IL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יש לדווח למוקד האתיקה על כל חשש להפרה של קוד האתיקה של ברינקס.</a:t>
              </a:r>
              <a:endParaRPr lang="pt-BR" sz="14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560221" y="5942137"/>
              <a:ext cx="4225466" cy="1107996"/>
            </a:xfrm>
            <a:custGeom>
              <a:avLst/>
              <a:gdLst>
                <a:gd name="connsiteX0" fmla="*/ 0 w 4372286"/>
                <a:gd name="connsiteY0" fmla="*/ 0 h 1892826"/>
                <a:gd name="connsiteX1" fmla="*/ 4372286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  <a:gd name="connsiteX0" fmla="*/ 0 w 4372286"/>
                <a:gd name="connsiteY0" fmla="*/ 0 h 1892826"/>
                <a:gd name="connsiteX1" fmla="*/ 1023030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286" h="1892826">
                  <a:moveTo>
                    <a:pt x="0" y="0"/>
                  </a:moveTo>
                  <a:lnTo>
                    <a:pt x="1023030" y="0"/>
                  </a:lnTo>
                  <a:lnTo>
                    <a:pt x="4372286" y="1892826"/>
                  </a:lnTo>
                  <a:lnTo>
                    <a:pt x="0" y="1892826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e-IL" sz="1100" dirty="0">
                  <a:solidFill>
                    <a:srgbClr val="002060"/>
                  </a:solidFill>
                  <a:latin typeface="AvenirNext LT Pro UltLight" panose="020B0203020202020204"/>
                </a:rPr>
                <a:t>מוקד האתיקה מופעל על ידי חברה </a:t>
              </a:r>
              <a:endParaRPr lang="pt-BR" sz="1100" dirty="0" smtClean="0">
                <a:solidFill>
                  <a:srgbClr val="002060"/>
                </a:solidFill>
                <a:latin typeface="AvenirNext LT Pro UltLight" panose="020B0203020202020204"/>
              </a:endParaRPr>
            </a:p>
            <a:p>
              <a:pPr>
                <a:lnSpc>
                  <a:spcPct val="150000"/>
                </a:lnSpc>
              </a:pPr>
              <a:r>
                <a:rPr lang="he-IL" sz="1100" dirty="0" smtClean="0">
                  <a:solidFill>
                    <a:srgbClr val="002060"/>
                  </a:solidFill>
                  <a:latin typeface="AvenirNext LT Pro UltLight" panose="020B0203020202020204"/>
                </a:rPr>
                <a:t>עצמאית. </a:t>
              </a:r>
              <a:r>
                <a:rPr lang="he-IL" sz="1100" dirty="0">
                  <a:solidFill>
                    <a:srgbClr val="002060"/>
                  </a:solidFill>
                  <a:latin typeface="AvenirNext LT Pro UltLight" panose="020B0203020202020204"/>
                </a:rPr>
                <a:t>כל </a:t>
              </a:r>
              <a:r>
                <a:rPr lang="he-IL" sz="1100" dirty="0" smtClean="0">
                  <a:solidFill>
                    <a:srgbClr val="002060"/>
                  </a:solidFill>
                  <a:latin typeface="AvenirNext LT Pro UltLight" panose="020B0203020202020204"/>
                </a:rPr>
                <a:t>התביעות </a:t>
              </a:r>
              <a:r>
                <a:rPr lang="he-IL" sz="1100" dirty="0">
                  <a:solidFill>
                    <a:srgbClr val="002060"/>
                  </a:solidFill>
                  <a:latin typeface="AvenirNext LT Pro UltLight" panose="020B0203020202020204"/>
                </a:rPr>
                <a:t>מטופלות באופן </a:t>
              </a:r>
              <a:r>
                <a:rPr lang="he-IL" sz="1100" dirty="0" smtClean="0">
                  <a:solidFill>
                    <a:srgbClr val="002060"/>
                  </a:solidFill>
                  <a:latin typeface="AvenirNext LT Pro UltLight" panose="020B0203020202020204"/>
                </a:rPr>
                <a:t>חשאי </a:t>
              </a:r>
              <a:endParaRPr lang="pt-BR" sz="1100" dirty="0" smtClean="0">
                <a:solidFill>
                  <a:srgbClr val="002060"/>
                </a:solidFill>
                <a:latin typeface="AvenirNext LT Pro UltLight" panose="020B0203020202020204"/>
              </a:endParaRPr>
            </a:p>
            <a:p>
              <a:pPr>
                <a:lnSpc>
                  <a:spcPct val="150000"/>
                </a:lnSpc>
              </a:pPr>
              <a:r>
                <a:rPr lang="he-IL" sz="1100" dirty="0" smtClean="0">
                  <a:solidFill>
                    <a:srgbClr val="002060"/>
                  </a:solidFill>
                  <a:latin typeface="AvenirNext LT Pro UltLight" panose="020B0203020202020204"/>
                </a:rPr>
                <a:t>על </a:t>
              </a:r>
              <a:r>
                <a:rPr lang="he-IL" sz="1100" dirty="0">
                  <a:solidFill>
                    <a:srgbClr val="002060"/>
                  </a:solidFill>
                  <a:latin typeface="AvenirNext LT Pro UltLight" panose="020B0203020202020204"/>
                </a:rPr>
                <a:t>ידי פונקציית </a:t>
              </a:r>
              <a:r>
                <a:rPr lang="he-IL" sz="1100" dirty="0" smtClean="0">
                  <a:solidFill>
                    <a:srgbClr val="002060"/>
                  </a:solidFill>
                  <a:latin typeface="AvenirNext LT Pro UltLight" panose="020B0203020202020204"/>
                </a:rPr>
                <a:t>האתיקה</a:t>
              </a:r>
              <a:r>
                <a:rPr lang="pt-BR" sz="1100" dirty="0" smtClean="0">
                  <a:solidFill>
                    <a:srgbClr val="002060"/>
                  </a:solidFill>
                  <a:latin typeface="AvenirNext LT Pro UltLight" panose="020B0203020202020204"/>
                </a:rPr>
                <a:t> </a:t>
              </a:r>
              <a:r>
                <a:rPr lang="he-IL" sz="1100" dirty="0" smtClean="0">
                  <a:solidFill>
                    <a:srgbClr val="002060"/>
                  </a:solidFill>
                  <a:latin typeface="AvenirNext LT Pro UltLight" panose="020B0203020202020204"/>
                </a:rPr>
                <a:t>והציות </a:t>
              </a:r>
              <a:r>
                <a:rPr lang="he-IL" sz="1100" dirty="0">
                  <a:solidFill>
                    <a:srgbClr val="002060"/>
                  </a:solidFill>
                  <a:latin typeface="AvenirNext LT Pro UltLight" panose="020B0203020202020204"/>
                </a:rPr>
                <a:t>של חברת ברינקס</a:t>
              </a:r>
              <a:r>
                <a:rPr lang="he-IL" sz="1100" dirty="0" smtClean="0">
                  <a:solidFill>
                    <a:srgbClr val="002060"/>
                  </a:solidFill>
                  <a:latin typeface="AvenirNext LT Pro UltLight" panose="020B0203020202020204"/>
                </a:rPr>
                <a:t>.</a:t>
              </a:r>
              <a:r>
                <a:rPr lang="he-IL" sz="1100" dirty="0">
                  <a:solidFill>
                    <a:srgbClr val="002060"/>
                  </a:solidFill>
                  <a:latin typeface="AvenirNext LT Pro UltLight" panose="020B0203020202020204"/>
                </a:rPr>
                <a:t> אם </a:t>
              </a:r>
              <a:r>
                <a:rPr lang="he-IL" sz="1100" dirty="0" smtClean="0">
                  <a:solidFill>
                    <a:srgbClr val="002060"/>
                  </a:solidFill>
                  <a:latin typeface="AvenirNext LT Pro UltLight" panose="020B0203020202020204"/>
                </a:rPr>
                <a:t>תרצו</a:t>
              </a:r>
              <a:endParaRPr lang="pt-BR" sz="1100" dirty="0" smtClean="0">
                <a:solidFill>
                  <a:srgbClr val="002060"/>
                </a:solidFill>
                <a:latin typeface="AvenirNext LT Pro UltLight" panose="020B0203020202020204"/>
              </a:endParaRPr>
            </a:p>
            <a:p>
              <a:pPr>
                <a:lnSpc>
                  <a:spcPct val="150000"/>
                </a:lnSpc>
              </a:pPr>
              <a:r>
                <a:rPr lang="he-IL" sz="1100" dirty="0" smtClean="0">
                  <a:solidFill>
                    <a:srgbClr val="002060"/>
                  </a:solidFill>
                  <a:latin typeface="AvenirNext LT Pro UltLight" panose="020B0203020202020204"/>
                </a:rPr>
                <a:t>להגיש דו"ח </a:t>
              </a:r>
              <a:r>
                <a:rPr lang="he-IL" sz="1100" dirty="0">
                  <a:solidFill>
                    <a:srgbClr val="002060"/>
                  </a:solidFill>
                  <a:latin typeface="AvenirNext LT Pro UltLight" panose="020B0203020202020204"/>
                </a:rPr>
                <a:t>אנונימי</a:t>
              </a:r>
              <a:r>
                <a:rPr lang="he-IL" sz="1100" dirty="0" smtClean="0">
                  <a:solidFill>
                    <a:srgbClr val="002060"/>
                  </a:solidFill>
                  <a:latin typeface="AvenirNext LT Pro UltLight" panose="020B0203020202020204"/>
                </a:rPr>
                <a:t>, הפרטים המזהים </a:t>
              </a:r>
              <a:r>
                <a:rPr lang="he-IL" sz="1100" dirty="0">
                  <a:solidFill>
                    <a:srgbClr val="002060"/>
                  </a:solidFill>
                  <a:latin typeface="AvenirNext LT Pro UltLight" panose="020B0203020202020204"/>
                </a:rPr>
                <a:t>שלכם </a:t>
              </a:r>
              <a:r>
                <a:rPr lang="he-IL" sz="1100" dirty="0" smtClean="0">
                  <a:solidFill>
                    <a:srgbClr val="002060"/>
                  </a:solidFill>
                  <a:latin typeface="AvenirNext LT Pro UltLight" panose="020B0203020202020204"/>
                </a:rPr>
                <a:t>לא </a:t>
              </a:r>
              <a:r>
                <a:rPr lang="he-IL" sz="1100" dirty="0">
                  <a:solidFill>
                    <a:srgbClr val="002060"/>
                  </a:solidFill>
                  <a:latin typeface="AvenirNext LT Pro UltLight" panose="020B0203020202020204"/>
                </a:rPr>
                <a:t>יימסרו לידי ברינקס.</a:t>
              </a:r>
              <a:endParaRPr lang="pt-BR" sz="1100" dirty="0">
                <a:solidFill>
                  <a:srgbClr val="002060"/>
                </a:solidFill>
                <a:latin typeface="AvenirNext LT Pro UltLight" panose="020B0203020202020204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6171460" y="4120303"/>
              <a:ext cx="3855041" cy="631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he-IL" sz="1500" b="1" dirty="0">
                  <a:solidFill>
                    <a:schemeClr val="bg1">
                      <a:lumMod val="50000"/>
                    </a:schemeClr>
                  </a:solidFill>
                </a:rPr>
                <a:t>כאן תוכלו להעלות חששות </a:t>
              </a:r>
              <a:r>
                <a:rPr lang="he-IL" sz="1500" b="1" dirty="0" smtClean="0">
                  <a:solidFill>
                    <a:schemeClr val="bg1">
                      <a:lumMod val="50000"/>
                    </a:schemeClr>
                  </a:solidFill>
                </a:rPr>
                <a:t>בדיסקרטיות</a:t>
              </a:r>
              <a:endParaRPr lang="en-US" sz="15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ts val="2200"/>
                </a:lnSpc>
              </a:pPr>
              <a:r>
                <a:rPr lang="he-IL" sz="1500" b="1" dirty="0">
                  <a:solidFill>
                    <a:schemeClr val="bg1">
                      <a:lumMod val="50000"/>
                    </a:schemeClr>
                  </a:solidFill>
                </a:rPr>
                <a:t>ללא פחד </a:t>
              </a:r>
              <a:r>
                <a:rPr lang="he-IL" sz="1500" b="1" dirty="0" smtClean="0">
                  <a:solidFill>
                    <a:schemeClr val="bg1">
                      <a:lumMod val="50000"/>
                    </a:schemeClr>
                  </a:solidFill>
                </a:rPr>
                <a:t>מהתנכלות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023514" y="3056463"/>
              <a:ext cx="4063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900" spc="-50" dirty="0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1 809 399 879</a:t>
              </a:r>
              <a:endParaRPr lang="pt-BR" sz="3900" spc="-50" dirty="0">
                <a:solidFill>
                  <a:srgbClr val="004899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5345907" y="4891629"/>
              <a:ext cx="53459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e-IL" sz="1200" spc="100" dirty="0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ניתן ליצור קשר בשפות: עברית</a:t>
              </a:r>
              <a:r>
                <a:rPr lang="he-IL" sz="1200" spc="100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, </a:t>
              </a:r>
              <a:r>
                <a:rPr lang="he-IL" sz="1200" spc="100" dirty="0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ערבית ואנגלית</a:t>
              </a:r>
              <a:endParaRPr lang="en-US" sz="1200" spc="100" dirty="0" smtClean="0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ar-AE" sz="1200" spc="100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الاتصال بالعبرية والعربية </a:t>
              </a:r>
              <a:r>
                <a:rPr lang="ar-AE" sz="1200" spc="100" dirty="0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والإنجليزية</a:t>
              </a:r>
              <a:endParaRPr lang="en-US" sz="1200" spc="100" dirty="0" smtClean="0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1200" spc="100" dirty="0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</a:t>
              </a:r>
              <a:r>
                <a:rPr lang="pt-BR" sz="1200" spc="100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in Hebrew, Arabic and English</a:t>
              </a: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385" y="5970133"/>
              <a:ext cx="967190" cy="1080000"/>
            </a:xfrm>
            <a:prstGeom prst="rect">
              <a:avLst/>
            </a:prstGeom>
          </p:spPr>
        </p:pic>
        <p:cxnSp>
          <p:nvCxnSpPr>
            <p:cNvPr id="13" name="Conector reto 12"/>
            <p:cNvCxnSpPr/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2916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DCEEBC8A1F241BEE6AB5FEF9836C7" ma:contentTypeVersion="13" ma:contentTypeDescription="Crie um novo documento." ma:contentTypeScope="" ma:versionID="f40519d6658826cc2a0af0ef05225073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ba1ad8a3aab49a6383bfe77ea28fe776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5491B7-934D-4968-B2C5-2C41ECEC060A}"/>
</file>

<file path=customXml/itemProps2.xml><?xml version="1.0" encoding="utf-8"?>
<ds:datastoreItem xmlns:ds="http://schemas.openxmlformats.org/officeDocument/2006/customXml" ds:itemID="{F8B07B9A-1494-4950-ADD7-6BB3D4252149}"/>
</file>

<file path=customXml/itemProps3.xml><?xml version="1.0" encoding="utf-8"?>
<ds:datastoreItem xmlns:ds="http://schemas.openxmlformats.org/officeDocument/2006/customXml" ds:itemID="{4FC2EF7E-904C-43C8-950C-61D2FDB91BA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165</Words>
  <Application>Microsoft Office PowerPoint</Application>
  <PresentationFormat>Personalizar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AvenirNext LT Pro Bold</vt:lpstr>
      <vt:lpstr>Arial</vt:lpstr>
      <vt:lpstr>Calibri Light</vt:lpstr>
      <vt:lpstr>AvenirNext LT Pro Regular</vt:lpstr>
      <vt:lpstr>Calibri</vt:lpstr>
      <vt:lpstr>AvenirNext LT Pro UltLight</vt:lpstr>
      <vt:lpstr>Tema do Office</vt:lpstr>
      <vt:lpstr>Apresentação do PowerPoint</vt:lpstr>
      <vt:lpstr>Apresentação do PowerPoint</vt:lpstr>
    </vt:vector>
  </TitlesOfParts>
  <Company>SRV-SCCM2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Anderson Crystiano de Araujo Rocha</cp:lastModifiedBy>
  <cp:revision>41</cp:revision>
  <dcterms:created xsi:type="dcterms:W3CDTF">2021-04-09T18:42:33Z</dcterms:created>
  <dcterms:modified xsi:type="dcterms:W3CDTF">2021-06-22T19:32:30Z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