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Lst>
  <p:sldSz cx="10691813" cy="15119350"/>
  <p:notesSz cx="6858000" cy="9144000"/>
  <p:embeddedFontLst>
    <p:embeddedFont>
      <p:font typeface="AvenirNext LT Pro Bold" panose="020B0804020202020204" pitchFamily="34" charset="0"/>
      <p:bold r:id="rId3"/>
    </p:embeddedFont>
    <p:embeddedFont>
      <p:font typeface="Calibri Light" panose="020F0302020204030204" pitchFamily="34" charset="0"/>
      <p:regular r:id="rId4"/>
      <p:italic r:id="rId5"/>
    </p:embeddedFont>
    <p:embeddedFont>
      <p:font typeface="AvenirNext LT Pro Regular" panose="020B0504020202020204" pitchFamily="34" charset="0"/>
      <p:regular r:id="rId6"/>
      <p:bold r:id="rId7"/>
      <p:italic r:id="rId8"/>
      <p:boldItalic r:id="rId9"/>
    </p:embeddedFont>
    <p:embeddedFont>
      <p:font typeface="Calibri" panose="020F0502020204030204" pitchFamily="34" charset="0"/>
      <p:regular r:id="rId10"/>
      <p:bold r:id="rId11"/>
      <p:italic r:id="rId12"/>
      <p:boldItalic r:id="rId1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56" autoAdjust="0"/>
    <p:restoredTop sz="96473" autoAdjust="0"/>
  </p:normalViewPr>
  <p:slideViewPr>
    <p:cSldViewPr snapToGrid="0">
      <p:cViewPr varScale="1">
        <p:scale>
          <a:sx n="52" d="100"/>
          <a:sy n="52" d="100"/>
        </p:scale>
        <p:origin x="3516"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18" Type="http://schemas.openxmlformats.org/officeDocument/2006/relationships/customXml" Target="../customXml/item1.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viewProps" Target="viewProps.xml"/><Relationship Id="rId10" Type="http://schemas.openxmlformats.org/officeDocument/2006/relationships/font" Target="fonts/font8.fntdata"/><Relationship Id="rId19" Type="http://schemas.openxmlformats.org/officeDocument/2006/relationships/customXml" Target="../customXml/item2.xml"/><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pt-BR"/>
              <a:t>Clique para editar o título mestre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‹nº›</a:t>
            </a:fld>
            <a:endParaRPr lang="pt-BR"/>
          </a:p>
        </p:txBody>
      </p:sp>
    </p:spTree>
    <p:extLst>
      <p:ext uri="{BB962C8B-B14F-4D97-AF65-F5344CB8AC3E}">
        <p14:creationId xmlns:p14="http://schemas.microsoft.com/office/powerpoint/2010/main" val="3152861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‹nº›</a:t>
            </a:fld>
            <a:endParaRPr lang="pt-BR"/>
          </a:p>
        </p:txBody>
      </p:sp>
    </p:spTree>
    <p:extLst>
      <p:ext uri="{BB962C8B-B14F-4D97-AF65-F5344CB8AC3E}">
        <p14:creationId xmlns:p14="http://schemas.microsoft.com/office/powerpoint/2010/main" val="3587392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‹nº›</a:t>
            </a:fld>
            <a:endParaRPr lang="pt-BR"/>
          </a:p>
        </p:txBody>
      </p:sp>
    </p:spTree>
    <p:extLst>
      <p:ext uri="{BB962C8B-B14F-4D97-AF65-F5344CB8AC3E}">
        <p14:creationId xmlns:p14="http://schemas.microsoft.com/office/powerpoint/2010/main" val="3956397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‹nº›</a:t>
            </a:fld>
            <a:endParaRPr lang="pt-BR"/>
          </a:p>
        </p:txBody>
      </p:sp>
    </p:spTree>
    <p:extLst>
      <p:ext uri="{BB962C8B-B14F-4D97-AF65-F5344CB8AC3E}">
        <p14:creationId xmlns:p14="http://schemas.microsoft.com/office/powerpoint/2010/main" val="236670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pt-BR"/>
              <a:t>Clique para editar o título mestre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ABC337F-6EB2-4A9D-97F2-B9573E7FDF08}"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‹nº›</a:t>
            </a:fld>
            <a:endParaRPr lang="pt-BR"/>
          </a:p>
        </p:txBody>
      </p:sp>
    </p:spTree>
    <p:extLst>
      <p:ext uri="{BB962C8B-B14F-4D97-AF65-F5344CB8AC3E}">
        <p14:creationId xmlns:p14="http://schemas.microsoft.com/office/powerpoint/2010/main" val="94301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ABC337F-6EB2-4A9D-97F2-B9573E7FDF08}" type="datetimeFigureOut">
              <a:rPr lang="pt-BR" smtClean="0"/>
              <a:t>22/06/2021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‹nº›</a:t>
            </a:fld>
            <a:endParaRPr lang="pt-BR"/>
          </a:p>
        </p:txBody>
      </p:sp>
    </p:spTree>
    <p:extLst>
      <p:ext uri="{BB962C8B-B14F-4D97-AF65-F5344CB8AC3E}">
        <p14:creationId xmlns:p14="http://schemas.microsoft.com/office/powerpoint/2010/main" val="295302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4" name="Content Placeholder 3"/>
          <p:cNvSpPr>
            <a:spLocks noGrp="1"/>
          </p:cNvSpPr>
          <p:nvPr>
            <p:ph sz="half" idx="2"/>
          </p:nvPr>
        </p:nvSpPr>
        <p:spPr>
          <a:xfrm>
            <a:off x="736456" y="5522763"/>
            <a:ext cx="4523137"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6" name="Content Placeholder 5"/>
          <p:cNvSpPr>
            <a:spLocks noGrp="1"/>
          </p:cNvSpPr>
          <p:nvPr>
            <p:ph sz="quarter" idx="4"/>
          </p:nvPr>
        </p:nvSpPr>
        <p:spPr>
          <a:xfrm>
            <a:off x="5412731" y="5522763"/>
            <a:ext cx="4545413"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ABC337F-6EB2-4A9D-97F2-B9573E7FDF08}" type="datetimeFigureOut">
              <a:rPr lang="pt-BR" smtClean="0"/>
              <a:t>22/06/2021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8D1B219-E87C-4F36-A4AC-9A32BE7074FD}" type="slidenum">
              <a:rPr lang="pt-BR" smtClean="0"/>
              <a:t>‹nº›</a:t>
            </a:fld>
            <a:endParaRPr lang="pt-BR"/>
          </a:p>
        </p:txBody>
      </p:sp>
    </p:spTree>
    <p:extLst>
      <p:ext uri="{BB962C8B-B14F-4D97-AF65-F5344CB8AC3E}">
        <p14:creationId xmlns:p14="http://schemas.microsoft.com/office/powerpoint/2010/main" val="4423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2ABC337F-6EB2-4A9D-97F2-B9573E7FDF08}" type="datetimeFigureOut">
              <a:rPr lang="pt-BR" smtClean="0"/>
              <a:t>22/06/2021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8D1B219-E87C-4F36-A4AC-9A32BE7074FD}" type="slidenum">
              <a:rPr lang="pt-BR" smtClean="0"/>
              <a:t>‹nº›</a:t>
            </a:fld>
            <a:endParaRPr lang="pt-BR"/>
          </a:p>
        </p:txBody>
      </p:sp>
    </p:spTree>
    <p:extLst>
      <p:ext uri="{BB962C8B-B14F-4D97-AF65-F5344CB8AC3E}">
        <p14:creationId xmlns:p14="http://schemas.microsoft.com/office/powerpoint/2010/main" val="105304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C337F-6EB2-4A9D-97F2-B9573E7FDF08}" type="datetimeFigureOut">
              <a:rPr lang="pt-BR" smtClean="0"/>
              <a:t>22/06/2021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8D1B219-E87C-4F36-A4AC-9A32BE7074FD}" type="slidenum">
              <a:rPr lang="pt-BR" smtClean="0"/>
              <a:t>‹nº›</a:t>
            </a:fld>
            <a:endParaRPr lang="pt-BR"/>
          </a:p>
        </p:txBody>
      </p:sp>
    </p:spTree>
    <p:extLst>
      <p:ext uri="{BB962C8B-B14F-4D97-AF65-F5344CB8AC3E}">
        <p14:creationId xmlns:p14="http://schemas.microsoft.com/office/powerpoint/2010/main" val="4042537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22/06/2021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‹nº›</a:t>
            </a:fld>
            <a:endParaRPr lang="pt-BR"/>
          </a:p>
        </p:txBody>
      </p:sp>
    </p:spTree>
    <p:extLst>
      <p:ext uri="{BB962C8B-B14F-4D97-AF65-F5344CB8AC3E}">
        <p14:creationId xmlns:p14="http://schemas.microsoft.com/office/powerpoint/2010/main" val="168026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22/06/2021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‹nº›</a:t>
            </a:fld>
            <a:endParaRPr lang="pt-BR"/>
          </a:p>
        </p:txBody>
      </p:sp>
    </p:spTree>
    <p:extLst>
      <p:ext uri="{BB962C8B-B14F-4D97-AF65-F5344CB8AC3E}">
        <p14:creationId xmlns:p14="http://schemas.microsoft.com/office/powerpoint/2010/main" val="2460623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2ABC337F-6EB2-4A9D-97F2-B9573E7FDF08}" type="datetimeFigureOut">
              <a:rPr lang="pt-BR" smtClean="0"/>
              <a:t>22/06/2021</a:t>
            </a:fld>
            <a:endParaRPr lang="pt-BR"/>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C8D1B219-E87C-4F36-A4AC-9A32BE7074FD}" type="slidenum">
              <a:rPr lang="pt-BR" smtClean="0"/>
              <a:t>‹nº›</a:t>
            </a:fld>
            <a:endParaRPr lang="pt-BR"/>
          </a:p>
        </p:txBody>
      </p:sp>
    </p:spTree>
    <p:extLst>
      <p:ext uri="{BB962C8B-B14F-4D97-AF65-F5344CB8AC3E}">
        <p14:creationId xmlns:p14="http://schemas.microsoft.com/office/powerpoint/2010/main" val="2181951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0"/>
            <a:ext cx="10691813" cy="15119350"/>
            <a:chOff x="0" y="0"/>
            <a:chExt cx="10691813" cy="1511935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 y="0"/>
              <a:ext cx="10691127" cy="15119350"/>
            </a:xfrm>
            <a:prstGeom prst="rect">
              <a:avLst/>
            </a:prstGeom>
          </p:spPr>
        </p:pic>
        <p:sp>
          <p:nvSpPr>
            <p:cNvPr id="6" name="CaixaDeTexto 5"/>
            <p:cNvSpPr txBox="1"/>
            <p:nvPr/>
          </p:nvSpPr>
          <p:spPr>
            <a:xfrm>
              <a:off x="0" y="1323618"/>
              <a:ext cx="10691470" cy="1569660"/>
            </a:xfrm>
            <a:prstGeom prst="rect">
              <a:avLst/>
            </a:prstGeom>
            <a:noFill/>
          </p:spPr>
          <p:txBody>
            <a:bodyPr wrap="square" rtlCol="0">
              <a:spAutoFit/>
            </a:bodyPr>
            <a:lstStyle/>
            <a:p>
              <a:pPr algn="ctr"/>
              <a:r>
                <a:rPr lang="pt-BR" sz="9600" noProof="1" smtClean="0">
                  <a:solidFill>
                    <a:schemeClr val="bg1"/>
                  </a:solidFill>
                  <a:effectLst>
                    <a:outerShdw blurRad="38100" dist="38100" dir="2700000" algn="tl">
                      <a:srgbClr val="000000">
                        <a:alpha val="43137"/>
                      </a:srgbClr>
                    </a:outerShdw>
                  </a:effectLst>
                  <a:latin typeface="AvenirNext LT Pro Bold" panose="020B0804020202020204" pitchFamily="34" charset="0"/>
                </a:rPr>
                <a:t>Hotline Etika</a:t>
              </a:r>
              <a:endParaRPr lang="pt-BR" sz="9600" noProof="1">
                <a:solidFill>
                  <a:schemeClr val="bg1"/>
                </a:solidFill>
                <a:effectLst>
                  <a:outerShdw blurRad="38100" dist="38100" dir="2700000" algn="tl">
                    <a:srgbClr val="000000">
                      <a:alpha val="43137"/>
                    </a:srgbClr>
                  </a:outerShdw>
                </a:effectLst>
                <a:latin typeface="AvenirNext LT Pro Bold" panose="020B0804020202020204" pitchFamily="34" charset="0"/>
              </a:endParaRPr>
            </a:p>
          </p:txBody>
        </p:sp>
        <p:sp>
          <p:nvSpPr>
            <p:cNvPr id="9" name="CaixaDeTexto 8"/>
            <p:cNvSpPr txBox="1"/>
            <p:nvPr/>
          </p:nvSpPr>
          <p:spPr>
            <a:xfrm>
              <a:off x="8363869" y="6924524"/>
              <a:ext cx="1742785" cy="461665"/>
            </a:xfrm>
            <a:prstGeom prst="rect">
              <a:avLst/>
            </a:prstGeom>
            <a:noFill/>
          </p:spPr>
          <p:txBody>
            <a:bodyPr wrap="none" rtlCol="0">
              <a:spAutoFit/>
            </a:bodyPr>
            <a:lstStyle/>
            <a:p>
              <a:pPr algn="r"/>
              <a:r>
                <a:rPr lang="pt-BR" sz="2400" noProof="1" smtClean="0">
                  <a:solidFill>
                    <a:schemeClr val="bg1"/>
                  </a:solidFill>
                </a:rPr>
                <a:t>di mana pun</a:t>
              </a:r>
              <a:endParaRPr lang="pt-BR" sz="2400" spc="60" noProof="1">
                <a:solidFill>
                  <a:schemeClr val="bg1"/>
                </a:solidFill>
                <a:latin typeface="AvenirNext LT Pro Regular" panose="020B0504020202020204" pitchFamily="34" charset="0"/>
              </a:endParaRPr>
            </a:p>
          </p:txBody>
        </p:sp>
        <p:sp>
          <p:nvSpPr>
            <p:cNvPr id="10" name="CaixaDeTexto 9"/>
            <p:cNvSpPr txBox="1"/>
            <p:nvPr/>
          </p:nvSpPr>
          <p:spPr>
            <a:xfrm>
              <a:off x="7851483" y="7260081"/>
              <a:ext cx="2255169" cy="461665"/>
            </a:xfrm>
            <a:prstGeom prst="rect">
              <a:avLst/>
            </a:prstGeom>
            <a:noFill/>
          </p:spPr>
          <p:txBody>
            <a:bodyPr wrap="square" rtlCol="0">
              <a:spAutoFit/>
            </a:bodyPr>
            <a:lstStyle/>
            <a:p>
              <a:pPr algn="r"/>
              <a:r>
                <a:rPr lang="pt-BR" sz="2400" noProof="1" smtClean="0">
                  <a:solidFill>
                    <a:schemeClr val="bg1"/>
                  </a:solidFill>
                </a:rPr>
                <a:t>kami di sini</a:t>
              </a:r>
              <a:endParaRPr lang="pt-BR" sz="2400" spc="60" noProof="1">
                <a:solidFill>
                  <a:schemeClr val="bg1"/>
                </a:solidFill>
                <a:latin typeface="AvenirNext LT Pro Regular" panose="020B0504020202020204" pitchFamily="34" charset="0"/>
              </a:endParaRPr>
            </a:p>
          </p:txBody>
        </p:sp>
        <p:sp>
          <p:nvSpPr>
            <p:cNvPr id="11" name="CaixaDeTexto 10"/>
            <p:cNvSpPr txBox="1"/>
            <p:nvPr/>
          </p:nvSpPr>
          <p:spPr>
            <a:xfrm>
              <a:off x="6534821" y="7595841"/>
              <a:ext cx="3572388" cy="461665"/>
            </a:xfrm>
            <a:prstGeom prst="rect">
              <a:avLst/>
            </a:prstGeom>
            <a:noFill/>
          </p:spPr>
          <p:txBody>
            <a:bodyPr wrap="none" rtlCol="0">
              <a:spAutoFit/>
            </a:bodyPr>
            <a:lstStyle/>
            <a:p>
              <a:pPr algn="r"/>
              <a:r>
                <a:rPr lang="pt-BR" sz="2400" noProof="1" smtClean="0">
                  <a:solidFill>
                    <a:schemeClr val="bg1"/>
                  </a:solidFill>
                </a:rPr>
                <a:t>untuk mendengarkan Anda</a:t>
              </a:r>
              <a:endParaRPr lang="pt-BR" sz="2400" spc="60" noProof="1">
                <a:solidFill>
                  <a:schemeClr val="bg1"/>
                </a:solidFill>
                <a:latin typeface="AvenirNext LT Pro Regular" panose="020B0504020202020204" pitchFamily="34" charset="0"/>
              </a:endParaRPr>
            </a:p>
          </p:txBody>
        </p:sp>
        <p:sp>
          <p:nvSpPr>
            <p:cNvPr id="12" name="CaixaDeTexto 11"/>
            <p:cNvSpPr txBox="1"/>
            <p:nvPr/>
          </p:nvSpPr>
          <p:spPr>
            <a:xfrm>
              <a:off x="657215" y="9004719"/>
              <a:ext cx="4554220" cy="3618939"/>
            </a:xfrm>
            <a:prstGeom prst="rect">
              <a:avLst/>
            </a:prstGeom>
            <a:noFill/>
          </p:spPr>
          <p:txBody>
            <a:bodyPr wrap="square" rtlCol="0">
              <a:spAutoFit/>
            </a:bodyPr>
            <a:lstStyle/>
            <a:p>
              <a:pPr algn="just">
                <a:lnSpc>
                  <a:spcPts val="2500"/>
                </a:lnSpc>
              </a:pPr>
              <a:r>
                <a:rPr lang="pt-BR" sz="1600" b="1" noProof="1" smtClean="0"/>
                <a:t>Jika Anda menghadapi dilema etika</a:t>
              </a:r>
              <a:r>
                <a:rPr lang="pt-BR" sz="1600" noProof="1" smtClean="0"/>
                <a:t>, </a:t>
              </a:r>
              <a:r>
                <a:rPr lang="pt-BR" sz="1600" i="1" noProof="1" smtClean="0"/>
                <a:t>Hotline</a:t>
              </a:r>
              <a:r>
                <a:rPr lang="pt-BR" sz="1600" noProof="1" smtClean="0"/>
                <a:t> Etika siap membantu Anda. Anda dapat melaporkan masalah serius seperti dugaan suap, penipuan, risiko pencucian uang, penyimpangan akuntansi, pelanggaran antimonopoli, penyalahgunaan aset dan sumber daya, konflik kepentingan, penyalahgunaan hadiah dan hiburan, pengungkapan informasi sensitif, diskriminasi, pembalasan, ancaman, pelecehan secara moral atau seksual dan situasi serupa. Setiap dugaan pelanggaran terhadap Kode Etik Brink’s harus dilaporkan melalui </a:t>
              </a:r>
              <a:r>
                <a:rPr lang="pt-BR" sz="1600" i="1" noProof="1" smtClean="0"/>
                <a:t>Hotline</a:t>
              </a:r>
              <a:r>
                <a:rPr lang="pt-BR" sz="1600" noProof="1" smtClean="0"/>
                <a:t> Etika.</a:t>
              </a:r>
              <a:endParaRPr lang="pt-BR" sz="1600" spc="-40" noProof="1">
                <a:solidFill>
                  <a:schemeClr val="tx1">
                    <a:lumMod val="75000"/>
                    <a:lumOff val="25000"/>
                  </a:schemeClr>
                </a:solidFill>
                <a:latin typeface="AvenirNext LT Pro Regular" panose="020B0504020202020204" pitchFamily="34" charset="0"/>
              </a:endParaRPr>
            </a:p>
          </p:txBody>
        </p:sp>
        <p:sp>
          <p:nvSpPr>
            <p:cNvPr id="13" name="CaixaDeTexto 12"/>
            <p:cNvSpPr txBox="1"/>
            <p:nvPr/>
          </p:nvSpPr>
          <p:spPr>
            <a:xfrm>
              <a:off x="0" y="13444220"/>
              <a:ext cx="10691470" cy="430887"/>
            </a:xfrm>
            <a:prstGeom prst="rect">
              <a:avLst/>
            </a:prstGeom>
            <a:noFill/>
          </p:spPr>
          <p:txBody>
            <a:bodyPr wrap="square" lIns="684000" rIns="684000" rtlCol="0">
              <a:spAutoFit/>
            </a:bodyPr>
            <a:lstStyle/>
            <a:p>
              <a:pPr algn="ctr"/>
              <a:r>
                <a:rPr lang="pt-BR" sz="1100" i="1" noProof="1" smtClean="0">
                  <a:solidFill>
                    <a:schemeClr val="accent1">
                      <a:lumMod val="75000"/>
                    </a:schemeClr>
                  </a:solidFill>
                  <a:latin typeface="AvenirNext LT Pro Regular" panose="020B0504020202020204" pitchFamily="34" charset="0"/>
                </a:rPr>
                <a:t>Hotline</a:t>
              </a:r>
              <a:r>
                <a:rPr lang="pt-BR" sz="1100" noProof="1" smtClean="0">
                  <a:solidFill>
                    <a:schemeClr val="accent1">
                      <a:lumMod val="75000"/>
                    </a:schemeClr>
                  </a:solidFill>
                  <a:latin typeface="AvenirNext LT Pro Regular" panose="020B0504020202020204" pitchFamily="34" charset="0"/>
                </a:rPr>
                <a:t> Etika dioperasikan oleh perusahaan independen. Percayalah bahwa semua klaim diperlakukan secara rahasia oleh Grup Etika &amp; Kepatuhan Brink’s. Yakinlah juga bahwa jika Anda ingin mengajukan laporan anonim, informasi identitas Anda tidak akan diberikan kepada Brink’s. </a:t>
              </a:r>
              <a:endParaRPr lang="pt-BR" sz="1100" noProof="1">
                <a:solidFill>
                  <a:schemeClr val="accent1">
                    <a:lumMod val="75000"/>
                  </a:schemeClr>
                </a:solidFill>
                <a:latin typeface="AvenirNext LT Pro Regular" panose="020B0504020202020204" pitchFamily="34" charset="0"/>
              </a:endParaRPr>
            </a:p>
          </p:txBody>
        </p:sp>
        <p:sp>
          <p:nvSpPr>
            <p:cNvPr id="14" name="CaixaDeTexto 13"/>
            <p:cNvSpPr txBox="1"/>
            <p:nvPr/>
          </p:nvSpPr>
          <p:spPr>
            <a:xfrm>
              <a:off x="21224" y="2905778"/>
              <a:ext cx="10626455" cy="523220"/>
            </a:xfrm>
            <a:prstGeom prst="rect">
              <a:avLst/>
            </a:prstGeom>
            <a:noFill/>
          </p:spPr>
          <p:txBody>
            <a:bodyPr wrap="square" rtlCol="0">
              <a:spAutoFit/>
            </a:bodyPr>
            <a:lstStyle/>
            <a:p>
              <a:pPr algn="ctr"/>
              <a:r>
                <a:rPr lang="pt-BR" sz="2800" b="1" noProof="1" smtClean="0"/>
                <a:t>24 Jam Sehari</a:t>
              </a:r>
              <a:r>
                <a:rPr lang="pt-BR" sz="2800" b="1" noProof="1" smtClean="0">
                  <a:latin typeface="AvenirNext LT Pro Bold" panose="020B0804020202020204" pitchFamily="34" charset="0"/>
                </a:rPr>
                <a:t> </a:t>
              </a:r>
              <a:r>
                <a:rPr lang="pt-BR" sz="2800" spc="70" noProof="1" smtClean="0">
                  <a:latin typeface="AvenirNext LT Pro Bold" panose="020B0804020202020204" pitchFamily="34" charset="0"/>
                </a:rPr>
                <a:t>• </a:t>
              </a:r>
              <a:r>
                <a:rPr lang="pt-BR" sz="2800" b="1" noProof="1" smtClean="0"/>
                <a:t>365 Hari Setahun</a:t>
              </a:r>
              <a:endParaRPr lang="pt-BR" sz="2800" b="1" noProof="1">
                <a:latin typeface="AvenirNext LT Pro Bold" panose="020B0804020202020204" pitchFamily="34" charset="0"/>
              </a:endParaRPr>
            </a:p>
          </p:txBody>
        </p:sp>
        <p:sp>
          <p:nvSpPr>
            <p:cNvPr id="15" name="CaixaDeTexto 14"/>
            <p:cNvSpPr txBox="1"/>
            <p:nvPr/>
          </p:nvSpPr>
          <p:spPr>
            <a:xfrm>
              <a:off x="5562601" y="10428616"/>
              <a:ext cx="4232286" cy="784830"/>
            </a:xfrm>
            <a:prstGeom prst="rect">
              <a:avLst/>
            </a:prstGeom>
            <a:noFill/>
          </p:spPr>
          <p:txBody>
            <a:bodyPr wrap="square" rtlCol="0">
              <a:spAutoFit/>
            </a:bodyPr>
            <a:lstStyle/>
            <a:p>
              <a:pPr algn="ctr">
                <a:lnSpc>
                  <a:spcPct val="150000"/>
                </a:lnSpc>
              </a:pPr>
              <a:r>
                <a:rPr lang="pt-BR" sz="1500" b="1" noProof="1" smtClean="0">
                  <a:solidFill>
                    <a:schemeClr val="bg1">
                      <a:lumMod val="50000"/>
                    </a:schemeClr>
                  </a:solidFill>
                  <a:latin typeface="AvenirNext LT Pro Regular" panose="020B0504020202020204"/>
                </a:rPr>
                <a:t>Sampaikan kekhawatiran Anda secara rahasia</a:t>
              </a:r>
            </a:p>
            <a:p>
              <a:pPr algn="ctr">
                <a:lnSpc>
                  <a:spcPct val="150000"/>
                </a:lnSpc>
              </a:pPr>
              <a:r>
                <a:rPr lang="pt-BR" sz="1500" b="1" noProof="1" smtClean="0">
                  <a:solidFill>
                    <a:schemeClr val="bg1">
                      <a:lumMod val="50000"/>
                    </a:schemeClr>
                  </a:solidFill>
                  <a:latin typeface="AvenirNext LT Pro Regular" panose="020B0504020202020204"/>
                </a:rPr>
                <a:t>Anda akan dilindungi dari pembalasan</a:t>
              </a:r>
              <a:endParaRPr lang="pt-BR" sz="1500" b="1" noProof="1">
                <a:solidFill>
                  <a:schemeClr val="bg1">
                    <a:lumMod val="50000"/>
                  </a:schemeClr>
                </a:solidFill>
                <a:latin typeface="AvenirNext LT Pro Regular" panose="020B0504020202020204"/>
              </a:endParaRPr>
            </a:p>
          </p:txBody>
        </p:sp>
        <p:sp>
          <p:nvSpPr>
            <p:cNvPr id="17" name="CaixaDeTexto 16"/>
            <p:cNvSpPr txBox="1"/>
            <p:nvPr/>
          </p:nvSpPr>
          <p:spPr>
            <a:xfrm>
              <a:off x="5742280" y="9473840"/>
              <a:ext cx="3799915" cy="584775"/>
            </a:xfrm>
            <a:prstGeom prst="rect">
              <a:avLst/>
            </a:prstGeom>
            <a:noFill/>
          </p:spPr>
          <p:txBody>
            <a:bodyPr wrap="square" rtlCol="0">
              <a:spAutoFit/>
            </a:bodyPr>
            <a:lstStyle/>
            <a:p>
              <a:pPr algn="ctr"/>
              <a:r>
                <a:rPr lang="pt-BR" sz="3200" spc="-50" noProof="1" smtClean="0">
                  <a:solidFill>
                    <a:srgbClr val="004899"/>
                  </a:solidFill>
                  <a:latin typeface="AvenirNext LT Pro Bold" panose="020B0804020202020204" pitchFamily="34" charset="0"/>
                </a:rPr>
                <a:t>+62 800 150 3128</a:t>
              </a:r>
              <a:endParaRPr lang="pt-BR" sz="3200" spc="-50" noProof="1">
                <a:solidFill>
                  <a:srgbClr val="004899"/>
                </a:solidFill>
                <a:latin typeface="AvenirNext LT Pro Bold" panose="020B0804020202020204" pitchFamily="34" charset="0"/>
              </a:endParaRPr>
            </a:p>
          </p:txBody>
        </p:sp>
        <p:sp>
          <p:nvSpPr>
            <p:cNvPr id="18" name="Retângulo 17"/>
            <p:cNvSpPr/>
            <p:nvPr/>
          </p:nvSpPr>
          <p:spPr>
            <a:xfrm>
              <a:off x="0" y="12935751"/>
              <a:ext cx="10691813" cy="523220"/>
            </a:xfrm>
            <a:prstGeom prst="rect">
              <a:avLst/>
            </a:prstGeom>
          </p:spPr>
          <p:txBody>
            <a:bodyPr wrap="square">
              <a:spAutoFit/>
            </a:bodyPr>
            <a:lstStyle/>
            <a:p>
              <a:pPr algn="ctr">
                <a:lnSpc>
                  <a:spcPct val="200000"/>
                </a:lnSpc>
              </a:pPr>
              <a:r>
                <a:rPr lang="pt-BR" sz="1400" b="1" noProof="1" smtClean="0">
                  <a:solidFill>
                    <a:srgbClr val="004899"/>
                  </a:solidFill>
                  <a:latin typeface="AvenirNext LT Pro Regular" panose="020B0504020202020204" pitchFamily="34" charset="0"/>
                </a:rPr>
                <a:t>Kontak dalam bahasa Indonesia dan Inggris | Contact in Indonesian and English</a:t>
              </a:r>
              <a:endParaRPr lang="pt-BR" sz="1400" b="1" noProof="1">
                <a:solidFill>
                  <a:srgbClr val="004899"/>
                </a:solidFill>
                <a:latin typeface="AvenirNext LT Pro Regular" panose="020B0504020202020204" pitchFamily="34" charset="0"/>
              </a:endParaRPr>
            </a:p>
          </p:txBody>
        </p:sp>
        <p:pic>
          <p:nvPicPr>
            <p:cNvPr id="16" name="Imagem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306" y="8553883"/>
              <a:ext cx="743184" cy="829869"/>
            </a:xfrm>
            <a:prstGeom prst="rect">
              <a:avLst/>
            </a:prstGeom>
          </p:spPr>
        </p:pic>
        <p:sp>
          <p:nvSpPr>
            <p:cNvPr id="19" name="Retângulo 18"/>
            <p:cNvSpPr/>
            <p:nvPr/>
          </p:nvSpPr>
          <p:spPr>
            <a:xfrm>
              <a:off x="8308171" y="6572175"/>
              <a:ext cx="1849082" cy="446522"/>
            </a:xfrm>
            <a:prstGeom prst="rect">
              <a:avLst/>
            </a:prstGeom>
            <a:solidFill>
              <a:srgbClr val="FDC70D"/>
            </a:solidFill>
            <a:ln>
              <a:noFill/>
            </a:ln>
            <a:effectLst>
              <a:softEdge rad="1016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1"/>
            </a:p>
          </p:txBody>
        </p:sp>
        <p:sp>
          <p:nvSpPr>
            <p:cNvPr id="8" name="CaixaDeTexto 7"/>
            <p:cNvSpPr txBox="1"/>
            <p:nvPr/>
          </p:nvSpPr>
          <p:spPr>
            <a:xfrm>
              <a:off x="8305790" y="6541083"/>
              <a:ext cx="1855134" cy="461665"/>
            </a:xfrm>
            <a:prstGeom prst="rect">
              <a:avLst/>
            </a:prstGeom>
            <a:noFill/>
          </p:spPr>
          <p:txBody>
            <a:bodyPr wrap="square" rtlCol="0">
              <a:spAutoFit/>
            </a:bodyPr>
            <a:lstStyle/>
            <a:p>
              <a:pPr algn="ctr"/>
              <a:r>
                <a:rPr lang="pt-BR" sz="2400" noProof="1" smtClean="0">
                  <a:solidFill>
                    <a:schemeClr val="bg1"/>
                  </a:solidFill>
                  <a:latin typeface="AvenirNext LT Pro Bold" panose="020B0804020202020204" pitchFamily="34" charset="0"/>
                </a:rPr>
                <a:t>kapan pun</a:t>
              </a:r>
              <a:endParaRPr lang="pt-BR" sz="2400" spc="70" noProof="1">
                <a:solidFill>
                  <a:schemeClr val="bg1"/>
                </a:solidFill>
                <a:latin typeface="AvenirNext LT Pro Bold" panose="020B0804020202020204" pitchFamily="34" charset="0"/>
              </a:endParaRPr>
            </a:p>
          </p:txBody>
        </p:sp>
      </p:grpSp>
    </p:spTree>
    <p:extLst>
      <p:ext uri="{BB962C8B-B14F-4D97-AF65-F5344CB8AC3E}">
        <p14:creationId xmlns:p14="http://schemas.microsoft.com/office/powerpoint/2010/main" val="3581906436"/>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F0DCEEBC8A1F241BEE6AB5FEF9836C7" ma:contentTypeVersion="13" ma:contentTypeDescription="Crie um novo documento." ma:contentTypeScope="" ma:versionID="f40519d6658826cc2a0af0ef05225073">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ba1ad8a3aab49a6383bfe77ea28fe776"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hes de Compartilhado Com"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F84BBE4-10F3-4097-BA96-8B834FBC1B40}"/>
</file>

<file path=customXml/itemProps2.xml><?xml version="1.0" encoding="utf-8"?>
<ds:datastoreItem xmlns:ds="http://schemas.openxmlformats.org/officeDocument/2006/customXml" ds:itemID="{85A61840-2BAC-48A0-A289-4C5A7E06E713}"/>
</file>

<file path=customXml/itemProps3.xml><?xml version="1.0" encoding="utf-8"?>
<ds:datastoreItem xmlns:ds="http://schemas.openxmlformats.org/officeDocument/2006/customXml" ds:itemID="{E31FF6D6-725E-4DE1-B33F-D4AF8E7D46C5}"/>
</file>

<file path=docProps/app.xml><?xml version="1.0" encoding="utf-8"?>
<Properties xmlns="http://schemas.openxmlformats.org/officeDocument/2006/extended-properties" xmlns:vt="http://schemas.openxmlformats.org/officeDocument/2006/docPropsVTypes">
  <Template>Office Theme</Template>
  <TotalTime>122</TotalTime>
  <Words>166</Words>
  <Application>Microsoft Office PowerPoint</Application>
  <PresentationFormat>Personalizar</PresentationFormat>
  <Paragraphs>12</Paragraphs>
  <Slides>1</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vt:i4>
      </vt:variant>
    </vt:vector>
  </HeadingPairs>
  <TitlesOfParts>
    <vt:vector size="7" baseType="lpstr">
      <vt:lpstr>AvenirNext LT Pro Bold</vt:lpstr>
      <vt:lpstr>Arial</vt:lpstr>
      <vt:lpstr>Calibri Light</vt:lpstr>
      <vt:lpstr>AvenirNext LT Pro Regular</vt:lpstr>
      <vt:lpstr>Calibri</vt:lpstr>
      <vt:lpstr>Tema do Office</vt:lpstr>
      <vt:lpstr>Apresentação do PowerPoint</vt:lpstr>
    </vt:vector>
  </TitlesOfParts>
  <Company>SRV-SCCM2</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Anderson Crystiano de Araujo Rocha</cp:lastModifiedBy>
  <cp:revision>34</cp:revision>
  <dcterms:created xsi:type="dcterms:W3CDTF">2021-04-09T18:42:33Z</dcterms:created>
  <dcterms:modified xsi:type="dcterms:W3CDTF">2021-06-22T18:26:42Z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