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Bold" panose="020B0804020202020204" pitchFamily="34" charset="0"/>
      <p:bold r:id="rId4"/>
    </p:embeddedFont>
    <p:embeddedFont>
      <p:font typeface="Calibri Light" panose="020F0302020204030204" pitchFamily="34" charset="0"/>
      <p:regular r:id="rId5"/>
      <p:italic r:id="rId6"/>
    </p:embeddedFont>
    <p:embeddedFont>
      <p:font typeface="AvenirNext LT Pro Regular" panose="020B050402020202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56" autoAdjust="0"/>
    <p:restoredTop sz="94660"/>
  </p:normalViewPr>
  <p:slideViewPr>
    <p:cSldViewPr snapToGrid="0">
      <p:cViewPr>
        <p:scale>
          <a:sx n="75" d="100"/>
          <a:sy n="75" d="100"/>
        </p:scale>
        <p:origin x="2712"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22/06/2021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22/06/2021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22/06/2021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22/06/2021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7559603"/>
            <a:chOff x="0" y="0"/>
            <a:chExt cx="10691813" cy="7559603"/>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7559603"/>
            </a:xfrm>
            <a:prstGeom prst="rect">
              <a:avLst/>
            </a:prstGeom>
          </p:spPr>
        </p:pic>
        <p:sp>
          <p:nvSpPr>
            <p:cNvPr id="6" name="CaixaDeTexto 5"/>
            <p:cNvSpPr txBox="1"/>
            <p:nvPr/>
          </p:nvSpPr>
          <p:spPr>
            <a:xfrm>
              <a:off x="5345907" y="888620"/>
              <a:ext cx="5345906" cy="1015663"/>
            </a:xfrm>
            <a:prstGeom prst="rect">
              <a:avLst/>
            </a:prstGeom>
            <a:noFill/>
          </p:spPr>
          <p:txBody>
            <a:bodyPr wrap="square" rtlCol="0">
              <a:spAutoFit/>
            </a:bodyPr>
            <a:lstStyle/>
            <a:p>
              <a:pPr algn="ctr"/>
              <a:r>
                <a:rPr lang="pt-BR" sz="6000" noProof="1" smtClean="0">
                  <a:solidFill>
                    <a:schemeClr val="bg1"/>
                  </a:solidFill>
                  <a:effectLst>
                    <a:outerShdw blurRad="38100" dist="38100" dir="2700000" algn="tl">
                      <a:srgbClr val="000000">
                        <a:alpha val="43137"/>
                      </a:srgbClr>
                    </a:outerShdw>
                  </a:effectLst>
                  <a:latin typeface="AvenirNext LT Pro Bold" panose="020B0804020202020204" pitchFamily="34" charset="0"/>
                </a:rPr>
                <a:t>Hotline Etika</a:t>
              </a:r>
              <a:endParaRPr lang="pt-BR" sz="6000" noProof="1">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45905" y="1898541"/>
              <a:ext cx="5345907" cy="338554"/>
            </a:xfrm>
            <a:prstGeom prst="rect">
              <a:avLst/>
            </a:prstGeom>
            <a:noFill/>
          </p:spPr>
          <p:txBody>
            <a:bodyPr wrap="square" rtlCol="0">
              <a:spAutoFit/>
            </a:bodyPr>
            <a:lstStyle/>
            <a:p>
              <a:pPr algn="ctr"/>
              <a:r>
                <a:rPr lang="pt-BR" sz="1600" b="1" noProof="1" smtClean="0"/>
                <a:t>24 Jam Sehari</a:t>
              </a:r>
              <a:r>
                <a:rPr lang="pt-BR" sz="1600" b="1" noProof="1" smtClean="0">
                  <a:latin typeface="AvenirNext LT Pro Bold" panose="020B0804020202020204" pitchFamily="34" charset="0"/>
                </a:rPr>
                <a:t> </a:t>
              </a:r>
              <a:r>
                <a:rPr lang="pt-BR" sz="1600" noProof="1" smtClean="0">
                  <a:latin typeface="AvenirNext LT Pro Bold" panose="020B0804020202020204" pitchFamily="34" charset="0"/>
                </a:rPr>
                <a:t>• </a:t>
              </a:r>
              <a:r>
                <a:rPr lang="pt-BR" sz="1600" b="1" noProof="1" smtClean="0"/>
                <a:t>365 Hari Setahun</a:t>
              </a:r>
              <a:endParaRPr lang="pt-BR" sz="1600" b="1" noProof="1">
                <a:latin typeface="AvenirNext LT Pro Bold" panose="020B0804020202020204" pitchFamily="34" charset="0"/>
              </a:endParaRPr>
            </a:p>
          </p:txBody>
        </p:sp>
        <p:sp>
          <p:nvSpPr>
            <p:cNvPr id="9" name="CaixaDeTexto 8"/>
            <p:cNvSpPr txBox="1"/>
            <p:nvPr/>
          </p:nvSpPr>
          <p:spPr>
            <a:xfrm>
              <a:off x="5892479" y="5151094"/>
              <a:ext cx="2005677" cy="523220"/>
            </a:xfrm>
            <a:prstGeom prst="rect">
              <a:avLst/>
            </a:prstGeom>
            <a:noFill/>
          </p:spPr>
          <p:txBody>
            <a:bodyPr wrap="none" rtlCol="0">
              <a:spAutoFit/>
            </a:bodyPr>
            <a:lstStyle/>
            <a:p>
              <a:r>
                <a:rPr lang="pt-BR" sz="2800" noProof="1" smtClean="0">
                  <a:solidFill>
                    <a:schemeClr val="bg1"/>
                  </a:solidFill>
                </a:rPr>
                <a:t>di mana pun</a:t>
              </a:r>
              <a:endParaRPr lang="pt-BR" sz="2800" spc="60" noProof="1">
                <a:solidFill>
                  <a:schemeClr val="bg1"/>
                </a:solidFill>
                <a:latin typeface="AvenirNext LT Pro Regular" panose="020B0504020202020204" pitchFamily="34" charset="0"/>
              </a:endParaRPr>
            </a:p>
          </p:txBody>
        </p:sp>
        <p:sp>
          <p:nvSpPr>
            <p:cNvPr id="10" name="CaixaDeTexto 9"/>
            <p:cNvSpPr txBox="1"/>
            <p:nvPr/>
          </p:nvSpPr>
          <p:spPr>
            <a:xfrm>
              <a:off x="5891686" y="5534993"/>
              <a:ext cx="1810367" cy="523220"/>
            </a:xfrm>
            <a:prstGeom prst="rect">
              <a:avLst/>
            </a:prstGeom>
            <a:noFill/>
          </p:spPr>
          <p:txBody>
            <a:bodyPr wrap="none" rtlCol="0">
              <a:spAutoFit/>
            </a:bodyPr>
            <a:lstStyle/>
            <a:p>
              <a:r>
                <a:rPr lang="pt-BR" sz="2800" noProof="1" smtClean="0">
                  <a:solidFill>
                    <a:schemeClr val="bg1"/>
                  </a:solidFill>
                </a:rPr>
                <a:t>kami di sini</a:t>
              </a:r>
              <a:endParaRPr lang="pt-BR" sz="2800" spc="60" noProof="1">
                <a:solidFill>
                  <a:schemeClr val="bg1"/>
                </a:solidFill>
                <a:latin typeface="AvenirNext LT Pro Regular" panose="020B0504020202020204" pitchFamily="34" charset="0"/>
              </a:endParaRPr>
            </a:p>
          </p:txBody>
        </p:sp>
        <p:sp>
          <p:nvSpPr>
            <p:cNvPr id="11" name="CaixaDeTexto 10"/>
            <p:cNvSpPr txBox="1"/>
            <p:nvPr/>
          </p:nvSpPr>
          <p:spPr>
            <a:xfrm>
              <a:off x="5894067" y="5921877"/>
              <a:ext cx="4140749" cy="523220"/>
            </a:xfrm>
            <a:prstGeom prst="rect">
              <a:avLst/>
            </a:prstGeom>
            <a:noFill/>
          </p:spPr>
          <p:txBody>
            <a:bodyPr wrap="none" rtlCol="0">
              <a:spAutoFit/>
            </a:bodyPr>
            <a:lstStyle/>
            <a:p>
              <a:r>
                <a:rPr lang="pt-BR" sz="2800" noProof="1" smtClean="0">
                  <a:solidFill>
                    <a:schemeClr val="bg1"/>
                  </a:solidFill>
                </a:rPr>
                <a:t>untuk mendengarkan Anda</a:t>
              </a:r>
              <a:endParaRPr lang="pt-BR" sz="2800" spc="60" noProof="1">
                <a:solidFill>
                  <a:schemeClr val="bg1"/>
                </a:solidFill>
                <a:latin typeface="AvenirNext LT Pro Regular" panose="020B0504020202020204" pitchFamily="34" charset="0"/>
              </a:endParaRPr>
            </a:p>
          </p:txBody>
        </p:sp>
        <p:sp>
          <p:nvSpPr>
            <p:cNvPr id="12" name="Retângulo 11"/>
            <p:cNvSpPr/>
            <p:nvPr/>
          </p:nvSpPr>
          <p:spPr>
            <a:xfrm>
              <a:off x="5829110" y="4739762"/>
              <a:ext cx="1871853" cy="4465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1"/>
            </a:p>
          </p:txBody>
        </p:sp>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5840700" y="4704912"/>
              <a:ext cx="1848355" cy="461665"/>
            </a:xfrm>
            <a:prstGeom prst="rect">
              <a:avLst/>
            </a:prstGeom>
            <a:noFill/>
          </p:spPr>
          <p:txBody>
            <a:bodyPr wrap="square" rtlCol="0">
              <a:spAutoFit/>
            </a:bodyPr>
            <a:lstStyle/>
            <a:p>
              <a:pPr algn="ctr"/>
              <a:r>
                <a:rPr lang="pt-BR" sz="2400" b="1" noProof="1" smtClean="0">
                  <a:solidFill>
                    <a:schemeClr val="bg1"/>
                  </a:solidFill>
                  <a:latin typeface="AvenirNext LT Pro Bold" panose="020B0804020202020204" pitchFamily="34" charset="0"/>
                </a:rPr>
                <a:t>kapan pun</a:t>
              </a:r>
              <a:endParaRPr lang="pt-BR" sz="2400" b="1" spc="70" noProof="1">
                <a:solidFill>
                  <a:schemeClr val="bg1"/>
                </a:solidFill>
                <a:latin typeface="AvenirNext LT Pro Bold" panose="020B0804020202020204" pitchFamily="34" charset="0"/>
              </a:endParaRPr>
            </a:p>
          </p:txBody>
        </p: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732584" cy="7559529"/>
            <a:chOff x="0" y="73"/>
            <a:chExt cx="10732584"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5" name="CaixaDeTexto 4"/>
            <p:cNvSpPr txBox="1"/>
            <p:nvPr/>
          </p:nvSpPr>
          <p:spPr>
            <a:xfrm>
              <a:off x="604443" y="997310"/>
              <a:ext cx="4137022" cy="3602076"/>
            </a:xfrm>
            <a:prstGeom prst="rect">
              <a:avLst/>
            </a:prstGeom>
            <a:noFill/>
          </p:spPr>
          <p:txBody>
            <a:bodyPr wrap="square" rtlCol="0">
              <a:spAutoFit/>
            </a:bodyPr>
            <a:lstStyle/>
            <a:p>
              <a:pPr algn="just">
                <a:lnSpc>
                  <a:spcPts val="2300"/>
                </a:lnSpc>
              </a:pPr>
              <a:r>
                <a:rPr lang="pt-BR" sz="1400" b="1" noProof="1" smtClean="0">
                  <a:solidFill>
                    <a:schemeClr val="tx1">
                      <a:lumMod val="75000"/>
                      <a:lumOff val="25000"/>
                    </a:schemeClr>
                  </a:solidFill>
                  <a:latin typeface="AvenirNext LT Pro Regular" panose="020B0504020202020204"/>
                </a:rPr>
                <a:t>Jika Anda menghadapi dilema etika</a:t>
              </a:r>
              <a:r>
                <a:rPr lang="pt-BR" sz="1400" noProof="1" smtClean="0">
                  <a:solidFill>
                    <a:schemeClr val="tx1">
                      <a:lumMod val="75000"/>
                      <a:lumOff val="25000"/>
                    </a:schemeClr>
                  </a:solidFill>
                  <a:latin typeface="AvenirNext LT Pro Regular" panose="020B0504020202020204"/>
                </a:rPr>
                <a:t>, </a:t>
              </a:r>
              <a:r>
                <a:rPr lang="pt-BR" sz="1400" i="1" noProof="1" smtClean="0">
                  <a:solidFill>
                    <a:schemeClr val="tx1">
                      <a:lumMod val="75000"/>
                      <a:lumOff val="25000"/>
                    </a:schemeClr>
                  </a:solidFill>
                  <a:latin typeface="AvenirNext LT Pro Regular" panose="020B0504020202020204"/>
                </a:rPr>
                <a:t>Hotline</a:t>
              </a:r>
              <a:r>
                <a:rPr lang="pt-BR" sz="1400" noProof="1" smtClean="0">
                  <a:solidFill>
                    <a:schemeClr val="tx1">
                      <a:lumMod val="75000"/>
                      <a:lumOff val="25000"/>
                    </a:schemeClr>
                  </a:solidFill>
                  <a:latin typeface="AvenirNext LT Pro Regular" panose="020B0504020202020204"/>
                </a:rPr>
                <a:t> Etika siap membantu Anda. Anda dapat melaporkan masalah serius seperti dugaan suap, penipuan, risiko pencucian uang, penyimpangan akuntansi, pelanggaran antimonopoli, penyalahgunaan aset dan sumber daya, konflik kepentingan, penyalahgunaan hadiah dan hiburan, pengungkapan informasi sensitif, diskriminasi, pembalasan, ancaman, pelecehan secara moral atau seksual dan situasi serupa. Setiap dugaan pelanggaran terhadap Kode Etik Brink’s harus dilaporkan melalui </a:t>
              </a:r>
              <a:r>
                <a:rPr lang="pt-BR" sz="1400" i="1" noProof="1" smtClean="0">
                  <a:solidFill>
                    <a:schemeClr val="tx1">
                      <a:lumMod val="75000"/>
                      <a:lumOff val="25000"/>
                    </a:schemeClr>
                  </a:solidFill>
                  <a:latin typeface="AvenirNext LT Pro Regular" panose="020B0504020202020204"/>
                </a:rPr>
                <a:t>Hotline</a:t>
              </a:r>
              <a:r>
                <a:rPr lang="pt-BR" sz="1400" noProof="1" smtClean="0">
                  <a:solidFill>
                    <a:schemeClr val="tx1">
                      <a:lumMod val="75000"/>
                      <a:lumOff val="25000"/>
                    </a:schemeClr>
                  </a:solidFill>
                  <a:latin typeface="AvenirNext LT Pro Regular" panose="020B0504020202020204"/>
                </a:rPr>
                <a:t> Etika.</a:t>
              </a:r>
              <a:endParaRPr lang="pt-BR" sz="1400" spc="-40" noProof="1">
                <a:solidFill>
                  <a:schemeClr val="tx1">
                    <a:lumMod val="75000"/>
                    <a:lumOff val="25000"/>
                  </a:schemeClr>
                </a:solidFill>
                <a:latin typeface="AvenirNext LT Pro Regular" panose="020B0504020202020204"/>
              </a:endParaRPr>
            </a:p>
          </p:txBody>
        </p:sp>
        <p:sp>
          <p:nvSpPr>
            <p:cNvPr id="6" name="Retângulo 5"/>
            <p:cNvSpPr/>
            <p:nvPr/>
          </p:nvSpPr>
          <p:spPr>
            <a:xfrm>
              <a:off x="479427" y="5391161"/>
              <a:ext cx="4824170" cy="1869743"/>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ct val="150000"/>
                </a:lnSpc>
              </a:pPr>
              <a:r>
                <a:rPr lang="pt-BR" sz="1100" i="1" noProof="1" smtClean="0">
                  <a:solidFill>
                    <a:srgbClr val="002060"/>
                  </a:solidFill>
                  <a:latin typeface="AvenirNext LT Pro Regular" panose="020B0504020202020204" pitchFamily="34" charset="0"/>
                </a:rPr>
                <a:t>Hotline</a:t>
              </a:r>
              <a:r>
                <a:rPr lang="pt-BR" sz="1100" noProof="1" smtClean="0">
                  <a:solidFill>
                    <a:srgbClr val="002060"/>
                  </a:solidFill>
                  <a:latin typeface="AvenirNext LT Pro Regular" panose="020B0504020202020204" pitchFamily="34" charset="0"/>
                </a:rPr>
                <a:t> Etika </a:t>
              </a:r>
            </a:p>
            <a:p>
              <a:pPr>
                <a:lnSpc>
                  <a:spcPct val="150000"/>
                </a:lnSpc>
              </a:pPr>
              <a:r>
                <a:rPr lang="pt-BR" sz="1100" noProof="1" smtClean="0">
                  <a:solidFill>
                    <a:srgbClr val="002060"/>
                  </a:solidFill>
                  <a:latin typeface="AvenirNext LT Pro Regular" panose="020B0504020202020204" pitchFamily="34" charset="0"/>
                </a:rPr>
                <a:t>dioperasikan oleh perusahaan </a:t>
              </a:r>
            </a:p>
            <a:p>
              <a:pPr>
                <a:lnSpc>
                  <a:spcPct val="150000"/>
                </a:lnSpc>
              </a:pPr>
              <a:r>
                <a:rPr lang="pt-BR" sz="1100" noProof="1" smtClean="0">
                  <a:solidFill>
                    <a:srgbClr val="002060"/>
                  </a:solidFill>
                  <a:latin typeface="AvenirNext LT Pro Regular" panose="020B0504020202020204" pitchFamily="34" charset="0"/>
                </a:rPr>
                <a:t>independen. Percayalah bahwa semua </a:t>
              </a:r>
            </a:p>
            <a:p>
              <a:pPr>
                <a:lnSpc>
                  <a:spcPct val="150000"/>
                </a:lnSpc>
              </a:pPr>
              <a:r>
                <a:rPr lang="pt-BR" sz="1100" noProof="1" smtClean="0">
                  <a:solidFill>
                    <a:srgbClr val="002060"/>
                  </a:solidFill>
                  <a:latin typeface="AvenirNext LT Pro Regular" panose="020B0504020202020204" pitchFamily="34" charset="0"/>
                </a:rPr>
                <a:t>klaim diperlakukan secara rahasia oleh Grup Etika </a:t>
              </a:r>
            </a:p>
            <a:p>
              <a:pPr>
                <a:lnSpc>
                  <a:spcPct val="150000"/>
                </a:lnSpc>
              </a:pPr>
              <a:r>
                <a:rPr lang="pt-BR" sz="1100" noProof="1" smtClean="0">
                  <a:solidFill>
                    <a:srgbClr val="002060"/>
                  </a:solidFill>
                  <a:latin typeface="AvenirNext LT Pro Regular" panose="020B0504020202020204" pitchFamily="34" charset="0"/>
                </a:rPr>
                <a:t>&amp; Kepatuhan Brink’s. Yakinlah juga bahwa jika Anda ingin </a:t>
              </a:r>
            </a:p>
            <a:p>
              <a:pPr>
                <a:lnSpc>
                  <a:spcPct val="150000"/>
                </a:lnSpc>
              </a:pPr>
              <a:r>
                <a:rPr lang="pt-BR" sz="1100" noProof="1" smtClean="0">
                  <a:solidFill>
                    <a:srgbClr val="002060"/>
                  </a:solidFill>
                  <a:latin typeface="AvenirNext LT Pro Regular" panose="020B0504020202020204" pitchFamily="34" charset="0"/>
                </a:rPr>
                <a:t>mengajukan laporan anonim, informasi identitas Anda tidak akan </a:t>
              </a:r>
            </a:p>
            <a:p>
              <a:pPr>
                <a:lnSpc>
                  <a:spcPct val="150000"/>
                </a:lnSpc>
              </a:pPr>
              <a:r>
                <a:rPr lang="pt-BR" sz="1100" noProof="1" smtClean="0">
                  <a:solidFill>
                    <a:srgbClr val="002060"/>
                  </a:solidFill>
                  <a:latin typeface="AvenirNext LT Pro Regular" panose="020B0504020202020204" pitchFamily="34" charset="0"/>
                </a:rPr>
                <a:t>diberikan kepada Brink’s. </a:t>
              </a:r>
              <a:endParaRPr lang="pt-BR" sz="1100" noProof="1">
                <a:solidFill>
                  <a:srgbClr val="002060"/>
                </a:solidFill>
                <a:latin typeface="AvenirNext LT Pro Regular" panose="020B0504020202020204" pitchFamily="34" charset="0"/>
              </a:endParaRPr>
            </a:p>
          </p:txBody>
        </p:sp>
        <p:sp>
          <p:nvSpPr>
            <p:cNvPr id="8" name="Retângulo 7"/>
            <p:cNvSpPr/>
            <p:nvPr/>
          </p:nvSpPr>
          <p:spPr>
            <a:xfrm>
              <a:off x="5917705" y="4139351"/>
              <a:ext cx="4262907" cy="744948"/>
            </a:xfrm>
            <a:prstGeom prst="rect">
              <a:avLst/>
            </a:prstGeom>
          </p:spPr>
          <p:txBody>
            <a:bodyPr wrap="square">
              <a:spAutoFit/>
            </a:bodyPr>
            <a:lstStyle/>
            <a:p>
              <a:pPr algn="ctr">
                <a:lnSpc>
                  <a:spcPct val="150000"/>
                </a:lnSpc>
              </a:pPr>
              <a:r>
                <a:rPr lang="pt-BR" sz="1500" b="1" noProof="1" smtClean="0">
                  <a:solidFill>
                    <a:schemeClr val="bg1">
                      <a:lumMod val="50000"/>
                    </a:schemeClr>
                  </a:solidFill>
                  <a:latin typeface="AvenirNext LT Pro Regular" panose="020B0504020202020204"/>
                </a:rPr>
                <a:t>Sampaikan kekhawatiran Anda secara rahasia</a:t>
              </a:r>
            </a:p>
            <a:p>
              <a:pPr algn="ctr">
                <a:lnSpc>
                  <a:spcPct val="150000"/>
                </a:lnSpc>
              </a:pPr>
              <a:r>
                <a:rPr lang="pt-BR" sz="1500" b="1" noProof="1" smtClean="0">
                  <a:solidFill>
                    <a:schemeClr val="bg1">
                      <a:lumMod val="50000"/>
                    </a:schemeClr>
                  </a:solidFill>
                  <a:latin typeface="AvenirNext LT Pro Regular" panose="020B0504020202020204"/>
                </a:rPr>
                <a:t>Anda akan dilindungi dari pembalasan</a:t>
              </a:r>
              <a:endParaRPr lang="pt-BR" sz="1500" b="1" noProof="1">
                <a:solidFill>
                  <a:schemeClr val="bg1">
                    <a:lumMod val="50000"/>
                  </a:schemeClr>
                </a:solidFill>
                <a:latin typeface="AvenirNext LT Pro Regular" panose="020B0504020202020204"/>
              </a:endParaRPr>
            </a:p>
          </p:txBody>
        </p:sp>
        <p:sp>
          <p:nvSpPr>
            <p:cNvPr id="9" name="CaixaDeTexto 8"/>
            <p:cNvSpPr txBox="1"/>
            <p:nvPr/>
          </p:nvSpPr>
          <p:spPr>
            <a:xfrm>
              <a:off x="6006624" y="3168197"/>
              <a:ext cx="4063042" cy="584775"/>
            </a:xfrm>
            <a:prstGeom prst="rect">
              <a:avLst/>
            </a:prstGeom>
            <a:noFill/>
          </p:spPr>
          <p:txBody>
            <a:bodyPr wrap="square" rtlCol="0">
              <a:spAutoFit/>
            </a:bodyPr>
            <a:lstStyle/>
            <a:p>
              <a:pPr algn="ctr"/>
              <a:r>
                <a:rPr lang="pt-BR" sz="2400" spc="-50" noProof="1" smtClean="0">
                  <a:solidFill>
                    <a:srgbClr val="004899"/>
                  </a:solidFill>
                  <a:latin typeface="AvenirNext LT Pro Bold" panose="020B0804020202020204" pitchFamily="34" charset="0"/>
                </a:rPr>
                <a:t>+</a:t>
              </a:r>
              <a:r>
                <a:rPr lang="pt-BR" sz="3200" spc="-50" noProof="1" smtClean="0">
                  <a:solidFill>
                    <a:srgbClr val="004899"/>
                  </a:solidFill>
                  <a:latin typeface="AvenirNext LT Pro Bold" panose="020B0804020202020204" pitchFamily="34" charset="0"/>
                </a:rPr>
                <a:t>62 800 150 3128</a:t>
              </a:r>
              <a:endParaRPr lang="pt-BR" sz="3200" spc="-50" noProof="1">
                <a:solidFill>
                  <a:srgbClr val="004899"/>
                </a:solidFill>
                <a:latin typeface="AvenirNext LT Pro Bold" panose="020B0804020202020204" pitchFamily="34" charset="0"/>
              </a:endParaRPr>
            </a:p>
          </p:txBody>
        </p:sp>
        <p:sp>
          <p:nvSpPr>
            <p:cNvPr id="10" name="Retângulo 9"/>
            <p:cNvSpPr/>
            <p:nvPr/>
          </p:nvSpPr>
          <p:spPr>
            <a:xfrm>
              <a:off x="5389059" y="5028793"/>
              <a:ext cx="5343525" cy="614399"/>
            </a:xfrm>
            <a:prstGeom prst="rect">
              <a:avLst/>
            </a:prstGeom>
          </p:spPr>
          <p:txBody>
            <a:bodyPr>
              <a:spAutoFit/>
            </a:bodyPr>
            <a:lstStyle/>
            <a:p>
              <a:pPr algn="ctr">
                <a:lnSpc>
                  <a:spcPct val="150000"/>
                </a:lnSpc>
              </a:pPr>
              <a:r>
                <a:rPr lang="pt-BR" sz="1200" spc="100" noProof="1" smtClean="0">
                  <a:solidFill>
                    <a:srgbClr val="004899"/>
                  </a:solidFill>
                  <a:latin typeface="AvenirNext LT Pro Regular" panose="020B0504020202020204" pitchFamily="34" charset="0"/>
                </a:rPr>
                <a:t>Kontak dalam bahasa Indonesia dan Inggris</a:t>
              </a:r>
            </a:p>
            <a:p>
              <a:pPr algn="ctr">
                <a:lnSpc>
                  <a:spcPct val="150000"/>
                </a:lnSpc>
              </a:pPr>
              <a:r>
                <a:rPr lang="pt-BR" sz="1200" spc="100" noProof="1" smtClean="0">
                  <a:solidFill>
                    <a:srgbClr val="004899"/>
                  </a:solidFill>
                  <a:latin typeface="AvenirNext LT Pro Regular" panose="020B0504020202020204" pitchFamily="34" charset="0"/>
                </a:rPr>
                <a:t>Contact in Indonesian and English</a:t>
              </a:r>
              <a:endParaRPr lang="pt-BR" sz="1200" spc="100" noProof="1">
                <a:solidFill>
                  <a:srgbClr val="004899"/>
                </a:solidFill>
                <a:latin typeface="AvenirNext LT Pro Regular" panose="020B0504020202020204" pitchFamily="34" charset="0"/>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5563" y="5920088"/>
              <a:ext cx="967190" cy="1080000"/>
            </a:xfrm>
            <a:prstGeom prst="rect">
              <a:avLst/>
            </a:prstGeom>
          </p:spPr>
        </p:pic>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D07669-406D-44A7-820E-E8359D5AE24B}"/>
</file>

<file path=customXml/itemProps2.xml><?xml version="1.0" encoding="utf-8"?>
<ds:datastoreItem xmlns:ds="http://schemas.openxmlformats.org/officeDocument/2006/customXml" ds:itemID="{09B69A6C-662B-40B5-B61E-6F37EF0B6CF9}"/>
</file>

<file path=customXml/itemProps3.xml><?xml version="1.0" encoding="utf-8"?>
<ds:datastoreItem xmlns:ds="http://schemas.openxmlformats.org/officeDocument/2006/customXml" ds:itemID="{0C8E675C-0DD5-4712-95E7-65BC8D69B9E6}"/>
</file>

<file path=docProps/app.xml><?xml version="1.0" encoding="utf-8"?>
<Properties xmlns="http://schemas.openxmlformats.org/officeDocument/2006/extended-properties" xmlns:vt="http://schemas.openxmlformats.org/officeDocument/2006/docPropsVTypes">
  <Template>Office Theme</Template>
  <TotalTime>209</TotalTime>
  <Words>165</Words>
  <Application>Microsoft Office PowerPoint</Application>
  <PresentationFormat>Personalizar</PresentationFormat>
  <Paragraphs>19</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AvenirNext LT Pro Bold</vt:lpstr>
      <vt:lpstr>Arial</vt:lpstr>
      <vt:lpstr>Calibri Light</vt:lpstr>
      <vt:lpstr>AvenirNext LT Pro Regular</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38</cp:revision>
  <dcterms:created xsi:type="dcterms:W3CDTF">2021-04-09T18:42:33Z</dcterms:created>
  <dcterms:modified xsi:type="dcterms:W3CDTF">2021-06-22T18:32:28Z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