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56" autoAdjust="0"/>
    <p:restoredTop sz="96556" autoAdjust="0"/>
  </p:normalViewPr>
  <p:slideViewPr>
    <p:cSldViewPr snapToGrid="0">
      <p:cViewPr varScale="1">
        <p:scale>
          <a:sx n="28" d="100"/>
          <a:sy n="28" d="100"/>
        </p:scale>
        <p:origin x="2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220006CC-A219-43E5-B051-C16B35D86C89}"/>
    <pc:docChg chg="modSld">
      <pc:chgData name="Pamela McCloud" userId="73b4b836-8331-41af-a755-0ca49410e3b4" providerId="ADAL" clId="{220006CC-A219-43E5-B051-C16B35D86C89}" dt="2023-12-30T22:34:22.503" v="0"/>
      <pc:docMkLst>
        <pc:docMk/>
      </pc:docMkLst>
      <pc:sldChg chg="addSp modSp">
        <pc:chgData name="Pamela McCloud" userId="73b4b836-8331-41af-a755-0ca49410e3b4" providerId="ADAL" clId="{220006CC-A219-43E5-B051-C16B35D86C89}" dt="2023-12-30T22:34:22.503" v="0"/>
        <pc:sldMkLst>
          <pc:docMk/>
          <pc:sldMk cId="3581906436" sldId="256"/>
        </pc:sldMkLst>
        <pc:spChg chg="add mod">
          <ac:chgData name="Pamela McCloud" userId="73b4b836-8331-41af-a755-0ca49410e3b4" providerId="ADAL" clId="{220006CC-A219-43E5-B051-C16B35D86C89}" dt="2023-12-30T22:34:22.503" v="0"/>
          <ac:spMkLst>
            <pc:docMk/>
            <pc:sldMk cId="3581906436" sldId="256"/>
            <ac:spMk id="4" creationId="{57B43BA0-AF05-62C5-E946-551B66A7458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558370"/>
              <a:ext cx="10691470" cy="954107"/>
            </a:xfrm>
            <a:prstGeom prst="rect">
              <a:avLst/>
            </a:prstGeom>
            <a:noFill/>
          </p:spPr>
          <p:txBody>
            <a:bodyPr wrap="square" rtlCol="0">
              <a:spAutoFit/>
            </a:bodyPr>
            <a:lstStyle/>
            <a:p>
              <a:pPr algn="ctr"/>
              <a:r>
                <a:rPr lang="pt-BR" sz="5600" b="1" noProof="1">
                  <a:solidFill>
                    <a:schemeClr val="bg1"/>
                  </a:solidFill>
                  <a:effectLst>
                    <a:outerShdw blurRad="38100" dist="38100" dir="2700000" algn="tl">
                      <a:srgbClr val="000000">
                        <a:alpha val="43137"/>
                      </a:srgbClr>
                    </a:outerShdw>
                  </a:effectLst>
                  <a:latin typeface="AvenirNext LT Pro Bold" panose="020B0804020202020204"/>
                </a:rPr>
                <a:t>एथिक्स (आचार विचार) हॉटलाइन</a:t>
              </a:r>
            </a:p>
          </p:txBody>
        </p:sp>
        <p:sp>
          <p:nvSpPr>
            <p:cNvPr id="9" name="CaixaDeTexto 8"/>
            <p:cNvSpPr txBox="1"/>
            <p:nvPr/>
          </p:nvSpPr>
          <p:spPr>
            <a:xfrm>
              <a:off x="8533910" y="7032628"/>
              <a:ext cx="1833131" cy="461665"/>
            </a:xfrm>
            <a:prstGeom prst="rect">
              <a:avLst/>
            </a:prstGeom>
            <a:noFill/>
          </p:spPr>
          <p:txBody>
            <a:bodyPr wrap="square" rtlCol="0">
              <a:spAutoFit/>
            </a:bodyPr>
            <a:lstStyle/>
            <a:p>
              <a:pPr algn="r"/>
              <a:r>
                <a:rPr lang="pt-BR" sz="2400" noProof="1">
                  <a:solidFill>
                    <a:schemeClr val="bg1"/>
                  </a:solidFill>
                </a:rPr>
                <a:t>कहीं भी</a:t>
              </a:r>
              <a:endParaRPr lang="pt-BR" sz="2400" spc="60" noProof="1">
                <a:solidFill>
                  <a:schemeClr val="bg1"/>
                </a:solidFill>
                <a:latin typeface="AvenirNext LT Pro Regular" panose="020B0504020202020204" pitchFamily="34" charset="0"/>
              </a:endParaRPr>
            </a:p>
          </p:txBody>
        </p:sp>
        <p:sp>
          <p:nvSpPr>
            <p:cNvPr id="10" name="CaixaDeTexto 9"/>
            <p:cNvSpPr txBox="1"/>
            <p:nvPr/>
          </p:nvSpPr>
          <p:spPr>
            <a:xfrm>
              <a:off x="8559568" y="7425748"/>
              <a:ext cx="1805623" cy="461665"/>
            </a:xfrm>
            <a:prstGeom prst="rect">
              <a:avLst/>
            </a:prstGeom>
            <a:noFill/>
          </p:spPr>
          <p:txBody>
            <a:bodyPr wrap="square" rtlCol="0">
              <a:spAutoFit/>
            </a:bodyPr>
            <a:lstStyle/>
            <a:p>
              <a:pPr algn="r"/>
              <a:r>
                <a:rPr lang="pt-BR" sz="2400" noProof="1">
                  <a:solidFill>
                    <a:schemeClr val="bg1"/>
                  </a:solidFill>
                </a:rPr>
                <a:t>हम यहाँ हैं</a:t>
              </a:r>
              <a:endParaRPr lang="pt-BR" sz="2400" spc="60" noProof="1">
                <a:solidFill>
                  <a:schemeClr val="bg1"/>
                </a:solidFill>
                <a:latin typeface="AvenirNext LT Pro Regular" panose="020B0504020202020204" pitchFamily="34" charset="0"/>
              </a:endParaRPr>
            </a:p>
          </p:txBody>
        </p:sp>
        <p:sp>
          <p:nvSpPr>
            <p:cNvPr id="11" name="CaixaDeTexto 10"/>
            <p:cNvSpPr txBox="1"/>
            <p:nvPr/>
          </p:nvSpPr>
          <p:spPr>
            <a:xfrm>
              <a:off x="6703311" y="7818655"/>
              <a:ext cx="3664261" cy="461665"/>
            </a:xfrm>
            <a:prstGeom prst="rect">
              <a:avLst/>
            </a:prstGeom>
            <a:noFill/>
          </p:spPr>
          <p:txBody>
            <a:bodyPr wrap="square" rtlCol="0">
              <a:spAutoFit/>
            </a:bodyPr>
            <a:lstStyle/>
            <a:p>
              <a:pPr algn="r"/>
              <a:r>
                <a:rPr lang="pt-BR" sz="2400" noProof="1">
                  <a:solidFill>
                    <a:schemeClr val="bg1"/>
                  </a:solidFill>
                </a:rPr>
                <a:t>आपकी बात सुनने के लिए</a:t>
              </a:r>
              <a:endParaRPr lang="pt-BR" sz="2400" spc="60" noProof="1">
                <a:solidFill>
                  <a:schemeClr val="bg1"/>
                </a:solidFill>
                <a:latin typeface="AvenirNext LT Pro Regular" panose="020B0504020202020204" pitchFamily="34" charset="0"/>
              </a:endParaRPr>
            </a:p>
          </p:txBody>
        </p:sp>
        <p:sp>
          <p:nvSpPr>
            <p:cNvPr id="12" name="CaixaDeTexto 11"/>
            <p:cNvSpPr txBox="1"/>
            <p:nvPr/>
          </p:nvSpPr>
          <p:spPr>
            <a:xfrm>
              <a:off x="548640" y="9070312"/>
              <a:ext cx="4678680" cy="3298339"/>
            </a:xfrm>
            <a:prstGeom prst="rect">
              <a:avLst/>
            </a:prstGeom>
            <a:noFill/>
          </p:spPr>
          <p:txBody>
            <a:bodyPr wrap="square" rtlCol="0">
              <a:spAutoFit/>
            </a:bodyPr>
            <a:lstStyle/>
            <a:p>
              <a:pPr algn="just">
                <a:lnSpc>
                  <a:spcPts val="2500"/>
                </a:lnSpc>
              </a:pPr>
              <a:r>
                <a:rPr lang="pt-BR" sz="1600" b="1" noProof="1"/>
                <a:t>यदि आप खुद को एक नैतिक दुविधा का सामना करते हुए पाते हैं,</a:t>
              </a:r>
              <a:r>
                <a:rPr lang="pt-BR" sz="1600" noProof="1"/>
                <a:t> तो एथिक्स हॉटलाइन आपके लिए यहां है। आप गंभीर चिंताओं की रिपोर्ट कर सकते हैं जैसे कि संदिग्ध रिश्वत, धोखाधड़ी, मनी लॉन्ड्रिंग का जोखिम, लेखा अनियमितता, विरोधाभासी उल्लंघन, संपत्ति और संसाधनों का दुरुपयोग, हितों का टकराव, उपहार और मनोरंजन पर दुरुपयोग, संवेदनशील जानकारी का खुलासा, भेदभाव, प्रतिशोध, धमकी, नैतिक या यौन उत्पीड़न और इसी तरह की स्थिति। ब्रिंक्स की आचार संहिता के किसी भी संदिग्ध उल्लंघन की रिपोर्ट एथिक्स हॉटलाइन के माध्यम से की जानी चाहिए।</a:t>
              </a:r>
              <a:endParaRPr lang="pt-BR" sz="1600" spc="-40" noProof="1">
                <a:solidFill>
                  <a:schemeClr val="tx1">
                    <a:lumMod val="75000"/>
                    <a:lumOff val="25000"/>
                  </a:schemeClr>
                </a:solidFill>
                <a:latin typeface="AvenirNext LT Pro Regular" panose="020B0504020202020204" pitchFamily="34" charset="0"/>
              </a:endParaRPr>
            </a:p>
          </p:txBody>
        </p:sp>
        <p:sp>
          <p:nvSpPr>
            <p:cNvPr id="13" name="CaixaDeTexto 12"/>
            <p:cNvSpPr txBox="1"/>
            <p:nvPr/>
          </p:nvSpPr>
          <p:spPr>
            <a:xfrm>
              <a:off x="0" y="13314045"/>
              <a:ext cx="10691470" cy="616515"/>
            </a:xfrm>
            <a:prstGeom prst="rect">
              <a:avLst/>
            </a:prstGeom>
            <a:noFill/>
          </p:spPr>
          <p:txBody>
            <a:bodyPr wrap="square" lIns="540000" rIns="540000" rtlCol="0">
              <a:spAutoFit/>
            </a:bodyPr>
            <a:lstStyle/>
            <a:p>
              <a:pPr algn="ctr">
                <a:lnSpc>
                  <a:spcPct val="150000"/>
                </a:lnSpc>
              </a:pPr>
              <a:r>
                <a:rPr lang="pt-BR" sz="1200" noProof="1">
                  <a:solidFill>
                    <a:schemeClr val="accent1">
                      <a:lumMod val="75000"/>
                    </a:schemeClr>
                  </a:solidFill>
                </a:rPr>
                <a:t>एथिक्स हॉटलाइन एक स्वतंत्र कंपनी द्वारा संचालित है। आप आश्वस्त हो सकते हैं कि सभी दावों को ब्रिंक्स की नैतिकता द्वारा गोपनीय रूप से माना जाता है। आप यह भी सुनिश्चित कर सकते हैं कि यदि आप एक अनाम रिपोर्ट दर्ज करना चाहते हैं, तो आपकी पहचान की जानकारी ब्रिंक्स को उपलब्ध नहीं कराई जाएगी।</a:t>
              </a:r>
              <a:endParaRPr lang="pt-BR" sz="1200" noProof="1">
                <a:solidFill>
                  <a:schemeClr val="accent1">
                    <a:lumMod val="75000"/>
                  </a:schemeClr>
                </a:solidFill>
                <a:latin typeface="AvenirNext LT Pro UltLight" panose="020B0203020202020204" pitchFamily="34" charset="0"/>
              </a:endParaRPr>
            </a:p>
          </p:txBody>
        </p:sp>
        <p:sp>
          <p:nvSpPr>
            <p:cNvPr id="14" name="CaixaDeTexto 13"/>
            <p:cNvSpPr txBox="1"/>
            <p:nvPr/>
          </p:nvSpPr>
          <p:spPr>
            <a:xfrm>
              <a:off x="21224" y="2691228"/>
              <a:ext cx="10626455" cy="523220"/>
            </a:xfrm>
            <a:prstGeom prst="rect">
              <a:avLst/>
            </a:prstGeom>
            <a:noFill/>
          </p:spPr>
          <p:txBody>
            <a:bodyPr wrap="square" rtlCol="0">
              <a:spAutoFit/>
            </a:bodyPr>
            <a:lstStyle/>
            <a:p>
              <a:pPr algn="ctr"/>
              <a:r>
                <a:rPr lang="pt-BR" sz="2800" b="1" noProof="1"/>
                <a:t>दिन में २४ घंटे</a:t>
              </a:r>
              <a:r>
                <a:rPr lang="pt-BR" sz="2800" b="1" spc="70" noProof="1">
                  <a:latin typeface="AvenirNext LT Pro Bold" panose="020B0804020202020204" pitchFamily="34" charset="0"/>
                </a:rPr>
                <a:t> • </a:t>
              </a:r>
              <a:r>
                <a:rPr lang="pt-BR" sz="2800" b="1" noProof="1"/>
                <a:t>साल में ३६५ दिन</a:t>
              </a:r>
              <a:endParaRPr lang="pt-BR" sz="2800" b="1" spc="70" noProof="1">
                <a:latin typeface="AvenirNext LT Pro Bold" panose="020B0804020202020204" pitchFamily="34" charset="0"/>
              </a:endParaRPr>
            </a:p>
          </p:txBody>
        </p:sp>
        <p:sp>
          <p:nvSpPr>
            <p:cNvPr id="15" name="CaixaDeTexto 14"/>
            <p:cNvSpPr txBox="1"/>
            <p:nvPr/>
          </p:nvSpPr>
          <p:spPr>
            <a:xfrm>
              <a:off x="5775618" y="10464177"/>
              <a:ext cx="3799914" cy="784830"/>
            </a:xfrm>
            <a:prstGeom prst="rect">
              <a:avLst/>
            </a:prstGeom>
            <a:noFill/>
          </p:spPr>
          <p:txBody>
            <a:bodyPr wrap="square" rtlCol="0">
              <a:spAutoFit/>
            </a:bodyPr>
            <a:lstStyle/>
            <a:p>
              <a:pPr algn="ctr">
                <a:lnSpc>
                  <a:spcPct val="150000"/>
                </a:lnSpc>
              </a:pPr>
              <a:r>
                <a:rPr lang="pt-BR" sz="1500" b="1" noProof="1">
                  <a:solidFill>
                    <a:schemeClr val="bg1">
                      <a:lumMod val="50000"/>
                    </a:schemeClr>
                  </a:solidFill>
                  <a:latin typeface="AvenirNext LT Pro Regular" panose="020B0504020202020204"/>
                </a:rPr>
                <a:t>अपनी चिंताओं को गोपनीय रूप से उठाएं</a:t>
              </a:r>
            </a:p>
            <a:p>
              <a:pPr algn="ctr">
                <a:lnSpc>
                  <a:spcPct val="150000"/>
                </a:lnSpc>
              </a:pPr>
              <a:r>
                <a:rPr lang="pt-BR" sz="1500" b="1" noProof="1">
                  <a:solidFill>
                    <a:schemeClr val="bg1">
                      <a:lumMod val="50000"/>
                    </a:schemeClr>
                  </a:solidFill>
                  <a:latin typeface="AvenirNext LT Pro Regular" panose="020B0504020202020204"/>
                </a:rPr>
                <a:t>आपको प्रतिशोध से बचाया जाएगा</a:t>
              </a:r>
            </a:p>
          </p:txBody>
        </p:sp>
        <p:sp>
          <p:nvSpPr>
            <p:cNvPr id="17" name="CaixaDeTexto 16"/>
            <p:cNvSpPr txBox="1"/>
            <p:nvPr/>
          </p:nvSpPr>
          <p:spPr>
            <a:xfrm>
              <a:off x="5775617" y="9430510"/>
              <a:ext cx="3799915" cy="656590"/>
            </a:xfrm>
            <a:prstGeom prst="rect">
              <a:avLst/>
            </a:prstGeom>
            <a:noFill/>
          </p:spPr>
          <p:txBody>
            <a:bodyPr wrap="square" rtlCol="0">
              <a:spAutoFit/>
            </a:bodyPr>
            <a:lstStyle/>
            <a:p>
              <a:pPr algn="ctr">
                <a:lnSpc>
                  <a:spcPts val="2200"/>
                </a:lnSpc>
              </a:pPr>
              <a:r>
                <a:rPr lang="pt-BR" sz="5400" b="1" spc="-50" noProof="1">
                  <a:solidFill>
                    <a:srgbClr val="004899"/>
                  </a:solidFill>
                  <a:latin typeface="AvenirNext LT Pro Bold" panose="020B0804020202020204" pitchFamily="34" charset="0"/>
                </a:rPr>
                <a:t>000 117</a:t>
              </a:r>
            </a:p>
            <a:p>
              <a:pPr algn="ctr">
                <a:lnSpc>
                  <a:spcPts val="2200"/>
                </a:lnSpc>
              </a:pPr>
              <a:r>
                <a:rPr lang="pt-BR" b="1" spc="-50" noProof="1">
                  <a:solidFill>
                    <a:srgbClr val="004899"/>
                  </a:solidFill>
                  <a:latin typeface="AvenirNext LT Pro Bold" panose="020B0804020202020204" pitchFamily="34" charset="0"/>
                </a:rPr>
                <a:t>Dial-in Code: 877 275 4585</a:t>
              </a:r>
            </a:p>
          </p:txBody>
        </p:sp>
        <p:sp>
          <p:nvSpPr>
            <p:cNvPr id="18" name="Retângulo 17"/>
            <p:cNvSpPr/>
            <p:nvPr/>
          </p:nvSpPr>
          <p:spPr>
            <a:xfrm>
              <a:off x="0" y="12841771"/>
              <a:ext cx="10691813" cy="523220"/>
            </a:xfrm>
            <a:prstGeom prst="rect">
              <a:avLst/>
            </a:prstGeom>
          </p:spPr>
          <p:txBody>
            <a:bodyPr wrap="square">
              <a:spAutoFit/>
            </a:bodyPr>
            <a:lstStyle/>
            <a:p>
              <a:pPr algn="ctr">
                <a:lnSpc>
                  <a:spcPct val="200000"/>
                </a:lnSpc>
              </a:pPr>
              <a:r>
                <a:rPr lang="pt-BR" sz="1400" b="1" spc="100" noProof="1">
                  <a:solidFill>
                    <a:srgbClr val="004899"/>
                  </a:solidFill>
                  <a:latin typeface="AvenirNext LT Pro Regular" panose="020B0504020202020204" pitchFamily="34" charset="0"/>
                </a:rPr>
                <a:t>हिंदी और अंग्रेजी में संपर्क करें </a:t>
              </a:r>
              <a:r>
                <a:rPr lang="pt-BR" sz="1400" b="1" noProof="1">
                  <a:solidFill>
                    <a:srgbClr val="004899"/>
                  </a:solidFill>
                  <a:latin typeface="AvenirNext LT Pro Regular" panose="020B0504020202020204" pitchFamily="34" charset="0"/>
                </a:rPr>
                <a:t>|  Contact in Hindi and English</a:t>
              </a:r>
            </a:p>
          </p:txBody>
        </p:sp>
        <p:sp>
          <p:nvSpPr>
            <p:cNvPr id="16" name="Retângulo 15"/>
            <p:cNvSpPr/>
            <p:nvPr/>
          </p:nvSpPr>
          <p:spPr>
            <a:xfrm>
              <a:off x="8280569" y="6571003"/>
              <a:ext cx="2143100" cy="446540"/>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8" name="CaixaDeTexto 7"/>
            <p:cNvSpPr txBox="1"/>
            <p:nvPr/>
          </p:nvSpPr>
          <p:spPr>
            <a:xfrm>
              <a:off x="8282950" y="6607455"/>
              <a:ext cx="2134862" cy="461665"/>
            </a:xfrm>
            <a:prstGeom prst="rect">
              <a:avLst/>
            </a:prstGeom>
            <a:noFill/>
          </p:spPr>
          <p:txBody>
            <a:bodyPr wrap="square" rtlCol="0">
              <a:spAutoFit/>
            </a:bodyPr>
            <a:lstStyle/>
            <a:p>
              <a:pPr algn="ctr"/>
              <a:r>
                <a:rPr lang="pt-BR" sz="2400" b="1" noProof="1">
                  <a:solidFill>
                    <a:schemeClr val="bg1"/>
                  </a:solidFill>
                </a:rPr>
                <a:t>किसी भी समय</a:t>
              </a:r>
              <a:endParaRPr lang="pt-BR" sz="2400" b="1" spc="70" noProof="1">
                <a:solidFill>
                  <a:schemeClr val="bg1"/>
                </a:solidFill>
                <a:latin typeface="AvenirNext LT Pro Bold" panose="020B0804020202020204" pitchFamily="34" charset="0"/>
              </a:endParaRPr>
            </a:p>
          </p:txBody>
        </p:sp>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686" y="8281717"/>
              <a:ext cx="743184" cy="829869"/>
            </a:xfrm>
            <a:prstGeom prst="rect">
              <a:avLst/>
            </a:prstGeom>
          </p:spPr>
        </p:pic>
      </p:grpSp>
      <p:sp>
        <p:nvSpPr>
          <p:cNvPr id="4" name="CaixaDeTexto 5">
            <a:extLst>
              <a:ext uri="{FF2B5EF4-FFF2-40B4-BE49-F238E27FC236}">
                <a16:creationId xmlns:a16="http://schemas.microsoft.com/office/drawing/2014/main" id="{57B43BA0-AF05-62C5-E946-551B66A74584}"/>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A7F860-AFA5-419C-BDCA-E4FFB1B122FD}">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4A0CDBA9-3540-44B6-B057-6ABBD811BD5E}">
  <ds:schemaRefs>
    <ds:schemaRef ds:uri="http://schemas.microsoft.com/sharepoint/v3/contenttype/forms"/>
  </ds:schemaRefs>
</ds:datastoreItem>
</file>

<file path=customXml/itemProps3.xml><?xml version="1.0" encoding="utf-8"?>
<ds:datastoreItem xmlns:ds="http://schemas.openxmlformats.org/officeDocument/2006/customXml" ds:itemID="{6E2EE85C-AE70-49C0-BC4D-DEE0721F4F9C}"/>
</file>

<file path=docProps/app.xml><?xml version="1.0" encoding="utf-8"?>
<Properties xmlns="http://schemas.openxmlformats.org/officeDocument/2006/extended-properties" xmlns:vt="http://schemas.openxmlformats.org/officeDocument/2006/docPropsVTypes">
  <Template>Office Theme</Template>
  <TotalTime>133</TotalTime>
  <Words>225</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AvenirNext LT Pro Bold</vt:lpstr>
      <vt:lpstr>Calibri</vt:lpstr>
      <vt:lpstr>AvenirNext LT Pro UltLight</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41</cp:revision>
  <dcterms:created xsi:type="dcterms:W3CDTF">2021-04-09T18:42:33Z</dcterms:created>
  <dcterms:modified xsi:type="dcterms:W3CDTF">2023-12-30T22:34:28Z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