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10691813" cy="1511935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8" d="100"/>
          <a:sy n="28" d="100"/>
        </p:scale>
        <p:origin x="21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McCloud" userId="73b4b836-8331-41af-a755-0ca49410e3b4" providerId="ADAL" clId="{B144E2A2-92B9-461A-BF32-2B34CA99A150}"/>
    <pc:docChg chg="modSld">
      <pc:chgData name="Pamela McCloud" userId="73b4b836-8331-41af-a755-0ca49410e3b4" providerId="ADAL" clId="{B144E2A2-92B9-461A-BF32-2B34CA99A150}" dt="2023-12-30T22:33:37.938" v="0"/>
      <pc:docMkLst>
        <pc:docMk/>
      </pc:docMkLst>
      <pc:sldChg chg="addSp modSp">
        <pc:chgData name="Pamela McCloud" userId="73b4b836-8331-41af-a755-0ca49410e3b4" providerId="ADAL" clId="{B144E2A2-92B9-461A-BF32-2B34CA99A150}" dt="2023-12-30T22:33:37.938" v="0"/>
        <pc:sldMkLst>
          <pc:docMk/>
          <pc:sldMk cId="3581906436" sldId="256"/>
        </pc:sldMkLst>
        <pc:spChg chg="add mod">
          <ac:chgData name="Pamela McCloud" userId="73b4b836-8331-41af-a755-0ca49410e3b4" providerId="ADAL" clId="{B144E2A2-92B9-461A-BF32-2B34CA99A150}" dt="2023-12-30T22:33:37.938" v="0"/>
          <ac:spMkLst>
            <pc:docMk/>
            <pc:sldMk cId="3581906436" sldId="256"/>
            <ac:spMk id="4" creationId="{4E081CB4-5B51-A225-628F-27BAED4972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9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3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9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691813" cy="15119350"/>
            <a:chOff x="0" y="0"/>
            <a:chExt cx="10691813" cy="1511935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91813" cy="1511935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0" y="1429203"/>
              <a:ext cx="106914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300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68000"/>
                      </a:srgbClr>
                    </a:outerShdw>
                  </a:effectLst>
                  <a:latin typeface="AvenirNext LT Pro Bold" panose="020B0804020202020204"/>
                </a:rPr>
                <a:t>道德熱線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308975" y="6528385"/>
              <a:ext cx="17381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noProof="1">
                  <a:solidFill>
                    <a:schemeClr val="bg1"/>
                  </a:solidFill>
                </a:rPr>
                <a:t>任何時間</a:t>
              </a:r>
            </a:p>
            <a:p>
              <a:pPr algn="ctr"/>
              <a:endParaRPr lang="pt-BR" sz="2800" b="1" spc="70" noProof="1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361821" y="6966185"/>
              <a:ext cx="1621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TW" altLang="en-US" sz="2800" noProof="1">
                  <a:solidFill>
                    <a:schemeClr val="bg1"/>
                  </a:solidFill>
                </a:rPr>
                <a:t>任何地方</a:t>
              </a:r>
            </a:p>
            <a:p>
              <a:pPr algn="r"/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005193" y="738031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>
                  <a:solidFill>
                    <a:schemeClr val="bg1"/>
                  </a:solidFill>
                </a:defRPr>
              </a:lvl1pPr>
            </a:lstStyle>
            <a:p>
              <a:r>
                <a:rPr lang="zh-TW" altLang="en-US" noProof="1"/>
                <a:t>我們都能夠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648500" y="7797611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>
                  <a:solidFill>
                    <a:schemeClr val="bg1"/>
                  </a:solidFill>
                </a:defRPr>
              </a:lvl1pPr>
            </a:lstStyle>
            <a:p>
              <a:r>
                <a:rPr lang="zh-TW" altLang="en-US" noProof="1"/>
                <a:t>接聽你的來電</a:t>
              </a:r>
              <a:endParaRPr lang="pt-BR" noProof="1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62586" y="8840489"/>
              <a:ext cx="4305106" cy="390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3000"/>
                </a:lnSpc>
              </a:pPr>
              <a:r>
                <a:rPr lang="zh-TW" altLang="en-US" sz="2000" b="1" noProof="1"/>
                <a:t>如果您發現自己在工作中遇到有關道德與合規方面的問題</a:t>
              </a:r>
              <a:r>
                <a:rPr lang="zh-TW" altLang="en-US" sz="2000" noProof="1"/>
                <a:t>，道德熱線將為您提供相關服務。 您可以報告嚴重的問題和相關的疑慮，如涉嫌賄賂貪腐、欺詐、洗錢、會計違規、反壟斷違規、濫用公司資產和資源、利益衝突、不當禮品和娛樂招待、披露敏感資訊、歧視、報復、威脅、性騷擾或類似情況。 任何涉嫌違反</a:t>
              </a:r>
              <a:r>
                <a:rPr lang="en-US" altLang="zh-TW" sz="2000" noProof="1"/>
                <a:t>Brink's</a:t>
              </a:r>
              <a:r>
                <a:rPr lang="zh-TW" altLang="en-US" sz="2000" noProof="1"/>
                <a:t>道德規範的行為都應通過道德熱線進行舉報。</a:t>
              </a:r>
              <a:endParaRPr lang="pt-BR" sz="2000" spc="-40" noProof="1">
                <a:latin typeface="AvenirNext LT Pro Regular" panose="020B0504020202020204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0" y="13283357"/>
              <a:ext cx="10691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pt-BR" sz="1200" noProof="1">
                  <a:solidFill>
                    <a:schemeClr val="accent1">
                      <a:lumMod val="75000"/>
                    </a:schemeClr>
                  </a:solidFill>
                </a:rPr>
                <a:t>道德熱線是由一家獨立公司運營。您可以放心，</a:t>
              </a:r>
              <a:r>
                <a:rPr lang="pt-BR" sz="1200" noProof="1">
                  <a:solidFill>
                    <a:schemeClr val="accent1">
                      <a:lumMod val="75000"/>
                    </a:schemeClr>
                  </a:solidFill>
                </a:rPr>
                <a:t>Brink</a:t>
              </a:r>
              <a:r>
                <a:rPr lang="zh-TW" altLang="pt-BR" sz="1200" noProof="1">
                  <a:solidFill>
                    <a:schemeClr val="accent1">
                      <a:lumMod val="75000"/>
                    </a:schemeClr>
                  </a:solidFill>
                </a:rPr>
                <a:t>的道德與合規小組會秘密處理所有的舉報。</a:t>
              </a:r>
              <a:endParaRPr lang="pt-BR" altLang="zh-TW" sz="1200" noProof="1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zh-TW" altLang="pt-BR" sz="1200" noProof="1">
                  <a:solidFill>
                    <a:schemeClr val="accent1">
                      <a:lumMod val="75000"/>
                    </a:schemeClr>
                  </a:solidFill>
                </a:rPr>
                <a:t>您也可以放心，如果您要提交匿名報告，則不會將您的識別信息提供給</a:t>
              </a:r>
              <a:r>
                <a:rPr lang="pt-BR" sz="1200" noProof="1">
                  <a:solidFill>
                    <a:schemeClr val="accent1">
                      <a:lumMod val="75000"/>
                    </a:schemeClr>
                  </a:solidFill>
                </a:rPr>
                <a:t>Brink</a:t>
              </a:r>
              <a:r>
                <a:rPr lang="zh-TW" altLang="pt-BR" sz="1200" noProof="1">
                  <a:solidFill>
                    <a:schemeClr val="accent1">
                      <a:lumMod val="75000"/>
                    </a:schemeClr>
                  </a:solidFill>
                </a:rPr>
                <a:t>的。</a:t>
              </a:r>
              <a:endParaRPr lang="pt-BR" sz="1200" noProof="1">
                <a:solidFill>
                  <a:schemeClr val="accent1">
                    <a:lumMod val="75000"/>
                  </a:schemeClr>
                </a:solidFill>
                <a:latin typeface="AvenirNext LT Pro UltLight" panose="020B0203020202020204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0" y="2980162"/>
              <a:ext cx="10691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noProof="1"/>
                <a:t>全天24小時 </a:t>
              </a:r>
              <a:r>
                <a:rPr lang="pt-BR" sz="2800" spc="70" noProof="1">
                  <a:latin typeface="AvenirNext LT Pro Bold" panose="020B0804020202020204" pitchFamily="34" charset="0"/>
                </a:rPr>
                <a:t>• </a:t>
              </a:r>
              <a:r>
                <a:rPr lang="pt-BR" sz="2800" b="1" noProof="1"/>
                <a:t>一年365天’</a:t>
              </a:r>
              <a:endParaRPr lang="pt-BR" sz="2800" b="1" spc="70" noProof="1">
                <a:latin typeface="AvenirNext LT Pro Bold" panose="020B0804020202020204" pitchFamily="34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014903" y="10458424"/>
              <a:ext cx="3262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b="1" noProof="1">
                  <a:solidFill>
                    <a:schemeClr val="bg1">
                      <a:lumMod val="50000"/>
                    </a:schemeClr>
                  </a:solidFill>
                </a:rPr>
                <a:t>您提出的疑慮和問題，將會被保密</a:t>
              </a:r>
              <a:endParaRPr lang="pt-BR" sz="1500" b="1" noProof="1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425272" y="10773969"/>
              <a:ext cx="24416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b="1" noProof="1">
                  <a:solidFill>
                    <a:schemeClr val="bg1">
                      <a:lumMod val="50000"/>
                    </a:schemeClr>
                  </a:solidFill>
                </a:rPr>
                <a:t>您將得到保護，免受報復</a:t>
              </a:r>
              <a:endParaRPr lang="pt-BR" sz="1500" b="1" noProof="1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" y="12784621"/>
              <a:ext cx="10691470" cy="462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TW" alt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廣東話</a:t>
              </a:r>
              <a:r>
                <a:rPr lang="zh-CN" altLang="en-US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，</a:t>
              </a:r>
              <a:r>
                <a:rPr lang="zh-TW" alt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普通話和英語聯繫</a:t>
              </a:r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  | </a:t>
              </a:r>
              <a:r>
                <a:rPr lang="zh-CN" alt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广东话</a:t>
              </a:r>
              <a:r>
                <a:rPr lang="zh-CN" altLang="en-US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，</a:t>
              </a:r>
              <a:r>
                <a:rPr lang="zh-CN" alt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普通话和英语联系</a:t>
              </a:r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  | Contact in Cantonese, Mandarin and English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340" y="8494872"/>
              <a:ext cx="743184" cy="829869"/>
            </a:xfrm>
            <a:prstGeom prst="rect">
              <a:avLst/>
            </a:prstGeom>
          </p:spPr>
        </p:pic>
        <p:sp>
          <p:nvSpPr>
            <p:cNvPr id="20" name="CaixaDeTexto 8"/>
            <p:cNvSpPr txBox="1"/>
            <p:nvPr/>
          </p:nvSpPr>
          <p:spPr>
            <a:xfrm>
              <a:off x="5624122" y="9330811"/>
              <a:ext cx="40630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4200" spc="-50" dirty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800 96 00 76</a:t>
              </a:r>
            </a:p>
          </p:txBody>
        </p:sp>
      </p:grpSp>
      <p:sp>
        <p:nvSpPr>
          <p:cNvPr id="4" name="CaixaDeTexto 5">
            <a:extLst>
              <a:ext uri="{FF2B5EF4-FFF2-40B4-BE49-F238E27FC236}">
                <a16:creationId xmlns:a16="http://schemas.microsoft.com/office/drawing/2014/main" id="{4E081CB4-5B51-A225-628F-27BAED49725E}"/>
              </a:ext>
            </a:extLst>
          </p:cNvPr>
          <p:cNvSpPr txBox="1"/>
          <p:nvPr/>
        </p:nvSpPr>
        <p:spPr>
          <a:xfrm>
            <a:off x="-3803" y="3484672"/>
            <a:ext cx="1069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81906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DCEEBC8A1F241BEE6AB5FEF9836C7" ma:contentTypeVersion="21" ma:contentTypeDescription="Create a new document." ma:contentTypeScope="" ma:versionID="6c045a639225b01fe1a4f024d156ab28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98381851b4d8469567599b55302d7e89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Release_x0020_Date" minOccurs="0"/>
                <xsd:element ref="ns3:lcf76f155ced4ddcb4097134ff3c332f" minOccurs="0"/>
                <xsd:element ref="ns2:TaxCatchAll" minOccurs="0"/>
                <xsd:element ref="ns3:Testcolum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6ea513-1ac3-4c98-9e26-5fe8941e6d4d}" ma:internalName="TaxCatchAll" ma:showField="CatchAllData" ma:web="5b5f3cac-30e6-4343-8ff9-ef13b9759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Release_x0020_Date" ma:index="21" nillable="true" ma:displayName="Release Date" ma:format="DateOnly" ma:indexed="true" ma:internalName="Release_x0020_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1c61f09-4858-426a-8156-939e56be7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estcolumn" ma:index="25" nillable="true" ma:displayName="Test column" ma:format="Dropdown" ma:internalName="Testcolumn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ease_x0020_Date xmlns="d72f38c8-9d45-418d-92dd-8a67773138de" xsi:nil="true"/>
    <lcf76f155ced4ddcb4097134ff3c332f xmlns="d72f38c8-9d45-418d-92dd-8a67773138de">
      <Terms xmlns="http://schemas.microsoft.com/office/infopath/2007/PartnerControls"/>
    </lcf76f155ced4ddcb4097134ff3c332f>
    <TaxCatchAll xmlns="5b5f3cac-30e6-4343-8ff9-ef13b9759b0a" xsi:nil="true"/>
    <Testcolumn xmlns="d72f38c8-9d45-418d-92dd-8a67773138de" xsi:nil="true"/>
  </documentManagement>
</p:properties>
</file>

<file path=customXml/itemProps1.xml><?xml version="1.0" encoding="utf-8"?>
<ds:datastoreItem xmlns:ds="http://schemas.openxmlformats.org/officeDocument/2006/customXml" ds:itemID="{B8B1F438-304E-4B33-B915-2F7446795615}"/>
</file>

<file path=customXml/itemProps2.xml><?xml version="1.0" encoding="utf-8"?>
<ds:datastoreItem xmlns:ds="http://schemas.openxmlformats.org/officeDocument/2006/customXml" ds:itemID="{D56F1489-9763-4BE0-9810-2F70D17F7B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DFD6A3-98EC-4B5D-AF4A-BA842E6F31A4}">
  <ds:schemaRefs>
    <ds:schemaRef ds:uri="http://schemas.microsoft.com/office/2006/metadata/properties"/>
    <ds:schemaRef ds:uri="http://schemas.microsoft.com/office/infopath/2007/PartnerControls"/>
    <ds:schemaRef ds:uri="d72f38c8-9d45-418d-92dd-8a67773138de"/>
    <ds:schemaRef ds:uri="5b5f3cac-30e6-4343-8ff9-ef13b9759b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1553</TotalTime>
  <Words>326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AvenirNext LT Pro Bold</vt:lpstr>
      <vt:lpstr>Calibri</vt:lpstr>
      <vt:lpstr>AvenirNext LT Pro UltLight</vt:lpstr>
      <vt:lpstr>AvenirNext LT Pro Regular</vt:lpstr>
      <vt:lpstr>Calibri Light</vt:lpstr>
      <vt:lpstr>Arial</vt:lpstr>
      <vt:lpstr>Tema do Office</vt:lpstr>
      <vt:lpstr>PowerPoint Presentation</vt:lpstr>
    </vt:vector>
  </TitlesOfParts>
  <Company>SRV-SCCM2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Pamela McCloud</cp:lastModifiedBy>
  <cp:revision>24</cp:revision>
  <dcterms:created xsi:type="dcterms:W3CDTF">2021-04-09T18:42:33Z</dcterms:created>
  <dcterms:modified xsi:type="dcterms:W3CDTF">2023-12-30T22:33:45Z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