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10691813" cy="7559675"/>
  <p:notesSz cx="6858000" cy="9144000"/>
  <p:embeddedFontLst>
    <p:embeddedFont>
      <p:font typeface="AvenirNext LT Pro UltLight" panose="020B0203020202020204" pitchFamily="34" charset="0"/>
      <p:regular r:id="rId4"/>
    </p:embeddedFont>
    <p:embeddedFont>
      <p:font typeface="AvenirNext LT Pro Regular" panose="020B050402020202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AvenirNext LT Pro Bold" panose="020B08040202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6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" y="73"/>
            <a:ext cx="10691812" cy="7559529"/>
            <a:chOff x="1" y="73"/>
            <a:chExt cx="10691812" cy="755952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3"/>
              <a:ext cx="10691812" cy="7559529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5906" y="961116"/>
              <a:ext cx="53444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300" b="1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6000"/>
                      </a:srgbClr>
                    </a:outerShdw>
                  </a:effectLst>
                  <a:latin typeface="AvenirNext LT Pro Bold" panose="020B0804020202020204"/>
                </a:rPr>
                <a:t>道德熱線</a:t>
              </a:r>
              <a:endParaRPr lang="pt-BR" sz="53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6000"/>
                    </a:srgbClr>
                  </a:outerShdw>
                </a:effectLst>
                <a:latin typeface="AvenirNext LT Pro Bold" panose="020B0804020202020204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5906" y="1878775"/>
              <a:ext cx="53444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noProof="1" smtClean="0"/>
                <a:t>全天24小時 </a:t>
              </a:r>
              <a:r>
                <a:rPr lang="pt-BR" sz="1600" b="1" spc="70" noProof="1" smtClean="0">
                  <a:latin typeface="AvenirNext LT Pro Bold" panose="020B0804020202020204" pitchFamily="34" charset="0"/>
                </a:rPr>
                <a:t>• </a:t>
              </a:r>
              <a:r>
                <a:rPr lang="pt-BR" sz="1600" b="1" noProof="1" smtClean="0"/>
                <a:t>一年365天</a:t>
              </a:r>
              <a:endParaRPr lang="pt-BR" sz="1600" b="1" spc="70" noProof="1">
                <a:latin typeface="AvenirNext LT Pro Bold" panose="020B08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47411" y="469497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noProof="1" smtClean="0">
                  <a:solidFill>
                    <a:schemeClr val="bg1"/>
                  </a:solidFill>
                </a:rPr>
                <a:t>任何時間</a:t>
              </a:r>
              <a:endParaRPr lang="pt-BR" sz="2800" b="1" spc="70" noProof="1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842649" y="511141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noProof="1" smtClean="0">
                  <a:solidFill>
                    <a:schemeClr val="bg1"/>
                  </a:solidFill>
                </a:rPr>
                <a:t>任何地方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835506" y="5488959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noProof="1" smtClean="0">
                  <a:solidFill>
                    <a:schemeClr val="bg1"/>
                  </a:solidFill>
                </a:rPr>
                <a:t>我們</a:t>
              </a:r>
              <a:r>
                <a:rPr lang="zh-TW" altLang="pt-BR" sz="2800" noProof="1" smtClean="0">
                  <a:solidFill>
                    <a:schemeClr val="bg1"/>
                  </a:solidFill>
                </a:rPr>
                <a:t>都</a:t>
              </a:r>
              <a:r>
                <a:rPr lang="pt-BR" sz="2800" noProof="1" smtClean="0">
                  <a:solidFill>
                    <a:schemeClr val="bg1"/>
                  </a:solidFill>
                </a:rPr>
                <a:t>在這兒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845030" y="586710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pt-BR" sz="2800" noProof="1" smtClean="0">
                  <a:solidFill>
                    <a:schemeClr val="bg1"/>
                  </a:solidFill>
                </a:rPr>
                <a:t>聆</a:t>
              </a:r>
              <a:r>
                <a:rPr lang="pt-BR" sz="2800" noProof="1" smtClean="0">
                  <a:solidFill>
                    <a:schemeClr val="bg1"/>
                  </a:solidFill>
                </a:rPr>
                <a:t>聽你的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3" name="Conector reto 12"/>
            <p:cNvCxnSpPr>
              <a:stCxn id="4" idx="0"/>
              <a:endCxn id="4" idx="2"/>
            </p:cNvCxnSpPr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602"/>
            <a:chOff x="0" y="73"/>
            <a:chExt cx="10691813" cy="7559602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602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825663" y="1308118"/>
              <a:ext cx="3694582" cy="2977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zh-TW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如果您發現自己面臨道德困境</a:t>
              </a:r>
              <a:r>
                <a:rPr 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</a:t>
              </a:r>
              <a:r>
                <a:rPr lang="zh-TW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進退兩難，那麼道德熱線將能為您服務</a:t>
              </a:r>
              <a:r>
                <a:rPr lang="zh-TW" alt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r>
                <a:rPr lang="zh-TW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您可能會舉報疑似有嫌疑</a:t>
              </a:r>
              <a:r>
                <a:rPr lang="zh-TW" alt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的賄</a:t>
              </a:r>
              <a:r>
                <a:rPr lang="zh-TW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賂，欺詐，洗錢風險，違規會計法則，違反反托拉斯法，濫用資產和資源，利益衝突，濫用禮品和招待，洩露敏感信息，歧視，報復，威脅，道德或性騷擾以及類似情況</a:t>
              </a:r>
              <a:r>
                <a:rPr lang="zh-TW" alt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r>
                <a:rPr lang="zh-TW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任何涉嫌違反布林克道德規範的行為都應透過道德熱線舉報。</a:t>
              </a:r>
              <a:endParaRPr lang="pt-BR" sz="17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825663" y="5974129"/>
              <a:ext cx="3663207" cy="1200329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002060"/>
                  </a:solidFill>
                </a:rPr>
                <a:t>道德熱線是由一家獨立公司運營</a:t>
              </a:r>
              <a:r>
                <a:rPr lang="zh-TW" altLang="en-US" sz="1200" dirty="0" smtClean="0">
                  <a:solidFill>
                    <a:srgbClr val="002060"/>
                  </a:solidFill>
                </a:rPr>
                <a:t>。</a:t>
              </a:r>
              <a:endParaRPr lang="en-US" altLang="zh-TW" sz="1200" dirty="0" smtClean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200" dirty="0" smtClean="0">
                  <a:solidFill>
                    <a:srgbClr val="002060"/>
                  </a:solidFill>
                </a:rPr>
                <a:t>您</a:t>
              </a:r>
              <a:r>
                <a:rPr lang="zh-TW" altLang="en-US" sz="1200" dirty="0">
                  <a:solidFill>
                    <a:srgbClr val="002060"/>
                  </a:solidFill>
                </a:rPr>
                <a:t>可以放心，</a:t>
              </a:r>
              <a:r>
                <a:rPr lang="en-US" sz="1200" dirty="0">
                  <a:solidFill>
                    <a:srgbClr val="002060"/>
                  </a:solidFill>
                </a:rPr>
                <a:t>Brink</a:t>
              </a:r>
              <a:r>
                <a:rPr lang="zh-TW" altLang="en-US" sz="1200" dirty="0">
                  <a:solidFill>
                    <a:srgbClr val="002060"/>
                  </a:solidFill>
                </a:rPr>
                <a:t>的道德與合規小組會</a:t>
              </a:r>
              <a:r>
                <a:rPr lang="zh-TW" altLang="en-US" sz="1200" dirty="0" smtClean="0">
                  <a:solidFill>
                    <a:srgbClr val="002060"/>
                  </a:solidFill>
                </a:rPr>
                <a:t>秘</a:t>
              </a:r>
              <a:endParaRPr lang="en-US" altLang="zh-TW" sz="1200" dirty="0" smtClean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200" dirty="0" smtClean="0">
                  <a:solidFill>
                    <a:srgbClr val="002060"/>
                  </a:solidFill>
                </a:rPr>
                <a:t>密</a:t>
              </a:r>
              <a:r>
                <a:rPr lang="zh-TW" altLang="en-US" sz="1200" dirty="0">
                  <a:solidFill>
                    <a:srgbClr val="002060"/>
                  </a:solidFill>
                </a:rPr>
                <a:t>處理所有的舉報</a:t>
              </a:r>
              <a:r>
                <a:rPr lang="zh-TW" altLang="en-US" sz="1200" dirty="0" smtClean="0">
                  <a:solidFill>
                    <a:srgbClr val="002060"/>
                  </a:solidFill>
                </a:rPr>
                <a:t>。您</a:t>
              </a:r>
              <a:r>
                <a:rPr lang="zh-TW" altLang="en-US" sz="1200" dirty="0">
                  <a:solidFill>
                    <a:srgbClr val="002060"/>
                  </a:solidFill>
                </a:rPr>
                <a:t>也可以放心，如果您要</a:t>
              </a:r>
              <a:r>
                <a:rPr lang="zh-TW" altLang="en-US" sz="1200" dirty="0" smtClean="0">
                  <a:solidFill>
                    <a:srgbClr val="002060"/>
                  </a:solidFill>
                </a:rPr>
                <a:t>提</a:t>
              </a:r>
              <a:endParaRPr lang="en-US" altLang="zh-TW" sz="1200" dirty="0" smtClean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200" dirty="0" smtClean="0">
                  <a:solidFill>
                    <a:srgbClr val="002060"/>
                  </a:solidFill>
                </a:rPr>
                <a:t>交</a:t>
              </a:r>
              <a:r>
                <a:rPr lang="zh-TW" altLang="en-US" sz="1200" dirty="0">
                  <a:solidFill>
                    <a:srgbClr val="002060"/>
                  </a:solidFill>
                </a:rPr>
                <a:t>匿名報告，則不會將您的識別信息提供給</a:t>
              </a:r>
              <a:r>
                <a:rPr lang="en-US" sz="1200" dirty="0">
                  <a:solidFill>
                    <a:srgbClr val="002060"/>
                  </a:solidFill>
                </a:rPr>
                <a:t>Brink</a:t>
              </a:r>
              <a:r>
                <a:rPr lang="zh-TW" altLang="en-US" sz="1200" dirty="0">
                  <a:solidFill>
                    <a:srgbClr val="002060"/>
                  </a:solidFill>
                </a:rPr>
                <a:t>的。</a:t>
              </a:r>
              <a:endParaRPr lang="pt-BR" sz="1200" dirty="0">
                <a:solidFill>
                  <a:srgbClr val="002060"/>
                </a:solidFill>
                <a:latin typeface="AvenirNext LT Pro UltLight" panose="020B0203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6106155" y="4123008"/>
              <a:ext cx="3855041" cy="652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zh-TW" altLang="en-US" sz="1500" b="1" dirty="0">
                  <a:solidFill>
                    <a:schemeClr val="bg1">
                      <a:lumMod val="50000"/>
                    </a:schemeClr>
                  </a:solidFill>
                </a:rPr>
                <a:t>秘密的提出您的疑慮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ts val="2300"/>
                </a:lnSpc>
              </a:pPr>
              <a:r>
                <a:rPr lang="zh-TW" altLang="en-US" sz="1500" b="1" dirty="0">
                  <a:solidFill>
                    <a:schemeClr val="bg1">
                      <a:lumMod val="50000"/>
                    </a:schemeClr>
                  </a:solidFill>
                </a:rPr>
                <a:t>您將受到保護免受報復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031652" y="3036666"/>
              <a:ext cx="40630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200" spc="-50" dirty="0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800 96 00 76</a:t>
              </a:r>
              <a:endParaRPr lang="pt-BR" sz="4200" spc="-50" dirty="0">
                <a:solidFill>
                  <a:srgbClr val="004899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318199" y="4968254"/>
              <a:ext cx="534590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1200" dirty="0">
                  <a:solidFill>
                    <a:srgbClr val="004899"/>
                  </a:solidFill>
                  <a:latin typeface="AvenirNext LT Pro Regular" panose="020B0504020202020204"/>
                </a:rPr>
                <a:t>普通話，廣東話和英語聯繫</a:t>
              </a:r>
              <a:r>
                <a:rPr lang="pt-BR" sz="1200" dirty="0" smtClean="0">
                  <a:solidFill>
                    <a:srgbClr val="004899"/>
                  </a:solidFill>
                  <a:latin typeface="AvenirNext LT Pro Regular" panose="020B050402020202020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4899"/>
                  </a:solidFill>
                  <a:latin typeface="AvenirNext LT Pro Regular" panose="020B0504020202020204"/>
                </a:rPr>
                <a:t>普通话，广东话和英语联</a:t>
              </a:r>
              <a:r>
                <a:rPr lang="zh-CN" altLang="en-US" sz="1200" dirty="0" smtClean="0">
                  <a:solidFill>
                    <a:srgbClr val="004899"/>
                  </a:solidFill>
                  <a:latin typeface="AvenirNext LT Pro Regular" panose="020B0504020202020204"/>
                </a:rPr>
                <a:t>系</a:t>
              </a:r>
              <a:endParaRPr lang="en-US" altLang="zh-CN" sz="1200" dirty="0" smtClean="0">
                <a:solidFill>
                  <a:srgbClr val="004899"/>
                </a:solidFill>
                <a:latin typeface="AvenirNext LT Pro Regular" panose="020B0504020202020204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200" dirty="0" smtClean="0">
                  <a:solidFill>
                    <a:srgbClr val="004899"/>
                  </a:solidFill>
                  <a:latin typeface="AvenirNext LT Pro Regular" panose="020B0504020202020204"/>
                </a:rPr>
                <a:t>Contact </a:t>
              </a:r>
              <a:r>
                <a:rPr lang="pt-BR" sz="1200" dirty="0">
                  <a:solidFill>
                    <a:srgbClr val="004899"/>
                  </a:solidFill>
                  <a:latin typeface="AvenirNext LT Pro Regular" panose="020B0504020202020204"/>
                </a:rPr>
                <a:t>in Mandarin, Cantonese and English</a:t>
              </a:r>
              <a:endParaRPr lang="pt-BR" sz="1200" spc="100" dirty="0">
                <a:solidFill>
                  <a:srgbClr val="004899"/>
                </a:solidFill>
                <a:latin typeface="AvenirNext LT Pro Regular" panose="020B0504020202020204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320" y="6166458"/>
              <a:ext cx="902710" cy="1008000"/>
            </a:xfrm>
            <a:prstGeom prst="rect">
              <a:avLst/>
            </a:prstGeom>
          </p:spPr>
        </p:pic>
        <p:cxnSp>
          <p:nvCxnSpPr>
            <p:cNvPr id="13" name="Conector reto 12"/>
            <p:cNvCxnSpPr>
              <a:stCxn id="11" idx="0"/>
              <a:endCxn id="11" idx="2"/>
            </p:cNvCxnSpPr>
            <p:nvPr/>
          </p:nvCxnSpPr>
          <p:spPr>
            <a:xfrm>
              <a:off x="5345907" y="73"/>
              <a:ext cx="0" cy="7559602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76E5C3-4DAC-4161-B2C3-C5D41753289D}"/>
</file>

<file path=customXml/itemProps2.xml><?xml version="1.0" encoding="utf-8"?>
<ds:datastoreItem xmlns:ds="http://schemas.openxmlformats.org/officeDocument/2006/customXml" ds:itemID="{032336FD-86A0-416C-81F0-A7D292A80DC6}"/>
</file>

<file path=customXml/itemProps3.xml><?xml version="1.0" encoding="utf-8"?>
<ds:datastoreItem xmlns:ds="http://schemas.openxmlformats.org/officeDocument/2006/customXml" ds:itemID="{BDFE2681-C14D-420F-AE00-E9594FEF97B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291</Words>
  <Application>Microsoft Office PowerPoint</Application>
  <PresentationFormat>Personalizar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1" baseType="lpstr">
      <vt:lpstr>AvenirNext LT Pro UltLight</vt:lpstr>
      <vt:lpstr>AvenirNext LT Pro Regular</vt:lpstr>
      <vt:lpstr>Arial</vt:lpstr>
      <vt:lpstr>Calibri Light</vt:lpstr>
      <vt:lpstr>等线</vt:lpstr>
      <vt:lpstr>AvenirNext LT Pro Bold</vt:lpstr>
      <vt:lpstr>新細明體</vt:lpstr>
      <vt:lpstr>Calibri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24</cp:revision>
  <dcterms:created xsi:type="dcterms:W3CDTF">2021-04-09T18:42:33Z</dcterms:created>
  <dcterms:modified xsi:type="dcterms:W3CDTF">2021-06-22T18:14:05Z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