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AvenirNext LT Pro Bold" panose="020B0804020202020204" pitchFamily="34" charset="0"/>
      <p:bold r:id="rId10"/>
    </p:embeddedFont>
    <p:embeddedFont>
      <p:font typeface="Calibri Light" panose="020F0302020204030204" pitchFamily="34" charset="0"/>
      <p:regular r:id="rId11"/>
      <p:italic r:id="rId12"/>
    </p:embeddedFont>
    <p:embeddedFont>
      <p:font typeface="AvenirNext LT Pro Regular" panose="020B0504020202020204" pitchFamily="34" charset="0"/>
      <p:regular r:id="rId13"/>
      <p:bold r:id="rId14"/>
      <p:italic r:id="rId15"/>
      <p:boldItalic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29" autoAdjust="0"/>
    <p:restoredTop sz="96473" autoAdjust="0"/>
  </p:normalViewPr>
  <p:slideViewPr>
    <p:cSldViewPr snapToGrid="0">
      <p:cViewPr>
        <p:scale>
          <a:sx n="60" d="100"/>
          <a:sy n="60" d="100"/>
        </p:scale>
        <p:origin x="33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1.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21/09/2021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21/09/2021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21/09/2021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21/09/2021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21/09/2021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21/09/2021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21/09/2021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21/09/2021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21/09/2021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21/09/2021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21/09/2021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21/09/2021</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‹nº›</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0691812" cy="15119350"/>
          </a:xfrm>
          <a:prstGeom prst="rect">
            <a:avLst/>
          </a:prstGeom>
        </p:spPr>
      </p:pic>
      <p:sp>
        <p:nvSpPr>
          <p:cNvPr id="6" name="CaixaDeTexto 5"/>
          <p:cNvSpPr txBox="1"/>
          <p:nvPr/>
        </p:nvSpPr>
        <p:spPr>
          <a:xfrm>
            <a:off x="0" y="1567542"/>
            <a:ext cx="10691470" cy="2039404"/>
          </a:xfrm>
          <a:prstGeom prst="rect">
            <a:avLst/>
          </a:prstGeom>
          <a:noFill/>
        </p:spPr>
        <p:txBody>
          <a:bodyPr wrap="square" rtlCol="0">
            <a:spAutoFit/>
          </a:bodyPr>
          <a:lstStyle/>
          <a:p>
            <a:pPr algn="ctr">
              <a:lnSpc>
                <a:spcPts val="7500"/>
              </a:lnSpc>
            </a:pPr>
            <a:r>
              <a:rPr lang="el-GR" sz="8000" b="1" dirty="0" smtClean="0">
                <a:solidFill>
                  <a:schemeClr val="bg1"/>
                </a:solidFill>
                <a:effectLst>
                  <a:outerShdw blurRad="38100" dist="38100" dir="2700000" algn="tl">
                    <a:srgbClr val="000000">
                      <a:alpha val="60000"/>
                    </a:srgbClr>
                  </a:outerShdw>
                </a:effectLst>
              </a:rPr>
              <a:t>ΓΡΑΜΜΗ ΓΙΑ ΘΕΜΑΤΑ ΔΕΟΝΤΟΛΟΓΙΑΣ</a:t>
            </a:r>
            <a:endParaRPr lang="pt-BR" sz="8000" b="1" dirty="0">
              <a:solidFill>
                <a:schemeClr val="bg1"/>
              </a:solidFill>
              <a:effectLst>
                <a:outerShdw blurRad="38100" dist="38100" dir="2700000" algn="tl">
                  <a:srgbClr val="000000">
                    <a:alpha val="60000"/>
                  </a:srgbClr>
                </a:outerShdw>
              </a:effectLst>
              <a:latin typeface="AvenirNext LT Pro Bold" panose="020B0804020202020204"/>
            </a:endParaRPr>
          </a:p>
        </p:txBody>
      </p:sp>
      <p:sp>
        <p:nvSpPr>
          <p:cNvPr id="12" name="CaixaDeTexto 11"/>
          <p:cNvSpPr txBox="1"/>
          <p:nvPr/>
        </p:nvSpPr>
        <p:spPr>
          <a:xfrm>
            <a:off x="545954" y="8748291"/>
            <a:ext cx="4814716" cy="4260141"/>
          </a:xfrm>
          <a:prstGeom prst="rect">
            <a:avLst/>
          </a:prstGeom>
          <a:noFill/>
        </p:spPr>
        <p:txBody>
          <a:bodyPr wrap="square" rtlCol="0">
            <a:spAutoFit/>
          </a:bodyPr>
          <a:lstStyle/>
          <a:p>
            <a:pPr algn="just">
              <a:lnSpc>
                <a:spcPts val="2500"/>
              </a:lnSpc>
            </a:pPr>
            <a:r>
              <a:rPr lang="el-GR" sz="1500" b="1" dirty="0"/>
              <a:t>Εάν αντιμετωπίζετε</a:t>
            </a:r>
            <a:r>
              <a:rPr lang="el-GR" sz="1500" b="1" dirty="0" smtClean="0"/>
              <a:t> </a:t>
            </a:r>
            <a:r>
              <a:rPr lang="el-GR" sz="1500" b="1" dirty="0"/>
              <a:t>ηθικό δίλημμα</a:t>
            </a:r>
            <a:r>
              <a:rPr lang="el-GR" sz="1500" dirty="0"/>
              <a:t>, η Γραμμή για θέματα Δεοντολογίας είναι εδώ για εσάς.</a:t>
            </a:r>
            <a:r>
              <a:rPr lang="en-US" sz="1500" dirty="0">
                <a:latin typeface="AvenirNext LT Pro Regular" panose="020B0504020202020204"/>
              </a:rPr>
              <a:t> </a:t>
            </a:r>
            <a:r>
              <a:rPr lang="el-GR" sz="1500" dirty="0"/>
              <a:t>Μπορείτε να αναφέρετε σοβαρές ανησυχίες </a:t>
            </a:r>
            <a:r>
              <a:rPr lang="el-GR" sz="1500" dirty="0" smtClean="0"/>
              <a:t>σας, όπως </a:t>
            </a:r>
            <a:r>
              <a:rPr lang="el-GR" sz="1500" dirty="0"/>
              <a:t>υποψίες για δωροδοκία, απάτη, κίνδυνο νομιμοποίησης εσόδων από παράνομες δραστηριότητες, λογιστικές παρατυπίες, αντιμονοπωλιακές παραβιάσεις, κατάχρηση περιουσιακών στοιχείων και πόρων, συγκρούσεις συμφερόντων, κατάχρηση δώρων και ψυχαγωγίας, αποκάλυψη ευαίσθητων πληροφοριών, διακρίσεις, αντίποινα, απειλές, ηθική ή σεξουαλική </a:t>
            </a:r>
            <a:r>
              <a:rPr lang="el-GR" sz="1500" dirty="0" smtClean="0"/>
              <a:t>παρενόχληση, περιστατικά βίας  </a:t>
            </a:r>
            <a:r>
              <a:rPr lang="el-GR" sz="1500" dirty="0"/>
              <a:t>και </a:t>
            </a:r>
            <a:r>
              <a:rPr lang="el-GR" sz="1500" dirty="0" smtClean="0"/>
              <a:t>άλλες παρόμοιες </a:t>
            </a:r>
            <a:r>
              <a:rPr lang="el-GR" sz="1500" dirty="0"/>
              <a:t>καταστάσεις. Οποιαδήποτε υποψία παραβίασης του Κώδικα </a:t>
            </a:r>
            <a:r>
              <a:rPr lang="el-GR" sz="1500" dirty="0" smtClean="0"/>
              <a:t>Ηθικής της </a:t>
            </a:r>
            <a:r>
              <a:rPr lang="en-US" sz="1500" dirty="0" smtClean="0"/>
              <a:t>Brink’s</a:t>
            </a:r>
            <a:r>
              <a:rPr lang="el-GR" sz="1500" dirty="0" smtClean="0"/>
              <a:t> θα </a:t>
            </a:r>
            <a:r>
              <a:rPr lang="el-GR" sz="1500" dirty="0"/>
              <a:t>πρέπει να αναφέρεται μέσω της Γραμμής για θέματα Δεοντολογίας.</a:t>
            </a:r>
            <a:endParaRPr lang="pt-BR" sz="1500" spc="-40" dirty="0">
              <a:solidFill>
                <a:schemeClr val="tx1">
                  <a:lumMod val="75000"/>
                  <a:lumOff val="25000"/>
                </a:schemeClr>
              </a:solidFill>
              <a:latin typeface="AvenirNext LT Pro Regular" panose="020B0504020202020204"/>
            </a:endParaRPr>
          </a:p>
        </p:txBody>
      </p:sp>
      <p:sp>
        <p:nvSpPr>
          <p:cNvPr id="13" name="CaixaDeTexto 12"/>
          <p:cNvSpPr txBox="1"/>
          <p:nvPr/>
        </p:nvSpPr>
        <p:spPr>
          <a:xfrm>
            <a:off x="1" y="13464540"/>
            <a:ext cx="10691812" cy="600164"/>
          </a:xfrm>
          <a:prstGeom prst="rect">
            <a:avLst/>
          </a:prstGeom>
          <a:noFill/>
        </p:spPr>
        <p:txBody>
          <a:bodyPr wrap="square" lIns="1440000" rIns="1440000" rtlCol="0">
            <a:spAutoFit/>
          </a:bodyPr>
          <a:lstStyle/>
          <a:p>
            <a:pPr algn="ctr"/>
            <a:r>
              <a:rPr lang="el-GR" sz="1100" dirty="0">
                <a:solidFill>
                  <a:schemeClr val="accent1">
                    <a:lumMod val="75000"/>
                  </a:schemeClr>
                </a:solidFill>
                <a:latin typeface="AvenirNext LT Pro Regular" panose="020B0504020202020204" pitchFamily="34" charset="0"/>
              </a:rPr>
              <a:t>Η Γραμμή για θέματα Δεοντολογίας λειτουργεί από ανεξάρτητη εταιρία.</a:t>
            </a:r>
            <a:r>
              <a:rPr lang="en-US" sz="1100" dirty="0">
                <a:solidFill>
                  <a:schemeClr val="accent1">
                    <a:lumMod val="75000"/>
                  </a:schemeClr>
                </a:solidFill>
                <a:latin typeface="AvenirNext LT Pro Regular" panose="020B0504020202020204" pitchFamily="34" charset="0"/>
              </a:rPr>
              <a:t> </a:t>
            </a:r>
            <a:r>
              <a:rPr lang="el-GR" sz="1100" dirty="0">
                <a:solidFill>
                  <a:schemeClr val="accent1">
                    <a:lumMod val="75000"/>
                  </a:schemeClr>
                </a:solidFill>
                <a:latin typeface="AvenirNext LT Pro Regular" panose="020B0504020202020204" pitchFamily="34" charset="0"/>
              </a:rPr>
              <a:t>Να είστε σίγουρος/η ότι όλες οι αξιώσεις αντιμετωπίζονται εμπιστευτικά από το Τμήμα Δεοντολογίας και Συμμόρφωσης της </a:t>
            </a:r>
            <a:r>
              <a:rPr lang="en-US" sz="1100" dirty="0">
                <a:solidFill>
                  <a:schemeClr val="accent1">
                    <a:lumMod val="75000"/>
                  </a:schemeClr>
                </a:solidFill>
                <a:latin typeface="AvenirNext LT Pro Regular" panose="020B0504020202020204" pitchFamily="34" charset="0"/>
              </a:rPr>
              <a:t>Brink</a:t>
            </a:r>
            <a:r>
              <a:rPr lang="el-GR" sz="1100" dirty="0">
                <a:solidFill>
                  <a:schemeClr val="accent1">
                    <a:lumMod val="75000"/>
                  </a:schemeClr>
                </a:solidFill>
                <a:latin typeface="AvenirNext LT Pro Regular" panose="020B0504020202020204" pitchFamily="34" charset="0"/>
              </a:rPr>
              <a:t>’</a:t>
            </a:r>
            <a:r>
              <a:rPr lang="en-US" sz="1100" dirty="0" smtClean="0">
                <a:solidFill>
                  <a:schemeClr val="accent1">
                    <a:lumMod val="75000"/>
                  </a:schemeClr>
                </a:solidFill>
                <a:latin typeface="AvenirNext LT Pro Regular" panose="020B0504020202020204" pitchFamily="34" charset="0"/>
              </a:rPr>
              <a:t>s</a:t>
            </a:r>
            <a:r>
              <a:rPr lang="el-GR" sz="1100" dirty="0" smtClean="0">
                <a:solidFill>
                  <a:schemeClr val="accent1">
                    <a:lumMod val="75000"/>
                  </a:schemeClr>
                </a:solidFill>
                <a:latin typeface="AvenirNext LT Pro Regular" panose="020B0504020202020204" pitchFamily="34" charset="0"/>
              </a:rPr>
              <a:t>, </a:t>
            </a:r>
            <a:r>
              <a:rPr lang="el-GR" sz="1100" dirty="0">
                <a:solidFill>
                  <a:schemeClr val="accent1">
                    <a:lumMod val="75000"/>
                  </a:schemeClr>
                </a:solidFill>
                <a:latin typeface="AvenirNext LT Pro Regular" panose="020B0504020202020204" pitchFamily="34" charset="0"/>
              </a:rPr>
              <a:t>Ε</a:t>
            </a:r>
            <a:r>
              <a:rPr lang="el-GR" sz="1100" dirty="0" smtClean="0">
                <a:solidFill>
                  <a:schemeClr val="accent1">
                    <a:lumMod val="75000"/>
                  </a:schemeClr>
                </a:solidFill>
                <a:latin typeface="AvenirNext LT Pro Regular" panose="020B0504020202020204" pitchFamily="34" charset="0"/>
              </a:rPr>
              <a:t>πίσης</a:t>
            </a:r>
            <a:r>
              <a:rPr lang="el-GR" sz="1100" dirty="0">
                <a:solidFill>
                  <a:schemeClr val="accent1">
                    <a:lumMod val="75000"/>
                  </a:schemeClr>
                </a:solidFill>
                <a:latin typeface="AvenirNext LT Pro Regular" panose="020B0504020202020204" pitchFamily="34" charset="0"/>
              </a:rPr>
              <a:t>, να είστε σίγουρος/η ότι εάν θέλετε να υποβάλετε μια ανώνυμη αναφορά, τα στοιχεία αναγνώρισής σας δεν θα παρέχονται στη Brink's</a:t>
            </a:r>
            <a:r>
              <a:rPr lang="el-GR" sz="1100" dirty="0" smtClean="0">
                <a:solidFill>
                  <a:schemeClr val="accent1">
                    <a:lumMod val="75000"/>
                  </a:schemeClr>
                </a:solidFill>
                <a:latin typeface="AvenirNext LT Pro Regular" panose="020B0504020202020204" pitchFamily="34" charset="0"/>
              </a:rPr>
              <a:t>.</a:t>
            </a:r>
            <a:endParaRPr lang="pt-BR" sz="1100" dirty="0">
              <a:solidFill>
                <a:schemeClr val="accent1">
                  <a:lumMod val="75000"/>
                </a:schemeClr>
              </a:solidFill>
              <a:latin typeface="AvenirNext LT Pro Regular" panose="020B0504020202020204" pitchFamily="34" charset="0"/>
            </a:endParaRPr>
          </a:p>
        </p:txBody>
      </p:sp>
      <p:sp>
        <p:nvSpPr>
          <p:cNvPr id="14" name="CaixaDeTexto 13"/>
          <p:cNvSpPr txBox="1"/>
          <p:nvPr/>
        </p:nvSpPr>
        <p:spPr>
          <a:xfrm>
            <a:off x="0" y="3562476"/>
            <a:ext cx="10691813" cy="461665"/>
          </a:xfrm>
          <a:prstGeom prst="rect">
            <a:avLst/>
          </a:prstGeom>
          <a:noFill/>
        </p:spPr>
        <p:txBody>
          <a:bodyPr wrap="square" rtlCol="0">
            <a:spAutoFit/>
          </a:bodyPr>
          <a:lstStyle/>
          <a:p>
            <a:pPr algn="ctr"/>
            <a:r>
              <a:rPr lang="el-GR" sz="2400" spc="70" dirty="0" smtClean="0">
                <a:effectLst>
                  <a:outerShdw blurRad="38100" dist="38100" dir="2700000" algn="tl">
                    <a:schemeClr val="bg1">
                      <a:alpha val="59000"/>
                    </a:schemeClr>
                  </a:outerShdw>
                </a:effectLst>
                <a:latin typeface="AvenirNext LT Pro Bold" panose="020B0804020202020204" pitchFamily="34" charset="0"/>
              </a:rPr>
              <a:t>24 </a:t>
            </a:r>
            <a:r>
              <a:rPr lang="el-GR" sz="2400" b="1" spc="70" dirty="0">
                <a:effectLst>
                  <a:outerShdw blurRad="38100" dist="38100" dir="2700000" algn="tl">
                    <a:schemeClr val="bg1">
                      <a:alpha val="59000"/>
                    </a:schemeClr>
                  </a:outerShdw>
                </a:effectLst>
                <a:latin typeface="AvenirNext LT Pro Bold" panose="020B0804020202020204" pitchFamily="34" charset="0"/>
              </a:rPr>
              <a:t>Ώ</a:t>
            </a:r>
            <a:r>
              <a:rPr lang="el-GR" sz="2400" b="1" spc="70" dirty="0" smtClean="0">
                <a:effectLst>
                  <a:outerShdw blurRad="38100" dist="38100" dir="2700000" algn="tl">
                    <a:schemeClr val="bg1">
                      <a:alpha val="59000"/>
                    </a:schemeClr>
                  </a:outerShdw>
                </a:effectLst>
                <a:latin typeface="AvenirNext LT Pro Bold" panose="020B0804020202020204" pitchFamily="34" charset="0"/>
              </a:rPr>
              <a:t>ρες Την </a:t>
            </a:r>
            <a:r>
              <a:rPr lang="el-GR" sz="2400" b="1" spc="70" dirty="0">
                <a:effectLst>
                  <a:outerShdw blurRad="38100" dist="38100" dir="2700000" algn="tl">
                    <a:schemeClr val="bg1">
                      <a:alpha val="59000"/>
                    </a:schemeClr>
                  </a:outerShdw>
                </a:effectLst>
                <a:latin typeface="AvenirNext LT Pro Bold" panose="020B0804020202020204" pitchFamily="34" charset="0"/>
              </a:rPr>
              <a:t>Η</a:t>
            </a:r>
            <a:r>
              <a:rPr lang="el-GR" sz="2400" b="1" spc="70" dirty="0" smtClean="0">
                <a:effectLst>
                  <a:outerShdw blurRad="38100" dist="38100" dir="2700000" algn="tl">
                    <a:schemeClr val="bg1">
                      <a:alpha val="59000"/>
                    </a:schemeClr>
                  </a:outerShdw>
                </a:effectLst>
                <a:latin typeface="AvenirNext LT Pro Bold" panose="020B0804020202020204" pitchFamily="34" charset="0"/>
              </a:rPr>
              <a:t>μέρα </a:t>
            </a:r>
            <a:r>
              <a:rPr lang="en-US" sz="2400" spc="70" dirty="0" smtClean="0">
                <a:effectLst>
                  <a:outerShdw blurRad="38100" dist="38100" dir="2700000" algn="tl">
                    <a:schemeClr val="bg1">
                      <a:alpha val="59000"/>
                    </a:schemeClr>
                  </a:outerShdw>
                </a:effectLst>
                <a:latin typeface="AvenirNext LT Pro Bold" panose="020B0804020202020204" pitchFamily="34" charset="0"/>
              </a:rPr>
              <a:t>• 365</a:t>
            </a:r>
            <a:r>
              <a:rPr lang="el-GR" sz="2400" spc="70" dirty="0" smtClean="0">
                <a:effectLst>
                  <a:outerShdw blurRad="38100" dist="38100" dir="2700000" algn="tl">
                    <a:schemeClr val="bg1">
                      <a:alpha val="59000"/>
                    </a:schemeClr>
                  </a:outerShdw>
                </a:effectLst>
                <a:latin typeface="AvenirNext LT Pro Bold" panose="020B0804020202020204" pitchFamily="34" charset="0"/>
              </a:rPr>
              <a:t> </a:t>
            </a:r>
            <a:r>
              <a:rPr lang="el-GR" sz="2400" b="1" spc="70" dirty="0" smtClean="0">
                <a:effectLst>
                  <a:outerShdw blurRad="38100" dist="38100" dir="2700000" algn="tl">
                    <a:schemeClr val="bg1">
                      <a:alpha val="59000"/>
                    </a:schemeClr>
                  </a:outerShdw>
                </a:effectLst>
                <a:latin typeface="AvenirNext LT Pro Bold" panose="020B0804020202020204" pitchFamily="34" charset="0"/>
              </a:rPr>
              <a:t>Ημέρες Τον Χρόνο</a:t>
            </a:r>
            <a:endParaRPr lang="pt-BR" sz="2400" b="1" spc="70" dirty="0">
              <a:effectLst>
                <a:outerShdw blurRad="38100" dist="38100" dir="2700000" algn="tl">
                  <a:schemeClr val="bg1">
                    <a:alpha val="59000"/>
                  </a:schemeClr>
                </a:outerShdw>
              </a:effectLst>
              <a:latin typeface="AvenirNext LT Pro Bold" panose="020B0804020202020204" pitchFamily="34" charset="0"/>
            </a:endParaRPr>
          </a:p>
        </p:txBody>
      </p:sp>
      <p:sp>
        <p:nvSpPr>
          <p:cNvPr id="15" name="CaixaDeTexto 14"/>
          <p:cNvSpPr txBox="1"/>
          <p:nvPr/>
        </p:nvSpPr>
        <p:spPr>
          <a:xfrm>
            <a:off x="5770151" y="10451040"/>
            <a:ext cx="3828548" cy="784830"/>
          </a:xfrm>
          <a:prstGeom prst="rect">
            <a:avLst/>
          </a:prstGeom>
          <a:noFill/>
        </p:spPr>
        <p:txBody>
          <a:bodyPr wrap="none" rtlCol="0">
            <a:spAutoFit/>
          </a:bodyPr>
          <a:lstStyle/>
          <a:p>
            <a:pPr algn="ctr">
              <a:lnSpc>
                <a:spcPct val="150000"/>
              </a:lnSpc>
            </a:pPr>
            <a:r>
              <a:rPr lang="el-GR" sz="1500" b="1" dirty="0">
                <a:solidFill>
                  <a:schemeClr val="bg1">
                    <a:lumMod val="50000"/>
                  </a:schemeClr>
                </a:solidFill>
              </a:rPr>
              <a:t>Αναφέρετε τις ανησυχίες σας </a:t>
            </a:r>
            <a:r>
              <a:rPr lang="el-GR" sz="1500" b="1" dirty="0" smtClean="0">
                <a:solidFill>
                  <a:schemeClr val="bg1">
                    <a:lumMod val="50000"/>
                  </a:schemeClr>
                </a:solidFill>
              </a:rPr>
              <a:t>εμπιστευτικά</a:t>
            </a:r>
          </a:p>
          <a:p>
            <a:pPr algn="ctr">
              <a:lnSpc>
                <a:spcPct val="150000"/>
              </a:lnSpc>
            </a:pPr>
            <a:r>
              <a:rPr lang="el-GR" sz="1500" b="1" dirty="0">
                <a:solidFill>
                  <a:schemeClr val="bg1">
                    <a:lumMod val="50000"/>
                  </a:schemeClr>
                </a:solidFill>
              </a:rPr>
              <a:t>Προστατεύεστε πλήρως από τυχόν αντίποινα</a:t>
            </a:r>
            <a:endParaRPr lang="en-US" sz="1500" b="1" dirty="0">
              <a:solidFill>
                <a:schemeClr val="bg1">
                  <a:lumMod val="50000"/>
                </a:schemeClr>
              </a:solidFill>
            </a:endParaRPr>
          </a:p>
        </p:txBody>
      </p:sp>
      <p:sp>
        <p:nvSpPr>
          <p:cNvPr id="17" name="CaixaDeTexto 16"/>
          <p:cNvSpPr txBox="1"/>
          <p:nvPr/>
        </p:nvSpPr>
        <p:spPr>
          <a:xfrm>
            <a:off x="5924681" y="9420911"/>
            <a:ext cx="3519489" cy="677108"/>
          </a:xfrm>
          <a:prstGeom prst="rect">
            <a:avLst/>
          </a:prstGeom>
          <a:noFill/>
        </p:spPr>
        <p:txBody>
          <a:bodyPr wrap="square" rtlCol="0">
            <a:spAutoFit/>
          </a:bodyPr>
          <a:lstStyle/>
          <a:p>
            <a:pPr algn="ctr"/>
            <a:r>
              <a:rPr lang="pt-BR" sz="3800" spc="-50" dirty="0" smtClean="0">
                <a:solidFill>
                  <a:srgbClr val="004899"/>
                </a:solidFill>
                <a:latin typeface="AvenirNext LT Pro Bold" panose="020B0804020202020204" pitchFamily="34" charset="0"/>
              </a:rPr>
              <a:t>800 </a:t>
            </a:r>
            <a:r>
              <a:rPr lang="pt-BR" sz="3800" spc="-50" dirty="0" smtClean="0">
                <a:solidFill>
                  <a:srgbClr val="004899"/>
                </a:solidFill>
                <a:latin typeface="AvenirNext LT Pro Bold" panose="020B0804020202020204" pitchFamily="34" charset="0"/>
              </a:rPr>
              <a:t>848 1695</a:t>
            </a:r>
            <a:endParaRPr lang="pt-BR" sz="3800" spc="-50" dirty="0">
              <a:solidFill>
                <a:srgbClr val="004899"/>
              </a:solidFill>
              <a:latin typeface="AvenirNext LT Pro Bold" panose="020B0804020202020204" pitchFamily="34" charset="0"/>
            </a:endParaRPr>
          </a:p>
        </p:txBody>
      </p:sp>
      <p:sp>
        <p:nvSpPr>
          <p:cNvPr id="18" name="Retângulo 17"/>
          <p:cNvSpPr/>
          <p:nvPr/>
        </p:nvSpPr>
        <p:spPr>
          <a:xfrm>
            <a:off x="1" y="13114041"/>
            <a:ext cx="10691470" cy="479550"/>
          </a:xfrm>
          <a:prstGeom prst="rect">
            <a:avLst/>
          </a:prstGeom>
        </p:spPr>
        <p:txBody>
          <a:bodyPr wrap="square" anchor="ctr" anchorCtr="0">
            <a:noAutofit/>
          </a:bodyPr>
          <a:lstStyle/>
          <a:p>
            <a:pPr algn="ctr"/>
            <a:r>
              <a:rPr lang="el-GR" sz="1400" b="1" spc="100" dirty="0">
                <a:solidFill>
                  <a:srgbClr val="004899"/>
                </a:solidFill>
                <a:latin typeface="AvenirNext LT Pro Regular" panose="020B0504020202020204" pitchFamily="34" charset="0"/>
              </a:rPr>
              <a:t>ΤΩΡΑ Επικοινωνία ΚΑΙ στα </a:t>
            </a:r>
            <a:r>
              <a:rPr lang="el-GR" sz="1400" b="1" spc="100" dirty="0" smtClean="0">
                <a:solidFill>
                  <a:srgbClr val="004899"/>
                </a:solidFill>
                <a:latin typeface="AvenirNext LT Pro Regular" panose="020B0504020202020204" pitchFamily="34" charset="0"/>
              </a:rPr>
              <a:t>ελληνικά</a:t>
            </a:r>
            <a:r>
              <a:rPr lang="pt-BR" sz="1400" b="1" spc="100" dirty="0" smtClean="0">
                <a:solidFill>
                  <a:srgbClr val="004899"/>
                </a:solidFill>
                <a:latin typeface="AvenirNext LT Pro Regular" panose="020B0504020202020204" pitchFamily="34" charset="0"/>
              </a:rPr>
              <a:t> </a:t>
            </a:r>
            <a:r>
              <a:rPr lang="el-GR" sz="1400" b="1" spc="100" dirty="0" smtClean="0">
                <a:solidFill>
                  <a:srgbClr val="004899"/>
                </a:solidFill>
                <a:latin typeface="AvenirNext LT Pro Regular" panose="020B0504020202020204" pitchFamily="34" charset="0"/>
              </a:rPr>
              <a:t> </a:t>
            </a:r>
            <a:r>
              <a:rPr lang="pt-BR" sz="1400" b="1" spc="100" dirty="0">
                <a:solidFill>
                  <a:srgbClr val="004899"/>
                </a:solidFill>
                <a:latin typeface="AvenirNext LT Pro Regular" panose="020B0504020202020204" pitchFamily="34" charset="0"/>
              </a:rPr>
              <a:t>|  </a:t>
            </a:r>
            <a:r>
              <a:rPr lang="pt-BR" sz="1400" b="1" spc="100" dirty="0">
                <a:solidFill>
                  <a:srgbClr val="004899"/>
                </a:solidFill>
                <a:latin typeface="AvenirNext LT Pro Regular" panose="020B0504020202020204" pitchFamily="34" charset="0"/>
              </a:rPr>
              <a:t>Contact </a:t>
            </a:r>
            <a:r>
              <a:rPr lang="pt-BR" sz="1400" b="1" spc="100" dirty="0">
                <a:solidFill>
                  <a:srgbClr val="004899"/>
                </a:solidFill>
                <a:latin typeface="AvenirNext LT Pro Regular" panose="020B0504020202020204" pitchFamily="34" charset="0"/>
              </a:rPr>
              <a:t>in Greek</a:t>
            </a:r>
            <a:endParaRPr lang="pt-BR" sz="1400" b="1" spc="100" dirty="0">
              <a:solidFill>
                <a:srgbClr val="004899"/>
              </a:solidFill>
              <a:latin typeface="AvenirNext LT Pro Regular" panose="020B0504020202020204" pitchFamily="34" charset="0"/>
            </a:endParaRPr>
          </a:p>
        </p:txBody>
      </p:sp>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3870" y="8217773"/>
            <a:ext cx="788206" cy="880142"/>
          </a:xfrm>
          <a:prstGeom prst="rect">
            <a:avLst/>
          </a:prstGeom>
        </p:spPr>
      </p:pic>
      <p:sp>
        <p:nvSpPr>
          <p:cNvPr id="19" name="Retângulo 18"/>
          <p:cNvSpPr/>
          <p:nvPr/>
        </p:nvSpPr>
        <p:spPr>
          <a:xfrm>
            <a:off x="8099476" y="6566828"/>
            <a:ext cx="2247848" cy="462622"/>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p:nvSpPr>
        <p:spPr>
          <a:xfrm>
            <a:off x="6124923" y="9228615"/>
            <a:ext cx="3098477" cy="307777"/>
          </a:xfrm>
          <a:prstGeom prst="rect">
            <a:avLst/>
          </a:prstGeom>
        </p:spPr>
        <p:txBody>
          <a:bodyPr wrap="none">
            <a:spAutoFit/>
          </a:bodyPr>
          <a:lstStyle/>
          <a:p>
            <a:pPr algn="ctr"/>
            <a:r>
              <a:rPr lang="el-GR" sz="1400" b="1" spc="100" dirty="0">
                <a:solidFill>
                  <a:srgbClr val="004899"/>
                </a:solidFill>
                <a:latin typeface="AvenirNext LT Pro Regular" panose="020B0504020202020204" pitchFamily="34" charset="0"/>
              </a:rPr>
              <a:t>ΔΩΡΕΑΝ ΓΡΑΜΜΗ ΕΠΙΚΟΙΝΩΝΙΑΣ</a:t>
            </a:r>
          </a:p>
        </p:txBody>
      </p:sp>
      <p:sp>
        <p:nvSpPr>
          <p:cNvPr id="24" name="CaixaDeTexto 23"/>
          <p:cNvSpPr txBox="1"/>
          <p:nvPr/>
        </p:nvSpPr>
        <p:spPr>
          <a:xfrm>
            <a:off x="8541519" y="6972555"/>
            <a:ext cx="1762021" cy="461665"/>
          </a:xfrm>
          <a:prstGeom prst="rect">
            <a:avLst/>
          </a:prstGeom>
          <a:noFill/>
        </p:spPr>
        <p:txBody>
          <a:bodyPr wrap="none" rtlCol="0">
            <a:spAutoFit/>
          </a:bodyPr>
          <a:lstStyle/>
          <a:p>
            <a:pPr algn="r"/>
            <a:r>
              <a:rPr lang="el-GR" sz="2400" dirty="0">
                <a:solidFill>
                  <a:schemeClr val="bg1"/>
                </a:solidFill>
              </a:rPr>
              <a:t>οπουδήποτε</a:t>
            </a:r>
            <a:endParaRPr lang="pt-BR" sz="2400" spc="60" dirty="0">
              <a:solidFill>
                <a:schemeClr val="bg1"/>
              </a:solidFill>
              <a:latin typeface="AvenirNext LT Pro Regular" panose="020B0504020202020204" pitchFamily="34" charset="0"/>
            </a:endParaRPr>
          </a:p>
        </p:txBody>
      </p:sp>
      <p:sp>
        <p:nvSpPr>
          <p:cNvPr id="25" name="CaixaDeTexto 24"/>
          <p:cNvSpPr txBox="1"/>
          <p:nvPr/>
        </p:nvSpPr>
        <p:spPr>
          <a:xfrm>
            <a:off x="8546956" y="7317514"/>
            <a:ext cx="1755032" cy="461665"/>
          </a:xfrm>
          <a:prstGeom prst="rect">
            <a:avLst/>
          </a:prstGeom>
          <a:noFill/>
        </p:spPr>
        <p:txBody>
          <a:bodyPr wrap="none" rtlCol="0">
            <a:spAutoFit/>
          </a:bodyPr>
          <a:lstStyle/>
          <a:p>
            <a:pPr algn="r"/>
            <a:r>
              <a:rPr lang="el-GR" sz="2400" dirty="0">
                <a:solidFill>
                  <a:schemeClr val="bg1"/>
                </a:solidFill>
              </a:rPr>
              <a:t>είμαστε εδώ</a:t>
            </a:r>
            <a:endParaRPr lang="pt-BR" sz="2400" spc="60" dirty="0">
              <a:solidFill>
                <a:schemeClr val="bg1"/>
              </a:solidFill>
              <a:latin typeface="AvenirNext LT Pro Regular" panose="020B0504020202020204" pitchFamily="34" charset="0"/>
            </a:endParaRPr>
          </a:p>
        </p:txBody>
      </p:sp>
      <p:sp>
        <p:nvSpPr>
          <p:cNvPr id="26" name="CaixaDeTexto 25"/>
          <p:cNvSpPr txBox="1"/>
          <p:nvPr/>
        </p:nvSpPr>
        <p:spPr>
          <a:xfrm>
            <a:off x="7302693" y="7664896"/>
            <a:ext cx="3000821" cy="461665"/>
          </a:xfrm>
          <a:prstGeom prst="rect">
            <a:avLst/>
          </a:prstGeom>
          <a:noFill/>
        </p:spPr>
        <p:txBody>
          <a:bodyPr wrap="none" rtlCol="0">
            <a:spAutoFit/>
          </a:bodyPr>
          <a:lstStyle/>
          <a:p>
            <a:pPr algn="r"/>
            <a:r>
              <a:rPr lang="el-GR" sz="2400" dirty="0">
                <a:solidFill>
                  <a:schemeClr val="bg1"/>
                </a:solidFill>
              </a:rPr>
              <a:t>για να σας ακούσουμε</a:t>
            </a:r>
            <a:endParaRPr lang="pt-BR" sz="2400" spc="60" dirty="0">
              <a:solidFill>
                <a:schemeClr val="bg1"/>
              </a:solidFill>
              <a:latin typeface="AvenirNext LT Pro Regular" panose="020B0504020202020204" pitchFamily="34" charset="0"/>
            </a:endParaRPr>
          </a:p>
        </p:txBody>
      </p:sp>
      <p:sp>
        <p:nvSpPr>
          <p:cNvPr id="27" name="CaixaDeTexto 26"/>
          <p:cNvSpPr txBox="1"/>
          <p:nvPr/>
        </p:nvSpPr>
        <p:spPr>
          <a:xfrm>
            <a:off x="8102257" y="6507747"/>
            <a:ext cx="2248191" cy="523220"/>
          </a:xfrm>
          <a:prstGeom prst="rect">
            <a:avLst/>
          </a:prstGeom>
          <a:noFill/>
        </p:spPr>
        <p:txBody>
          <a:bodyPr wrap="square" rtlCol="0">
            <a:spAutoFit/>
          </a:bodyPr>
          <a:lstStyle/>
          <a:p>
            <a:pPr algn="ctr"/>
            <a:r>
              <a:rPr lang="el-GR" sz="2800" b="1" dirty="0" smtClean="0">
                <a:solidFill>
                  <a:schemeClr val="bg1"/>
                </a:solidFill>
              </a:rPr>
              <a:t>οποτεδήποτε</a:t>
            </a:r>
            <a:endParaRPr lang="pt-BR" sz="2800" b="1" dirty="0">
              <a:solidFill>
                <a:schemeClr val="bg1"/>
              </a:solidFill>
            </a:endParaRP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13" ma:contentTypeDescription="Create a new document." ma:contentTypeScope="" ma:versionID="ce5defaebe3e450dde5f483a754df955">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4ada12929ec506ee9e5fadca545f638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3C77E6-5151-4142-BB2B-5105CA45DFFB}">
  <ds:schemaRefs>
    <ds:schemaRef ds:uri="http://schemas.microsoft.com/office/infopath/2007/PartnerControls"/>
    <ds:schemaRef ds:uri="http://purl.org/dc/dcmitype/"/>
    <ds:schemaRef ds:uri="http://purl.org/dc/elements/1.1/"/>
    <ds:schemaRef ds:uri="http://schemas.microsoft.com/office/2006/documentManagement/types"/>
    <ds:schemaRef ds:uri="d72f38c8-9d45-418d-92dd-8a67773138de"/>
    <ds:schemaRef ds:uri="http://www.w3.org/XML/1998/namespace"/>
    <ds:schemaRef ds:uri="http://schemas.openxmlformats.org/package/2006/metadata/core-properties"/>
    <ds:schemaRef ds:uri="5b5f3cac-30e6-4343-8ff9-ef13b9759b0a"/>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672D1263-9B0F-4F1A-BECD-F3BA1AFE491D}"/>
</file>

<file path=customXml/itemProps3.xml><?xml version="1.0" encoding="utf-8"?>
<ds:datastoreItem xmlns:ds="http://schemas.openxmlformats.org/officeDocument/2006/customXml" ds:itemID="{F0A34CA9-8852-41D5-8ACC-99F74D905F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377</TotalTime>
  <Words>197</Words>
  <Application>Microsoft Office PowerPoint</Application>
  <PresentationFormat>Personalizar</PresentationFormat>
  <Paragraphs>13</Paragraphs>
  <Slides>1</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vt:i4>
      </vt:variant>
    </vt:vector>
  </HeadingPairs>
  <TitlesOfParts>
    <vt:vector size="7" baseType="lpstr">
      <vt:lpstr>Calibri</vt:lpstr>
      <vt:lpstr>Arial</vt:lpstr>
      <vt:lpstr>AvenirNext LT Pro Bold</vt:lpstr>
      <vt:lpstr>Calibri Light</vt:lpstr>
      <vt:lpstr>AvenirNext LT Pro Regular</vt:lpstr>
      <vt:lpstr>Tema do Office</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67</cp:revision>
  <dcterms:created xsi:type="dcterms:W3CDTF">2021-04-09T18:42:33Z</dcterms:created>
  <dcterms:modified xsi:type="dcterms:W3CDTF">2021-09-21T13:40:32Z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