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9" autoAdjust="0"/>
    <p:restoredTop sz="96473" autoAdjust="0"/>
  </p:normalViewPr>
  <p:slideViewPr>
    <p:cSldViewPr snapToGrid="0">
      <p:cViewPr varScale="1">
        <p:scale>
          <a:sx n="28" d="100"/>
          <a:sy n="28" d="100"/>
        </p:scale>
        <p:origin x="25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FC0A18A7-CA6F-4E86-BFC9-13ACE9377AA4}"/>
    <pc:docChg chg="modSld">
      <pc:chgData name="Pamela McCloud" userId="73b4b836-8331-41af-a755-0ca49410e3b4" providerId="ADAL" clId="{FC0A18A7-CA6F-4E86-BFC9-13ACE9377AA4}" dt="2023-12-30T22:31:47.897" v="19" actId="1036"/>
      <pc:docMkLst>
        <pc:docMk/>
      </pc:docMkLst>
      <pc:sldChg chg="addSp modSp mod">
        <pc:chgData name="Pamela McCloud" userId="73b4b836-8331-41af-a755-0ca49410e3b4" providerId="ADAL" clId="{FC0A18A7-CA6F-4E86-BFC9-13ACE9377AA4}" dt="2023-12-30T22:31:47.897" v="19" actId="1036"/>
        <pc:sldMkLst>
          <pc:docMk/>
          <pc:sldMk cId="3581906436" sldId="256"/>
        </pc:sldMkLst>
        <pc:spChg chg="add mod">
          <ac:chgData name="Pamela McCloud" userId="73b4b836-8331-41af-a755-0ca49410e3b4" providerId="ADAL" clId="{FC0A18A7-CA6F-4E86-BFC9-13ACE9377AA4}" dt="2023-12-30T22:31:47.897" v="19" actId="1036"/>
          <ac:spMkLst>
            <pc:docMk/>
            <pc:sldMk cId="3581906436" sldId="256"/>
            <ac:spMk id="2" creationId="{6F581E43-6140-6432-1729-A1E6F621513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15119350"/>
          </a:xfrm>
          <a:prstGeom prst="rect">
            <a:avLst/>
          </a:prstGeom>
        </p:spPr>
      </p:pic>
      <p:sp>
        <p:nvSpPr>
          <p:cNvPr id="6" name="CaixaDeTexto 5"/>
          <p:cNvSpPr txBox="1"/>
          <p:nvPr/>
        </p:nvSpPr>
        <p:spPr>
          <a:xfrm>
            <a:off x="0" y="1567542"/>
            <a:ext cx="10691470" cy="2039404"/>
          </a:xfrm>
          <a:prstGeom prst="rect">
            <a:avLst/>
          </a:prstGeom>
          <a:noFill/>
        </p:spPr>
        <p:txBody>
          <a:bodyPr wrap="square" rtlCol="0">
            <a:spAutoFit/>
          </a:bodyPr>
          <a:lstStyle/>
          <a:p>
            <a:pPr algn="ctr">
              <a:lnSpc>
                <a:spcPts val="7500"/>
              </a:lnSpc>
            </a:pPr>
            <a:r>
              <a:rPr lang="el-GR" sz="8000" b="1" dirty="0">
                <a:solidFill>
                  <a:schemeClr val="bg1"/>
                </a:solidFill>
                <a:effectLst>
                  <a:outerShdw blurRad="38100" dist="38100" dir="2700000" algn="tl">
                    <a:srgbClr val="000000">
                      <a:alpha val="60000"/>
                    </a:srgbClr>
                  </a:outerShdw>
                </a:effectLst>
              </a:rPr>
              <a:t>ΓΡΑΜΜΗ ΓΙΑ ΘΕΜΑΤΑ ΔΕΟΝΤΟΛΟΓΙΑΣ</a:t>
            </a:r>
            <a:endParaRPr lang="pt-BR" sz="8000" b="1" dirty="0">
              <a:solidFill>
                <a:schemeClr val="bg1"/>
              </a:solidFill>
              <a:effectLst>
                <a:outerShdw blurRad="38100" dist="38100" dir="2700000" algn="tl">
                  <a:srgbClr val="000000">
                    <a:alpha val="60000"/>
                  </a:srgbClr>
                </a:outerShdw>
              </a:effectLst>
              <a:latin typeface="AvenirNext LT Pro Bold" panose="020B0804020202020204"/>
            </a:endParaRPr>
          </a:p>
        </p:txBody>
      </p:sp>
      <p:sp>
        <p:nvSpPr>
          <p:cNvPr id="12" name="CaixaDeTexto 11"/>
          <p:cNvSpPr txBox="1"/>
          <p:nvPr/>
        </p:nvSpPr>
        <p:spPr>
          <a:xfrm>
            <a:off x="545954" y="8748291"/>
            <a:ext cx="4814716" cy="4260141"/>
          </a:xfrm>
          <a:prstGeom prst="rect">
            <a:avLst/>
          </a:prstGeom>
          <a:noFill/>
        </p:spPr>
        <p:txBody>
          <a:bodyPr wrap="square" rtlCol="0">
            <a:spAutoFit/>
          </a:bodyPr>
          <a:lstStyle/>
          <a:p>
            <a:pPr algn="just">
              <a:lnSpc>
                <a:spcPts val="2500"/>
              </a:lnSpc>
            </a:pPr>
            <a:r>
              <a:rPr lang="el-GR" sz="1500" b="1" dirty="0"/>
              <a:t>Εάν αντιμετωπίζετε ηθικό δίλημμα</a:t>
            </a:r>
            <a:r>
              <a:rPr lang="el-GR" sz="1500" dirty="0"/>
              <a:t>, η Γραμμή για θέματα Δεοντολογίας είναι εδώ για εσάς.</a:t>
            </a:r>
            <a:r>
              <a:rPr lang="en-US" sz="1500" dirty="0">
                <a:latin typeface="AvenirNext LT Pro Regular" panose="020B0504020202020204"/>
              </a:rPr>
              <a:t> </a:t>
            </a:r>
            <a:r>
              <a:rPr lang="el-GR" sz="1500" dirty="0"/>
              <a:t>Μπορείτε να αναφέρετε σοβαρές ανησυχίες σας, όπως υποψίες για δωροδοκία, απάτη, κίνδυνο νομιμοποίησης εσόδων από παράνομες δραστηριότητες, λογιστικές παρατυπίες, αντιμονοπωλιακές παραβιάσεις, κατάχρηση περιουσιακών στοιχείων και πόρων, συγκρούσεις συμφερόντων, κατάχρηση δώρων και ψυχαγωγίας, αποκάλυψη ευαίσθητων πληροφοριών, διακρίσεις, αντίποινα, απειλές, ηθική ή σεξουαλική παρενόχληση, περιστατικά βίας  και άλλες παρόμοιες καταστάσεις. Οποιαδήποτε υποψία παραβίασης του Κώδικα Ηθικής της </a:t>
            </a:r>
            <a:r>
              <a:rPr lang="en-US" sz="1500" dirty="0"/>
              <a:t>Brink’s</a:t>
            </a:r>
            <a:r>
              <a:rPr lang="el-GR" sz="1500" dirty="0"/>
              <a:t> θα πρέπει να αναφέρεται μέσω της Γραμμής για θέματα Δεοντολογίας.</a:t>
            </a:r>
            <a:endParaRPr lang="pt-BR" sz="1500" spc="-40" dirty="0">
              <a:solidFill>
                <a:schemeClr val="tx1">
                  <a:lumMod val="75000"/>
                  <a:lumOff val="25000"/>
                </a:schemeClr>
              </a:solidFill>
              <a:latin typeface="AvenirNext LT Pro Regular" panose="020B0504020202020204"/>
            </a:endParaRPr>
          </a:p>
        </p:txBody>
      </p:sp>
      <p:sp>
        <p:nvSpPr>
          <p:cNvPr id="13" name="CaixaDeTexto 12"/>
          <p:cNvSpPr txBox="1"/>
          <p:nvPr/>
        </p:nvSpPr>
        <p:spPr>
          <a:xfrm>
            <a:off x="1" y="13464540"/>
            <a:ext cx="10691812" cy="600164"/>
          </a:xfrm>
          <a:prstGeom prst="rect">
            <a:avLst/>
          </a:prstGeom>
          <a:noFill/>
        </p:spPr>
        <p:txBody>
          <a:bodyPr wrap="square" lIns="1440000" rIns="1440000" rtlCol="0">
            <a:spAutoFit/>
          </a:bodyPr>
          <a:lstStyle/>
          <a:p>
            <a:pPr algn="ctr"/>
            <a:r>
              <a:rPr lang="el-GR" sz="1100" dirty="0">
                <a:solidFill>
                  <a:schemeClr val="accent1">
                    <a:lumMod val="75000"/>
                  </a:schemeClr>
                </a:solidFill>
                <a:latin typeface="AvenirNext LT Pro Regular" panose="020B0504020202020204" pitchFamily="34" charset="0"/>
              </a:rPr>
              <a:t>Η Γραμμή για θέματα Δεοντολογίας λειτουργεί από ανεξάρτητη εταιρία.</a:t>
            </a:r>
            <a:r>
              <a:rPr lang="en-US" sz="1100" dirty="0">
                <a:solidFill>
                  <a:schemeClr val="accent1">
                    <a:lumMod val="75000"/>
                  </a:schemeClr>
                </a:solidFill>
                <a:latin typeface="AvenirNext LT Pro Regular" panose="020B0504020202020204" pitchFamily="34" charset="0"/>
              </a:rPr>
              <a:t> </a:t>
            </a:r>
            <a:r>
              <a:rPr lang="el-GR" sz="1100" dirty="0">
                <a:solidFill>
                  <a:schemeClr val="accent1">
                    <a:lumMod val="75000"/>
                  </a:schemeClr>
                </a:solidFill>
                <a:latin typeface="AvenirNext LT Pro Regular" panose="020B0504020202020204" pitchFamily="34" charset="0"/>
              </a:rPr>
              <a:t>Να είστε σίγουρος/η ότι όλες οι αξιώσεις αντιμετωπίζονται εμπιστευτικά από το Τμήμα Δεοντολογίας και Συμμόρφωσης της </a:t>
            </a:r>
            <a:r>
              <a:rPr lang="en-US" sz="1100" dirty="0">
                <a:solidFill>
                  <a:schemeClr val="accent1">
                    <a:lumMod val="75000"/>
                  </a:schemeClr>
                </a:solidFill>
                <a:latin typeface="AvenirNext LT Pro Regular" panose="020B0504020202020204" pitchFamily="34" charset="0"/>
              </a:rPr>
              <a:t>Brink</a:t>
            </a:r>
            <a:r>
              <a:rPr lang="el-GR" sz="1100" dirty="0">
                <a:solidFill>
                  <a:schemeClr val="accent1">
                    <a:lumMod val="75000"/>
                  </a:schemeClr>
                </a:solidFill>
                <a:latin typeface="AvenirNext LT Pro Regular" panose="020B0504020202020204" pitchFamily="34" charset="0"/>
              </a:rPr>
              <a:t>’</a:t>
            </a:r>
            <a:r>
              <a:rPr lang="en-US" sz="1100" dirty="0">
                <a:solidFill>
                  <a:schemeClr val="accent1">
                    <a:lumMod val="75000"/>
                  </a:schemeClr>
                </a:solidFill>
                <a:latin typeface="AvenirNext LT Pro Regular" panose="020B0504020202020204" pitchFamily="34" charset="0"/>
              </a:rPr>
              <a:t>s</a:t>
            </a:r>
            <a:r>
              <a:rPr lang="el-GR" sz="1100" dirty="0">
                <a:solidFill>
                  <a:schemeClr val="accent1">
                    <a:lumMod val="75000"/>
                  </a:schemeClr>
                </a:solidFill>
                <a:latin typeface="AvenirNext LT Pro Regular" panose="020B0504020202020204" pitchFamily="34" charset="0"/>
              </a:rPr>
              <a:t>, Επίσης, να είστε σίγουρος/η ότι εάν θέλετε να υποβάλετε μια ανώνυμη αναφορά, τα στοιχεία αναγνώρισής σας δεν θα παρέχονται στη Brink's.</a:t>
            </a:r>
            <a:endParaRPr lang="pt-BR" sz="1100" dirty="0">
              <a:solidFill>
                <a:schemeClr val="accent1">
                  <a:lumMod val="75000"/>
                </a:schemeClr>
              </a:solidFill>
              <a:latin typeface="AvenirNext LT Pro Regular" panose="020B0504020202020204" pitchFamily="34" charset="0"/>
            </a:endParaRPr>
          </a:p>
        </p:txBody>
      </p:sp>
      <p:sp>
        <p:nvSpPr>
          <p:cNvPr id="14" name="CaixaDeTexto 13"/>
          <p:cNvSpPr txBox="1"/>
          <p:nvPr/>
        </p:nvSpPr>
        <p:spPr>
          <a:xfrm>
            <a:off x="0" y="3562476"/>
            <a:ext cx="10691813" cy="461665"/>
          </a:xfrm>
          <a:prstGeom prst="rect">
            <a:avLst/>
          </a:prstGeom>
          <a:noFill/>
        </p:spPr>
        <p:txBody>
          <a:bodyPr wrap="square" rtlCol="0">
            <a:spAutoFit/>
          </a:bodyPr>
          <a:lstStyle/>
          <a:p>
            <a:pPr algn="ctr"/>
            <a:r>
              <a:rPr lang="el-GR" sz="2400" spc="70" dirty="0">
                <a:effectLst>
                  <a:outerShdw blurRad="38100" dist="38100" dir="2700000" algn="tl">
                    <a:schemeClr val="bg1">
                      <a:alpha val="59000"/>
                    </a:schemeClr>
                  </a:outerShdw>
                </a:effectLst>
                <a:latin typeface="AvenirNext LT Pro Bold" panose="020B0804020202020204" pitchFamily="34" charset="0"/>
              </a:rPr>
              <a:t>24 </a:t>
            </a:r>
            <a:r>
              <a:rPr lang="el-GR" sz="2400" b="1" spc="70" dirty="0">
                <a:effectLst>
                  <a:outerShdw blurRad="38100" dist="38100" dir="2700000" algn="tl">
                    <a:schemeClr val="bg1">
                      <a:alpha val="59000"/>
                    </a:schemeClr>
                  </a:outerShdw>
                </a:effectLst>
                <a:latin typeface="AvenirNext LT Pro Bold" panose="020B0804020202020204" pitchFamily="34" charset="0"/>
              </a:rPr>
              <a:t>Ώρες Την Ημέρα </a:t>
            </a:r>
            <a:r>
              <a:rPr lang="en-US" sz="2400" spc="70" dirty="0">
                <a:effectLst>
                  <a:outerShdw blurRad="38100" dist="38100" dir="2700000" algn="tl">
                    <a:schemeClr val="bg1">
                      <a:alpha val="59000"/>
                    </a:schemeClr>
                  </a:outerShdw>
                </a:effectLst>
                <a:latin typeface="AvenirNext LT Pro Bold" panose="020B0804020202020204" pitchFamily="34" charset="0"/>
              </a:rPr>
              <a:t>• 365</a:t>
            </a:r>
            <a:r>
              <a:rPr lang="el-GR" sz="2400" spc="70" dirty="0">
                <a:effectLst>
                  <a:outerShdw blurRad="38100" dist="38100" dir="2700000" algn="tl">
                    <a:schemeClr val="bg1">
                      <a:alpha val="59000"/>
                    </a:schemeClr>
                  </a:outerShdw>
                </a:effectLst>
                <a:latin typeface="AvenirNext LT Pro Bold" panose="020B0804020202020204" pitchFamily="34" charset="0"/>
              </a:rPr>
              <a:t> </a:t>
            </a:r>
            <a:r>
              <a:rPr lang="el-GR" sz="2400" b="1" spc="70" dirty="0">
                <a:effectLst>
                  <a:outerShdw blurRad="38100" dist="38100" dir="2700000" algn="tl">
                    <a:schemeClr val="bg1">
                      <a:alpha val="59000"/>
                    </a:schemeClr>
                  </a:outerShdw>
                </a:effectLst>
                <a:latin typeface="AvenirNext LT Pro Bold" panose="020B0804020202020204" pitchFamily="34" charset="0"/>
              </a:rPr>
              <a:t>Ημέρες Τον Χρόνο</a:t>
            </a:r>
            <a:endParaRPr lang="pt-BR" sz="2400" b="1" spc="70" dirty="0">
              <a:effectLst>
                <a:outerShdw blurRad="38100" dist="38100" dir="2700000" algn="tl">
                  <a:schemeClr val="bg1">
                    <a:alpha val="59000"/>
                  </a:schemeClr>
                </a:outerShdw>
              </a:effectLst>
              <a:latin typeface="AvenirNext LT Pro Bold" panose="020B0804020202020204" pitchFamily="34" charset="0"/>
            </a:endParaRPr>
          </a:p>
        </p:txBody>
      </p:sp>
      <p:sp>
        <p:nvSpPr>
          <p:cNvPr id="15" name="CaixaDeTexto 14"/>
          <p:cNvSpPr txBox="1"/>
          <p:nvPr/>
        </p:nvSpPr>
        <p:spPr>
          <a:xfrm>
            <a:off x="5770151" y="10451040"/>
            <a:ext cx="3828548" cy="784830"/>
          </a:xfrm>
          <a:prstGeom prst="rect">
            <a:avLst/>
          </a:prstGeom>
          <a:noFill/>
        </p:spPr>
        <p:txBody>
          <a:bodyPr wrap="none" rtlCol="0">
            <a:spAutoFit/>
          </a:bodyPr>
          <a:lstStyle/>
          <a:p>
            <a:pPr algn="ctr">
              <a:lnSpc>
                <a:spcPct val="150000"/>
              </a:lnSpc>
            </a:pPr>
            <a:r>
              <a:rPr lang="el-GR" sz="1500" b="1" dirty="0">
                <a:solidFill>
                  <a:schemeClr val="bg1">
                    <a:lumMod val="50000"/>
                  </a:schemeClr>
                </a:solidFill>
              </a:rPr>
              <a:t>Αναφέρετε τις ανησυχίες σας εμπιστευτικά</a:t>
            </a:r>
          </a:p>
          <a:p>
            <a:pPr algn="ctr">
              <a:lnSpc>
                <a:spcPct val="150000"/>
              </a:lnSpc>
            </a:pPr>
            <a:r>
              <a:rPr lang="el-GR" sz="1500" b="1" dirty="0">
                <a:solidFill>
                  <a:schemeClr val="bg1">
                    <a:lumMod val="50000"/>
                  </a:schemeClr>
                </a:solidFill>
              </a:rPr>
              <a:t>Προστατεύεστε πλήρως από τυχόν αντίποινα</a:t>
            </a:r>
            <a:endParaRPr lang="en-US" sz="1500" b="1" dirty="0">
              <a:solidFill>
                <a:schemeClr val="bg1">
                  <a:lumMod val="50000"/>
                </a:schemeClr>
              </a:solidFill>
            </a:endParaRPr>
          </a:p>
        </p:txBody>
      </p:sp>
      <p:sp>
        <p:nvSpPr>
          <p:cNvPr id="17" name="CaixaDeTexto 16"/>
          <p:cNvSpPr txBox="1"/>
          <p:nvPr/>
        </p:nvSpPr>
        <p:spPr>
          <a:xfrm>
            <a:off x="5924681" y="9420911"/>
            <a:ext cx="3519489" cy="677108"/>
          </a:xfrm>
          <a:prstGeom prst="rect">
            <a:avLst/>
          </a:prstGeom>
          <a:noFill/>
        </p:spPr>
        <p:txBody>
          <a:bodyPr wrap="square" rtlCol="0">
            <a:spAutoFit/>
          </a:bodyPr>
          <a:lstStyle/>
          <a:p>
            <a:pPr algn="ctr"/>
            <a:r>
              <a:rPr lang="pt-BR" sz="3800" spc="-50" dirty="0">
                <a:solidFill>
                  <a:srgbClr val="004899"/>
                </a:solidFill>
                <a:latin typeface="AvenirNext LT Pro Bold" panose="020B0804020202020204" pitchFamily="34" charset="0"/>
              </a:rPr>
              <a:t>800 848 1695</a:t>
            </a:r>
          </a:p>
        </p:txBody>
      </p:sp>
      <p:sp>
        <p:nvSpPr>
          <p:cNvPr id="18" name="Retângulo 17"/>
          <p:cNvSpPr/>
          <p:nvPr/>
        </p:nvSpPr>
        <p:spPr>
          <a:xfrm>
            <a:off x="1" y="13114041"/>
            <a:ext cx="10691470" cy="479550"/>
          </a:xfrm>
          <a:prstGeom prst="rect">
            <a:avLst/>
          </a:prstGeom>
        </p:spPr>
        <p:txBody>
          <a:bodyPr wrap="square" anchor="ctr" anchorCtr="0">
            <a:noAutofit/>
          </a:bodyPr>
          <a:lstStyle/>
          <a:p>
            <a:pPr algn="ctr"/>
            <a:r>
              <a:rPr lang="el-GR" sz="1400" b="1" spc="100" dirty="0">
                <a:solidFill>
                  <a:srgbClr val="004899"/>
                </a:solidFill>
                <a:latin typeface="AvenirNext LT Pro Regular" panose="020B0504020202020204" pitchFamily="34" charset="0"/>
              </a:rPr>
              <a:t>ΤΩΡΑ Επικοινωνία ΚΑΙ στα ελληνικά</a:t>
            </a:r>
            <a:r>
              <a:rPr lang="pt-BR" sz="1400" b="1" spc="100" dirty="0">
                <a:solidFill>
                  <a:srgbClr val="004899"/>
                </a:solidFill>
                <a:latin typeface="AvenirNext LT Pro Regular" panose="020B0504020202020204" pitchFamily="34" charset="0"/>
              </a:rPr>
              <a:t> </a:t>
            </a:r>
            <a:r>
              <a:rPr lang="el-GR" sz="1400" b="1" spc="100" dirty="0">
                <a:solidFill>
                  <a:srgbClr val="004899"/>
                </a:solidFill>
                <a:latin typeface="AvenirNext LT Pro Regular" panose="020B0504020202020204" pitchFamily="34" charset="0"/>
              </a:rPr>
              <a:t> </a:t>
            </a:r>
            <a:r>
              <a:rPr lang="pt-BR" sz="1400" b="1" spc="100" dirty="0">
                <a:solidFill>
                  <a:srgbClr val="004899"/>
                </a:solidFill>
                <a:latin typeface="AvenirNext LT Pro Regular" panose="020B0504020202020204" pitchFamily="34" charset="0"/>
              </a:rPr>
              <a:t>|  Contact in Greek</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870" y="8217773"/>
            <a:ext cx="788206" cy="880142"/>
          </a:xfrm>
          <a:prstGeom prst="rect">
            <a:avLst/>
          </a:prstGeom>
        </p:spPr>
      </p:pic>
      <p:sp>
        <p:nvSpPr>
          <p:cNvPr id="19" name="Retângulo 18"/>
          <p:cNvSpPr/>
          <p:nvPr/>
        </p:nvSpPr>
        <p:spPr>
          <a:xfrm>
            <a:off x="8099476" y="6566828"/>
            <a:ext cx="2247848" cy="4626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124923" y="9228615"/>
            <a:ext cx="3098477" cy="307777"/>
          </a:xfrm>
          <a:prstGeom prst="rect">
            <a:avLst/>
          </a:prstGeom>
        </p:spPr>
        <p:txBody>
          <a:bodyPr wrap="none">
            <a:spAutoFit/>
          </a:bodyPr>
          <a:lstStyle/>
          <a:p>
            <a:pPr algn="ctr"/>
            <a:r>
              <a:rPr lang="el-GR" sz="1400" b="1" spc="100" dirty="0">
                <a:solidFill>
                  <a:srgbClr val="004899"/>
                </a:solidFill>
                <a:latin typeface="AvenirNext LT Pro Regular" panose="020B0504020202020204" pitchFamily="34" charset="0"/>
              </a:rPr>
              <a:t>ΔΩΡΕΑΝ ΓΡΑΜΜΗ ΕΠΙΚΟΙΝΩΝΙΑΣ</a:t>
            </a:r>
          </a:p>
        </p:txBody>
      </p:sp>
      <p:sp>
        <p:nvSpPr>
          <p:cNvPr id="24" name="CaixaDeTexto 23"/>
          <p:cNvSpPr txBox="1"/>
          <p:nvPr/>
        </p:nvSpPr>
        <p:spPr>
          <a:xfrm>
            <a:off x="8541519" y="6972555"/>
            <a:ext cx="1762021" cy="461665"/>
          </a:xfrm>
          <a:prstGeom prst="rect">
            <a:avLst/>
          </a:prstGeom>
          <a:noFill/>
        </p:spPr>
        <p:txBody>
          <a:bodyPr wrap="none" rtlCol="0">
            <a:spAutoFit/>
          </a:bodyPr>
          <a:lstStyle/>
          <a:p>
            <a:pPr algn="r"/>
            <a:r>
              <a:rPr lang="el-GR" sz="2400" dirty="0">
                <a:solidFill>
                  <a:schemeClr val="bg1"/>
                </a:solidFill>
              </a:rPr>
              <a:t>οπουδήποτε</a:t>
            </a:r>
            <a:endParaRPr lang="pt-BR" sz="2400" spc="60" dirty="0">
              <a:solidFill>
                <a:schemeClr val="bg1"/>
              </a:solidFill>
              <a:latin typeface="AvenirNext LT Pro Regular" panose="020B0504020202020204" pitchFamily="34" charset="0"/>
            </a:endParaRPr>
          </a:p>
        </p:txBody>
      </p:sp>
      <p:sp>
        <p:nvSpPr>
          <p:cNvPr id="25" name="CaixaDeTexto 24"/>
          <p:cNvSpPr txBox="1"/>
          <p:nvPr/>
        </p:nvSpPr>
        <p:spPr>
          <a:xfrm>
            <a:off x="8546956" y="7317514"/>
            <a:ext cx="1755032" cy="461665"/>
          </a:xfrm>
          <a:prstGeom prst="rect">
            <a:avLst/>
          </a:prstGeom>
          <a:noFill/>
        </p:spPr>
        <p:txBody>
          <a:bodyPr wrap="none" rtlCol="0">
            <a:spAutoFit/>
          </a:bodyPr>
          <a:lstStyle/>
          <a:p>
            <a:pPr algn="r"/>
            <a:r>
              <a:rPr lang="el-GR" sz="2400" dirty="0">
                <a:solidFill>
                  <a:schemeClr val="bg1"/>
                </a:solidFill>
              </a:rPr>
              <a:t>είμαστε εδώ</a:t>
            </a:r>
            <a:endParaRPr lang="pt-BR" sz="2400" spc="60" dirty="0">
              <a:solidFill>
                <a:schemeClr val="bg1"/>
              </a:solidFill>
              <a:latin typeface="AvenirNext LT Pro Regular" panose="020B0504020202020204" pitchFamily="34" charset="0"/>
            </a:endParaRPr>
          </a:p>
        </p:txBody>
      </p:sp>
      <p:sp>
        <p:nvSpPr>
          <p:cNvPr id="26" name="CaixaDeTexto 25"/>
          <p:cNvSpPr txBox="1"/>
          <p:nvPr/>
        </p:nvSpPr>
        <p:spPr>
          <a:xfrm>
            <a:off x="7302693" y="7664896"/>
            <a:ext cx="3000821" cy="461665"/>
          </a:xfrm>
          <a:prstGeom prst="rect">
            <a:avLst/>
          </a:prstGeom>
          <a:noFill/>
        </p:spPr>
        <p:txBody>
          <a:bodyPr wrap="none" rtlCol="0">
            <a:spAutoFit/>
          </a:bodyPr>
          <a:lstStyle/>
          <a:p>
            <a:pPr algn="r"/>
            <a:r>
              <a:rPr lang="el-GR" sz="2400" dirty="0">
                <a:solidFill>
                  <a:schemeClr val="bg1"/>
                </a:solidFill>
              </a:rPr>
              <a:t>για να σας ακούσουμε</a:t>
            </a:r>
            <a:endParaRPr lang="pt-BR" sz="2400" spc="60" dirty="0">
              <a:solidFill>
                <a:schemeClr val="bg1"/>
              </a:solidFill>
              <a:latin typeface="AvenirNext LT Pro Regular" panose="020B0504020202020204" pitchFamily="34" charset="0"/>
            </a:endParaRPr>
          </a:p>
        </p:txBody>
      </p:sp>
      <p:sp>
        <p:nvSpPr>
          <p:cNvPr id="27" name="CaixaDeTexto 26"/>
          <p:cNvSpPr txBox="1"/>
          <p:nvPr/>
        </p:nvSpPr>
        <p:spPr>
          <a:xfrm>
            <a:off x="8102257" y="6507747"/>
            <a:ext cx="2248191" cy="523220"/>
          </a:xfrm>
          <a:prstGeom prst="rect">
            <a:avLst/>
          </a:prstGeom>
          <a:noFill/>
        </p:spPr>
        <p:txBody>
          <a:bodyPr wrap="square" rtlCol="0">
            <a:spAutoFit/>
          </a:bodyPr>
          <a:lstStyle/>
          <a:p>
            <a:pPr algn="ctr"/>
            <a:r>
              <a:rPr lang="el-GR" sz="2800" b="1" dirty="0">
                <a:solidFill>
                  <a:schemeClr val="bg1"/>
                </a:solidFill>
              </a:rPr>
              <a:t>οποτεδήποτε</a:t>
            </a:r>
            <a:endParaRPr lang="pt-BR" sz="2800" b="1" dirty="0">
              <a:solidFill>
                <a:schemeClr val="bg1"/>
              </a:solidFill>
            </a:endParaRPr>
          </a:p>
        </p:txBody>
      </p:sp>
      <p:sp>
        <p:nvSpPr>
          <p:cNvPr id="2" name="CaixaDeTexto 5">
            <a:extLst>
              <a:ext uri="{FF2B5EF4-FFF2-40B4-BE49-F238E27FC236}">
                <a16:creationId xmlns:a16="http://schemas.microsoft.com/office/drawing/2014/main" id="{6F581E43-6140-6432-1729-A1E6F621513C}"/>
              </a:ext>
            </a:extLst>
          </p:cNvPr>
          <p:cNvSpPr txBox="1"/>
          <p:nvPr/>
        </p:nvSpPr>
        <p:spPr>
          <a:xfrm>
            <a:off x="-3803" y="391901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F0A34CA9-8852-41D5-8ACC-99F74D905F61}">
  <ds:schemaRefs>
    <ds:schemaRef ds:uri="http://schemas.microsoft.com/sharepoint/v3/contenttype/forms"/>
  </ds:schemaRefs>
</ds:datastoreItem>
</file>

<file path=customXml/itemProps2.xml><?xml version="1.0" encoding="utf-8"?>
<ds:datastoreItem xmlns:ds="http://schemas.openxmlformats.org/officeDocument/2006/customXml" ds:itemID="{7BEA903E-E580-419A-AF0B-683EAB3D9E33}"/>
</file>

<file path=customXml/itemProps3.xml><?xml version="1.0" encoding="utf-8"?>
<ds:datastoreItem xmlns:ds="http://schemas.openxmlformats.org/officeDocument/2006/customXml" ds:itemID="{D33C77E6-5151-4142-BB2B-5105CA45DFFB}">
  <ds:schemaRefs>
    <ds:schemaRef ds:uri="http://schemas.microsoft.com/office/infopath/2007/PartnerControls"/>
    <ds:schemaRef ds:uri="http://purl.org/dc/dcmitype/"/>
    <ds:schemaRef ds:uri="http://purl.org/dc/elements/1.1/"/>
    <ds:schemaRef ds:uri="http://schemas.microsoft.com/office/2006/documentManagement/types"/>
    <ds:schemaRef ds:uri="d72f38c8-9d45-418d-92dd-8a67773138de"/>
    <ds:schemaRef ds:uri="http://www.w3.org/XML/1998/namespace"/>
    <ds:schemaRef ds:uri="http://schemas.openxmlformats.org/package/2006/metadata/core-properties"/>
    <ds:schemaRef ds:uri="5b5f3cac-30e6-4343-8ff9-ef13b9759b0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378</TotalTime>
  <Words>202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AvenirNext LT Pro Bold</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67</cp:revision>
  <dcterms:created xsi:type="dcterms:W3CDTF">2021-04-09T18:42:33Z</dcterms:created>
  <dcterms:modified xsi:type="dcterms:W3CDTF">2023-12-30T22:32:52Z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