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sldIdLst>
    <p:sldId id="256" r:id="rId2"/>
    <p:sldId id="257" r:id="rId3"/>
  </p:sldIdLst>
  <p:sldSz cx="10691813" cy="7559675"/>
  <p:notesSz cx="6858000" cy="9144000"/>
  <p:embeddedFontLst>
    <p:embeddedFont>
      <p:font typeface="Calibri" panose="020F0502020204030204" pitchFamily="34" charset="0"/>
      <p:regular r:id="rId4"/>
      <p:bold r:id="rId5"/>
      <p:italic r:id="rId6"/>
      <p:boldItalic r:id="rId7"/>
    </p:embeddedFont>
    <p:embeddedFont>
      <p:font typeface="AvenirNext LT Pro Bold" panose="020B0804020202020204" pitchFamily="34" charset="0"/>
      <p:bold r:id="rId8"/>
    </p:embeddedFont>
    <p:embeddedFont>
      <p:font typeface="Calibri Light" panose="020F0302020204030204" pitchFamily="34" charset="0"/>
      <p:regular r:id="rId9"/>
      <p:italic r:id="rId10"/>
    </p:embeddedFont>
    <p:embeddedFont>
      <p:font typeface="AvenirNext LT Pro Regular" panose="020B0504020202020204" pitchFamily="34" charset="0"/>
      <p:regular r:id="rId11"/>
      <p:bold r:id="rId12"/>
      <p:italic r:id="rId13"/>
      <p:boldItalic r:id="rId1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56" autoAdjust="0"/>
    <p:restoredTop sz="96473" autoAdjust="0"/>
  </p:normalViewPr>
  <p:slideViewPr>
    <p:cSldViewPr snapToGrid="0">
      <p:cViewPr>
        <p:scale>
          <a:sx n="100" d="100"/>
          <a:sy n="100" d="100"/>
        </p:scale>
        <p:origin x="1950"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19" Type="http://schemas.openxmlformats.org/officeDocument/2006/relationships/customXml" Target="../customXml/item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pt-BR"/>
              <a:t>Clique para editar o título mestre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21/09/2021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100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21/09/2021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79209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21/09/2021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80312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21/09/2021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92138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pt-BR"/>
              <a:t>Clique para editar o título mestre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E1901BE4-3C48-46DB-A822-E10E8A190550}" type="datetimeFigureOut">
              <a:rPr lang="pt-BR" smtClean="0"/>
              <a:t>21/09/2021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73527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E1901BE4-3C48-46DB-A822-E10E8A190550}" type="datetimeFigureOut">
              <a:rPr lang="pt-BR" smtClean="0"/>
              <a:t>21/09/2021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9293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a:t>Editar estilos de texto Mestre</a:t>
            </a:r>
          </a:p>
        </p:txBody>
      </p:sp>
      <p:sp>
        <p:nvSpPr>
          <p:cNvPr id="4" name="Content Placeholder 3"/>
          <p:cNvSpPr>
            <a:spLocks noGrp="1"/>
          </p:cNvSpPr>
          <p:nvPr>
            <p:ph sz="half" idx="2"/>
          </p:nvPr>
        </p:nvSpPr>
        <p:spPr>
          <a:xfrm>
            <a:off x="736456" y="2761381"/>
            <a:ext cx="4523137" cy="406157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a:t>Editar estilos de texto Mestre</a:t>
            </a:r>
          </a:p>
        </p:txBody>
      </p:sp>
      <p:sp>
        <p:nvSpPr>
          <p:cNvPr id="6" name="Content Placeholder 5"/>
          <p:cNvSpPr>
            <a:spLocks noGrp="1"/>
          </p:cNvSpPr>
          <p:nvPr>
            <p:ph sz="quarter" idx="4"/>
          </p:nvPr>
        </p:nvSpPr>
        <p:spPr>
          <a:xfrm>
            <a:off x="5412731" y="2761381"/>
            <a:ext cx="4545413" cy="406157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1901BE4-3C48-46DB-A822-E10E8A190550}" type="datetimeFigureOut">
              <a:rPr lang="pt-BR" smtClean="0"/>
              <a:t>21/09/2021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450909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E1901BE4-3C48-46DB-A822-E10E8A190550}" type="datetimeFigureOut">
              <a:rPr lang="pt-BR" smtClean="0"/>
              <a:t>21/09/2021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97693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01BE4-3C48-46DB-A822-E10E8A190550}" type="datetimeFigureOut">
              <a:rPr lang="pt-BR" smtClean="0"/>
              <a:t>21/09/2021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295356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a:t>Clique para editar o título mestre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21/09/2021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330520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21/09/2021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036055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E1901BE4-3C48-46DB-A822-E10E8A190550}" type="datetimeFigureOut">
              <a:rPr lang="pt-BR" smtClean="0"/>
              <a:t>21/09/2021</a:t>
            </a:fld>
            <a:endParaRPr lang="pt-BR"/>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702FA412-1D55-4299-A48A-5AEFEB1A1705}" type="slidenum">
              <a:rPr lang="pt-BR" smtClean="0"/>
              <a:t>‹nº›</a:t>
            </a:fld>
            <a:endParaRPr lang="pt-BR"/>
          </a:p>
        </p:txBody>
      </p:sp>
    </p:spTree>
    <p:extLst>
      <p:ext uri="{BB962C8B-B14F-4D97-AF65-F5344CB8AC3E}">
        <p14:creationId xmlns:p14="http://schemas.microsoft.com/office/powerpoint/2010/main" val="4619760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9" y="0"/>
            <a:ext cx="10690394" cy="7559675"/>
          </a:xfrm>
          <a:prstGeom prst="rect">
            <a:avLst/>
          </a:prstGeom>
        </p:spPr>
      </p:pic>
      <p:sp>
        <p:nvSpPr>
          <p:cNvPr id="6" name="CaixaDeTexto 5"/>
          <p:cNvSpPr txBox="1"/>
          <p:nvPr/>
        </p:nvSpPr>
        <p:spPr>
          <a:xfrm>
            <a:off x="5343523" y="1023758"/>
            <a:ext cx="5348289" cy="929293"/>
          </a:xfrm>
          <a:prstGeom prst="rect">
            <a:avLst/>
          </a:prstGeom>
          <a:noFill/>
        </p:spPr>
        <p:txBody>
          <a:bodyPr wrap="square" rtlCol="0">
            <a:spAutoFit/>
          </a:bodyPr>
          <a:lstStyle/>
          <a:p>
            <a:pPr algn="ctr">
              <a:lnSpc>
                <a:spcPts val="3200"/>
              </a:lnSpc>
            </a:pPr>
            <a:r>
              <a:rPr lang="el-GR" sz="3600" b="1" dirty="0" smtClean="0">
                <a:solidFill>
                  <a:schemeClr val="bg1"/>
                </a:solidFill>
                <a:effectLst>
                  <a:outerShdw blurRad="38100" dist="38100" dir="2700000" algn="tl">
                    <a:srgbClr val="000000">
                      <a:alpha val="43137"/>
                    </a:srgbClr>
                  </a:outerShdw>
                </a:effectLst>
              </a:rPr>
              <a:t>ΓΡΑΜΜΗ ΓΙΑ ΘΕΜΑΤΑ ΔΕΟΝΤΟΛΟΓΙΑΣ</a:t>
            </a:r>
            <a:endParaRPr lang="pt-BR" sz="3600" b="1" dirty="0">
              <a:solidFill>
                <a:schemeClr val="bg1"/>
              </a:solidFill>
              <a:effectLst>
                <a:outerShdw blurRad="38100" dist="38100" dir="2700000" algn="tl">
                  <a:srgbClr val="000000">
                    <a:alpha val="43137"/>
                  </a:srgbClr>
                </a:outerShdw>
              </a:effectLst>
              <a:latin typeface="AvenirNext LT Pro Bold" panose="020B0804020202020204"/>
            </a:endParaRPr>
          </a:p>
        </p:txBody>
      </p:sp>
      <p:sp>
        <p:nvSpPr>
          <p:cNvPr id="7" name="CaixaDeTexto 6"/>
          <p:cNvSpPr txBox="1"/>
          <p:nvPr/>
        </p:nvSpPr>
        <p:spPr>
          <a:xfrm>
            <a:off x="5331126" y="1893981"/>
            <a:ext cx="5359266" cy="338554"/>
          </a:xfrm>
          <a:prstGeom prst="rect">
            <a:avLst/>
          </a:prstGeom>
          <a:noFill/>
        </p:spPr>
        <p:txBody>
          <a:bodyPr wrap="square" rtlCol="0">
            <a:spAutoFit/>
          </a:bodyPr>
          <a:lstStyle/>
          <a:p>
            <a:pPr algn="ctr"/>
            <a:r>
              <a:rPr lang="en-US" sz="1600" dirty="0">
                <a:effectLst>
                  <a:outerShdw blurRad="38100" dist="38100" dir="2700000" algn="tl">
                    <a:schemeClr val="bg1">
                      <a:alpha val="46000"/>
                    </a:schemeClr>
                  </a:outerShdw>
                </a:effectLst>
                <a:latin typeface="AvenirNext LT Pro Bold" panose="020B0804020202020204" pitchFamily="34" charset="0"/>
              </a:rPr>
              <a:t>24 </a:t>
            </a:r>
            <a:r>
              <a:rPr lang="el-GR" sz="1600" b="1" dirty="0" smtClean="0">
                <a:effectLst>
                  <a:outerShdw blurRad="38100" dist="38100" dir="2700000" algn="tl">
                    <a:schemeClr val="bg1">
                      <a:alpha val="46000"/>
                    </a:schemeClr>
                  </a:outerShdw>
                </a:effectLst>
                <a:latin typeface="AvenirNext LT Pro Bold" panose="020B0804020202020204" pitchFamily="34" charset="0"/>
              </a:rPr>
              <a:t>Ώρες </a:t>
            </a:r>
            <a:r>
              <a:rPr lang="el-GR" sz="1600" b="1" dirty="0">
                <a:effectLst>
                  <a:outerShdw blurRad="38100" dist="38100" dir="2700000" algn="tl">
                    <a:schemeClr val="bg1">
                      <a:alpha val="46000"/>
                    </a:schemeClr>
                  </a:outerShdw>
                </a:effectLst>
                <a:latin typeface="AvenirNext LT Pro Bold" panose="020B0804020202020204" pitchFamily="34" charset="0"/>
              </a:rPr>
              <a:t>Τ</a:t>
            </a:r>
            <a:r>
              <a:rPr lang="el-GR" sz="1600" b="1" dirty="0" smtClean="0">
                <a:effectLst>
                  <a:outerShdw blurRad="38100" dist="38100" dir="2700000" algn="tl">
                    <a:schemeClr val="bg1">
                      <a:alpha val="46000"/>
                    </a:schemeClr>
                  </a:outerShdw>
                </a:effectLst>
                <a:latin typeface="AvenirNext LT Pro Bold" panose="020B0804020202020204" pitchFamily="34" charset="0"/>
              </a:rPr>
              <a:t>ην </a:t>
            </a:r>
            <a:r>
              <a:rPr lang="el-GR" sz="1600" b="1" dirty="0">
                <a:effectLst>
                  <a:outerShdw blurRad="38100" dist="38100" dir="2700000" algn="tl">
                    <a:schemeClr val="bg1">
                      <a:alpha val="46000"/>
                    </a:schemeClr>
                  </a:outerShdw>
                </a:effectLst>
                <a:latin typeface="AvenirNext LT Pro Bold" panose="020B0804020202020204" pitchFamily="34" charset="0"/>
              </a:rPr>
              <a:t>Η</a:t>
            </a:r>
            <a:r>
              <a:rPr lang="el-GR" sz="1600" b="1" dirty="0" smtClean="0">
                <a:effectLst>
                  <a:outerShdw blurRad="38100" dist="38100" dir="2700000" algn="tl">
                    <a:schemeClr val="bg1">
                      <a:alpha val="46000"/>
                    </a:schemeClr>
                  </a:outerShdw>
                </a:effectLst>
                <a:latin typeface="AvenirNext LT Pro Bold" panose="020B0804020202020204" pitchFamily="34" charset="0"/>
              </a:rPr>
              <a:t>μέρα</a:t>
            </a:r>
            <a:r>
              <a:rPr lang="en-US" sz="1600" b="1" dirty="0" smtClean="0">
                <a:effectLst>
                  <a:outerShdw blurRad="38100" dist="38100" dir="2700000" algn="tl">
                    <a:schemeClr val="bg1">
                      <a:alpha val="46000"/>
                    </a:schemeClr>
                  </a:outerShdw>
                </a:effectLst>
                <a:latin typeface="AvenirNext LT Pro Bold" panose="020B0804020202020204" pitchFamily="34" charset="0"/>
              </a:rPr>
              <a:t> </a:t>
            </a:r>
            <a:r>
              <a:rPr lang="en-US" sz="1600" dirty="0">
                <a:effectLst>
                  <a:outerShdw blurRad="38100" dist="38100" dir="2700000" algn="tl">
                    <a:schemeClr val="bg1">
                      <a:alpha val="46000"/>
                    </a:schemeClr>
                  </a:outerShdw>
                </a:effectLst>
                <a:latin typeface="AvenirNext LT Pro Bold" panose="020B0804020202020204" pitchFamily="34" charset="0"/>
              </a:rPr>
              <a:t>• 365 </a:t>
            </a:r>
            <a:r>
              <a:rPr lang="el-GR" sz="1600" b="1" dirty="0" smtClean="0">
                <a:effectLst>
                  <a:outerShdw blurRad="38100" dist="38100" dir="2700000" algn="tl">
                    <a:schemeClr val="bg1">
                      <a:alpha val="46000"/>
                    </a:schemeClr>
                  </a:outerShdw>
                </a:effectLst>
                <a:latin typeface="AvenirNext LT Pro Bold" panose="020B0804020202020204" pitchFamily="34" charset="0"/>
              </a:rPr>
              <a:t>Ημέρες Τον Χρόνο</a:t>
            </a:r>
            <a:endParaRPr lang="pt-BR" sz="1600" b="1" dirty="0">
              <a:effectLst>
                <a:outerShdw blurRad="38100" dist="38100" dir="2700000" algn="tl">
                  <a:schemeClr val="bg1">
                    <a:alpha val="46000"/>
                  </a:schemeClr>
                </a:outerShdw>
              </a:effectLst>
              <a:latin typeface="AvenirNext LT Pro Bold" panose="020B0804020202020204" pitchFamily="34" charset="0"/>
            </a:endParaRPr>
          </a:p>
        </p:txBody>
      </p:sp>
      <p:sp>
        <p:nvSpPr>
          <p:cNvPr id="9" name="CaixaDeTexto 8"/>
          <p:cNvSpPr txBox="1"/>
          <p:nvPr/>
        </p:nvSpPr>
        <p:spPr>
          <a:xfrm>
            <a:off x="5987907" y="5116169"/>
            <a:ext cx="2026517" cy="523220"/>
          </a:xfrm>
          <a:prstGeom prst="rect">
            <a:avLst/>
          </a:prstGeom>
          <a:noFill/>
        </p:spPr>
        <p:txBody>
          <a:bodyPr wrap="none" rtlCol="0">
            <a:spAutoFit/>
          </a:bodyPr>
          <a:lstStyle/>
          <a:p>
            <a:r>
              <a:rPr lang="el-GR" sz="2800" dirty="0" smtClean="0">
                <a:solidFill>
                  <a:schemeClr val="bg1"/>
                </a:solidFill>
              </a:rPr>
              <a:t>οπουδήποτε</a:t>
            </a:r>
            <a:endParaRPr lang="pt-BR" sz="2800" spc="60" dirty="0">
              <a:solidFill>
                <a:schemeClr val="bg1"/>
              </a:solidFill>
              <a:latin typeface="AvenirNext LT Pro Regular" panose="020B0504020202020204"/>
            </a:endParaRPr>
          </a:p>
        </p:txBody>
      </p:sp>
      <p:sp>
        <p:nvSpPr>
          <p:cNvPr id="10" name="CaixaDeTexto 9"/>
          <p:cNvSpPr txBox="1"/>
          <p:nvPr/>
        </p:nvSpPr>
        <p:spPr>
          <a:xfrm>
            <a:off x="5987907" y="5467525"/>
            <a:ext cx="2017027" cy="523220"/>
          </a:xfrm>
          <a:prstGeom prst="rect">
            <a:avLst/>
          </a:prstGeom>
          <a:noFill/>
        </p:spPr>
        <p:txBody>
          <a:bodyPr wrap="none" rtlCol="0">
            <a:spAutoFit/>
          </a:bodyPr>
          <a:lstStyle/>
          <a:p>
            <a:r>
              <a:rPr lang="el-GR" sz="2800" dirty="0" smtClean="0">
                <a:solidFill>
                  <a:schemeClr val="bg1"/>
                </a:solidFill>
              </a:rPr>
              <a:t>είμαστε </a:t>
            </a:r>
            <a:r>
              <a:rPr lang="el-GR" sz="2800" dirty="0">
                <a:solidFill>
                  <a:schemeClr val="bg1"/>
                </a:solidFill>
              </a:rPr>
              <a:t>εδώ</a:t>
            </a:r>
            <a:endParaRPr lang="pt-BR" sz="2800" spc="60" dirty="0">
              <a:solidFill>
                <a:schemeClr val="bg1"/>
              </a:solidFill>
              <a:latin typeface="AvenirNext LT Pro Regular" panose="020B0504020202020204"/>
            </a:endParaRPr>
          </a:p>
        </p:txBody>
      </p:sp>
      <p:sp>
        <p:nvSpPr>
          <p:cNvPr id="11" name="CaixaDeTexto 10"/>
          <p:cNvSpPr txBox="1"/>
          <p:nvPr/>
        </p:nvSpPr>
        <p:spPr>
          <a:xfrm>
            <a:off x="6006957" y="5831391"/>
            <a:ext cx="3472104" cy="523220"/>
          </a:xfrm>
          <a:prstGeom prst="rect">
            <a:avLst/>
          </a:prstGeom>
          <a:noFill/>
        </p:spPr>
        <p:txBody>
          <a:bodyPr wrap="none" rtlCol="0">
            <a:spAutoFit/>
          </a:bodyPr>
          <a:lstStyle/>
          <a:p>
            <a:r>
              <a:rPr lang="el-GR" sz="2800" dirty="0">
                <a:solidFill>
                  <a:schemeClr val="bg1"/>
                </a:solidFill>
              </a:rPr>
              <a:t>για να σας ακούσουμε</a:t>
            </a:r>
            <a:endParaRPr lang="pt-BR" sz="2800" spc="60" dirty="0">
              <a:solidFill>
                <a:schemeClr val="bg1"/>
              </a:solidFill>
              <a:latin typeface="AvenirNext LT Pro Regular" panose="020B0504020202020204"/>
            </a:endParaRPr>
          </a:p>
        </p:txBody>
      </p:sp>
      <p:sp>
        <p:nvSpPr>
          <p:cNvPr id="12" name="Retângulo 11"/>
          <p:cNvSpPr/>
          <p:nvPr/>
        </p:nvSpPr>
        <p:spPr>
          <a:xfrm>
            <a:off x="5831952" y="4739762"/>
            <a:ext cx="2447655" cy="446522"/>
          </a:xfrm>
          <a:prstGeom prst="rect">
            <a:avLst/>
          </a:prstGeom>
          <a:solidFill>
            <a:srgbClr val="FDC70D"/>
          </a:solidFill>
          <a:ln>
            <a:noFill/>
          </a:ln>
          <a:effectLst>
            <a:softEdge rad="1016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3" name="Conector reto 12"/>
          <p:cNvCxnSpPr/>
          <p:nvPr/>
        </p:nvCxnSpPr>
        <p:spPr>
          <a:xfrm>
            <a:off x="5345907"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4" name="CaixaDeTexto 13"/>
          <p:cNvSpPr txBox="1"/>
          <p:nvPr/>
        </p:nvSpPr>
        <p:spPr>
          <a:xfrm>
            <a:off x="5831952" y="4677353"/>
            <a:ext cx="2447655" cy="523220"/>
          </a:xfrm>
          <a:prstGeom prst="rect">
            <a:avLst/>
          </a:prstGeom>
          <a:noFill/>
        </p:spPr>
        <p:txBody>
          <a:bodyPr wrap="square" rtlCol="0">
            <a:spAutoFit/>
          </a:bodyPr>
          <a:lstStyle/>
          <a:p>
            <a:pPr algn="ctr"/>
            <a:r>
              <a:rPr lang="el-GR" sz="2800" b="1" dirty="0" smtClean="0">
                <a:solidFill>
                  <a:schemeClr val="bg1"/>
                </a:solidFill>
              </a:rPr>
              <a:t>οποτεδήποτε</a:t>
            </a:r>
            <a:endParaRPr lang="pt-BR" sz="2800" b="1" dirty="0">
              <a:solidFill>
                <a:schemeClr val="bg1"/>
              </a:solidFill>
              <a:latin typeface="AvenirNext LT Pro Regular" panose="020B0504020202020204"/>
            </a:endParaRPr>
          </a:p>
        </p:txBody>
      </p:sp>
    </p:spTree>
    <p:extLst>
      <p:ext uri="{BB962C8B-B14F-4D97-AF65-F5344CB8AC3E}">
        <p14:creationId xmlns:p14="http://schemas.microsoft.com/office/powerpoint/2010/main" val="306478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3"/>
            <a:ext cx="10691813" cy="7559602"/>
          </a:xfrm>
          <a:prstGeom prst="rect">
            <a:avLst/>
          </a:prstGeom>
        </p:spPr>
      </p:pic>
      <p:sp>
        <p:nvSpPr>
          <p:cNvPr id="9" name="CaixaDeTexto 8"/>
          <p:cNvSpPr txBox="1"/>
          <p:nvPr/>
        </p:nvSpPr>
        <p:spPr>
          <a:xfrm>
            <a:off x="6029864" y="3047141"/>
            <a:ext cx="4063042" cy="707886"/>
          </a:xfrm>
          <a:prstGeom prst="rect">
            <a:avLst/>
          </a:prstGeom>
          <a:noFill/>
        </p:spPr>
        <p:txBody>
          <a:bodyPr wrap="square" rtlCol="0">
            <a:spAutoFit/>
          </a:bodyPr>
          <a:lstStyle/>
          <a:p>
            <a:pPr algn="ctr"/>
            <a:r>
              <a:rPr lang="pt-BR" sz="4000" spc="-50" dirty="0" smtClean="0">
                <a:solidFill>
                  <a:srgbClr val="004899"/>
                </a:solidFill>
                <a:latin typeface="AvenirNext LT Pro Bold" panose="020B0804020202020204" pitchFamily="34" charset="0"/>
              </a:rPr>
              <a:t>800 848 1695</a:t>
            </a:r>
            <a:endParaRPr lang="pt-BR" sz="4000" spc="-50" dirty="0">
              <a:solidFill>
                <a:srgbClr val="004899"/>
              </a:solidFill>
              <a:latin typeface="AvenirNext LT Pro Bold" panose="020B0804020202020204" pitchFamily="34" charset="0"/>
            </a:endParaRPr>
          </a:p>
        </p:txBody>
      </p:sp>
      <p:sp>
        <p:nvSpPr>
          <p:cNvPr id="10" name="Retângulo 9"/>
          <p:cNvSpPr/>
          <p:nvPr/>
        </p:nvSpPr>
        <p:spPr>
          <a:xfrm>
            <a:off x="5345907" y="5082814"/>
            <a:ext cx="5345906" cy="646331"/>
          </a:xfrm>
          <a:prstGeom prst="rect">
            <a:avLst/>
          </a:prstGeom>
        </p:spPr>
        <p:txBody>
          <a:bodyPr wrap="square">
            <a:spAutoFit/>
          </a:bodyPr>
          <a:lstStyle/>
          <a:p>
            <a:pPr algn="ctr">
              <a:lnSpc>
                <a:spcPct val="150000"/>
              </a:lnSpc>
            </a:pPr>
            <a:r>
              <a:rPr lang="el-GR" sz="1200" spc="100" dirty="0">
                <a:solidFill>
                  <a:srgbClr val="004899"/>
                </a:solidFill>
                <a:latin typeface="AvenirNext LT Pro Regular" panose="020B0504020202020204" pitchFamily="34" charset="0"/>
              </a:rPr>
              <a:t>ΤΩΡΑ Επικοινωνία ΚΑΙ στα ελληνικά</a:t>
            </a:r>
            <a:endParaRPr lang="en-US" sz="1200" spc="100" dirty="0" smtClean="0">
              <a:solidFill>
                <a:srgbClr val="004899"/>
              </a:solidFill>
              <a:latin typeface="AvenirNext LT Pro Regular" panose="020B0504020202020204" pitchFamily="34" charset="0"/>
            </a:endParaRPr>
          </a:p>
          <a:p>
            <a:pPr algn="ctr">
              <a:lnSpc>
                <a:spcPct val="150000"/>
              </a:lnSpc>
            </a:pPr>
            <a:r>
              <a:rPr lang="pt-BR" sz="1200" spc="100" dirty="0" smtClean="0">
                <a:solidFill>
                  <a:srgbClr val="004899"/>
                </a:solidFill>
                <a:latin typeface="AvenirNext LT Pro Regular" panose="020B0504020202020204" pitchFamily="34" charset="0"/>
              </a:rPr>
              <a:t>Contact in </a:t>
            </a:r>
            <a:r>
              <a:rPr lang="en-US" sz="1200" spc="100" dirty="0" smtClean="0">
                <a:solidFill>
                  <a:srgbClr val="004899"/>
                </a:solidFill>
                <a:latin typeface="AvenirNext LT Pro Regular" panose="020B0504020202020204" pitchFamily="34" charset="0"/>
              </a:rPr>
              <a:t>Greek</a:t>
            </a:r>
            <a:endParaRPr lang="en-US" sz="1200" spc="100" dirty="0">
              <a:solidFill>
                <a:srgbClr val="004899"/>
              </a:solidFill>
              <a:latin typeface="AvenirNext LT Pro Regular" panose="020B0504020202020204" pitchFamily="34" charset="0"/>
            </a:endParaRPr>
          </a:p>
        </p:txBody>
      </p:sp>
      <p:pic>
        <p:nvPicPr>
          <p:cNvPr id="12" name="Image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5385" y="5933498"/>
            <a:ext cx="967190" cy="1080000"/>
          </a:xfrm>
          <a:prstGeom prst="rect">
            <a:avLst/>
          </a:prstGeom>
        </p:spPr>
      </p:pic>
      <p:cxnSp>
        <p:nvCxnSpPr>
          <p:cNvPr id="13" name="Conector reto 12"/>
          <p:cNvCxnSpPr/>
          <p:nvPr/>
        </p:nvCxnSpPr>
        <p:spPr>
          <a:xfrm>
            <a:off x="5345907"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4" name="CaixaDeTexto 13"/>
          <p:cNvSpPr txBox="1"/>
          <p:nvPr/>
        </p:nvSpPr>
        <p:spPr>
          <a:xfrm>
            <a:off x="265596" y="937177"/>
            <a:ext cx="4809324" cy="3618939"/>
          </a:xfrm>
          <a:prstGeom prst="rect">
            <a:avLst/>
          </a:prstGeom>
          <a:noFill/>
        </p:spPr>
        <p:txBody>
          <a:bodyPr wrap="square" rtlCol="0">
            <a:spAutoFit/>
          </a:bodyPr>
          <a:lstStyle/>
          <a:p>
            <a:pPr algn="just">
              <a:lnSpc>
                <a:spcPts val="2500"/>
              </a:lnSpc>
            </a:pPr>
            <a:r>
              <a:rPr lang="el-GR" sz="1300" b="1" dirty="0"/>
              <a:t>Εάν αντιμετωπίζετε</a:t>
            </a:r>
            <a:r>
              <a:rPr lang="el-GR" sz="1300" b="1" dirty="0" smtClean="0"/>
              <a:t> </a:t>
            </a:r>
            <a:r>
              <a:rPr lang="el-GR" sz="1300" b="1" dirty="0"/>
              <a:t>ηθικό δίλημμα</a:t>
            </a:r>
            <a:r>
              <a:rPr lang="el-GR" sz="1300" dirty="0"/>
              <a:t>, η Γραμμή για θέματα Δεοντολογίας είναι εδώ για εσάς.</a:t>
            </a:r>
            <a:r>
              <a:rPr lang="en-US" sz="1300" dirty="0">
                <a:latin typeface="AvenirNext LT Pro Regular" panose="020B0504020202020204"/>
              </a:rPr>
              <a:t> </a:t>
            </a:r>
            <a:r>
              <a:rPr lang="el-GR" sz="1300" dirty="0"/>
              <a:t>Μπορείτε να αναφέρετε σοβαρές ανησυχίες </a:t>
            </a:r>
            <a:r>
              <a:rPr lang="el-GR" sz="1300" dirty="0" smtClean="0"/>
              <a:t>σας, όπως </a:t>
            </a:r>
            <a:r>
              <a:rPr lang="el-GR" sz="1300" dirty="0"/>
              <a:t>υποψίες για δωροδοκία, απάτη, κίνδυνο νομιμοποίησης εσόδων από παράνομες δραστηριότητες, λογιστικές παρατυπίες, αντιμονοπωλιακές παραβιάσεις, κατάχρηση περιουσιακών στοιχείων και πόρων, συγκρούσεις συμφερόντων, κατάχρηση δώρων και ψυχαγωγίας, αποκάλυψη ευαίσθητων πληροφοριών, διακρίσεις, αντίποινα, απειλές, ηθική ή σεξουαλική </a:t>
            </a:r>
            <a:r>
              <a:rPr lang="el-GR" sz="1300" dirty="0" smtClean="0"/>
              <a:t>παρενόχληση, περιστατικά βίας  </a:t>
            </a:r>
            <a:r>
              <a:rPr lang="el-GR" sz="1300" dirty="0"/>
              <a:t>και </a:t>
            </a:r>
            <a:r>
              <a:rPr lang="el-GR" sz="1300" dirty="0" smtClean="0"/>
              <a:t>άλλες παρόμοιες </a:t>
            </a:r>
            <a:r>
              <a:rPr lang="el-GR" sz="1300" dirty="0"/>
              <a:t>καταστάσεις. Οποιαδήποτε υποψία παραβίασης του Κώδικα </a:t>
            </a:r>
            <a:r>
              <a:rPr lang="el-GR" sz="1300" dirty="0" smtClean="0"/>
              <a:t>Ηθικής της </a:t>
            </a:r>
            <a:r>
              <a:rPr lang="en-US" sz="1300" dirty="0" smtClean="0"/>
              <a:t>Brink’s</a:t>
            </a:r>
            <a:r>
              <a:rPr lang="el-GR" sz="1300" dirty="0" smtClean="0"/>
              <a:t> θα </a:t>
            </a:r>
            <a:r>
              <a:rPr lang="el-GR" sz="1300" dirty="0"/>
              <a:t>πρέπει να αναφέρεται μέσω της Γραμμής για θέματα Δεοντολογίας.</a:t>
            </a:r>
            <a:endParaRPr lang="pt-BR" sz="1300" spc="-40" dirty="0">
              <a:solidFill>
                <a:schemeClr val="tx1">
                  <a:lumMod val="75000"/>
                  <a:lumOff val="25000"/>
                </a:schemeClr>
              </a:solidFill>
              <a:latin typeface="AvenirNext LT Pro Regular" panose="020B0504020202020204"/>
            </a:endParaRPr>
          </a:p>
        </p:txBody>
      </p:sp>
      <p:sp>
        <p:nvSpPr>
          <p:cNvPr id="15" name="CaixaDeTexto 14"/>
          <p:cNvSpPr txBox="1"/>
          <p:nvPr/>
        </p:nvSpPr>
        <p:spPr>
          <a:xfrm>
            <a:off x="265596" y="5583779"/>
            <a:ext cx="4671831" cy="1618392"/>
          </a:xfrm>
          <a:prstGeom prst="rect">
            <a:avLst/>
          </a:prstGeom>
        </p:spPr>
        <p:txBody>
          <a:bodyPr wrap="square">
            <a:spAutoFit/>
          </a:bodyPr>
          <a:lstStyle>
            <a:defPPr>
              <a:defRPr lang="en-US"/>
            </a:defPPr>
            <a:lvl1pPr>
              <a:lnSpc>
                <a:spcPts val="1700"/>
              </a:lnSpc>
              <a:defRPr sz="1100">
                <a:solidFill>
                  <a:srgbClr val="002060"/>
                </a:solidFill>
                <a:latin typeface="AvenirNext LT Pro Regular" panose="020B0504020202020204" pitchFamily="34" charset="0"/>
              </a:defRPr>
            </a:lvl1pPr>
          </a:lstStyle>
          <a:p>
            <a:r>
              <a:rPr lang="el-GR" dirty="0"/>
              <a:t>Η Γραμμή για θέματα </a:t>
            </a:r>
            <a:endParaRPr lang="pt-BR" dirty="0" smtClean="0"/>
          </a:p>
          <a:p>
            <a:r>
              <a:rPr lang="el-GR" dirty="0" smtClean="0"/>
              <a:t>Δεοντολογίας </a:t>
            </a:r>
            <a:r>
              <a:rPr lang="el-GR" dirty="0"/>
              <a:t>λειτουργεί από </a:t>
            </a:r>
            <a:endParaRPr lang="pt-BR" dirty="0" smtClean="0"/>
          </a:p>
          <a:p>
            <a:r>
              <a:rPr lang="el-GR" dirty="0" smtClean="0"/>
              <a:t>ανεξάρτητη </a:t>
            </a:r>
            <a:r>
              <a:rPr lang="el-GR" dirty="0"/>
              <a:t>εταιρία.</a:t>
            </a:r>
            <a:r>
              <a:rPr lang="en-US" dirty="0"/>
              <a:t> </a:t>
            </a:r>
            <a:r>
              <a:rPr lang="el-GR" dirty="0"/>
              <a:t>Να είστε σίγουρος/η </a:t>
            </a:r>
            <a:endParaRPr lang="pt-BR" dirty="0" smtClean="0"/>
          </a:p>
          <a:p>
            <a:r>
              <a:rPr lang="el-GR" dirty="0" smtClean="0"/>
              <a:t>ότι </a:t>
            </a:r>
            <a:r>
              <a:rPr lang="el-GR" dirty="0"/>
              <a:t>όλες οι αξιώσεις αντιμετωπίζονται εμπιστευτικά </a:t>
            </a:r>
            <a:endParaRPr lang="pt-BR" dirty="0" smtClean="0"/>
          </a:p>
          <a:p>
            <a:r>
              <a:rPr lang="el-GR" dirty="0" smtClean="0"/>
              <a:t>από </a:t>
            </a:r>
            <a:r>
              <a:rPr lang="el-GR" dirty="0"/>
              <a:t>το Τμήμα Δεοντολογίας και Συμμόρφωσης της </a:t>
            </a:r>
            <a:r>
              <a:rPr lang="en-US" dirty="0"/>
              <a:t>Brink</a:t>
            </a:r>
            <a:r>
              <a:rPr lang="el-GR" dirty="0"/>
              <a:t>’</a:t>
            </a:r>
            <a:r>
              <a:rPr lang="en-US" dirty="0" smtClean="0"/>
              <a:t>s</a:t>
            </a:r>
            <a:r>
              <a:rPr lang="el-GR" dirty="0" smtClean="0"/>
              <a:t>, </a:t>
            </a:r>
            <a:endParaRPr lang="pt-BR" dirty="0" smtClean="0"/>
          </a:p>
          <a:p>
            <a:r>
              <a:rPr lang="el-GR" dirty="0" smtClean="0"/>
              <a:t>Επίσης</a:t>
            </a:r>
            <a:r>
              <a:rPr lang="el-GR" dirty="0"/>
              <a:t>, να είστε σίγουρος/η ότι εάν θέλετε να υποβάλετε μια ανώνυμη αναφορά, τα στοιχεία αναγνώρισής σας δεν θα παρέχονται στη Brink's</a:t>
            </a:r>
            <a:r>
              <a:rPr lang="el-GR" dirty="0"/>
              <a:t>.</a:t>
            </a:r>
            <a:endParaRPr lang="pt-BR" dirty="0"/>
          </a:p>
        </p:txBody>
      </p:sp>
      <p:sp>
        <p:nvSpPr>
          <p:cNvPr id="16" name="CaixaDeTexto 15"/>
          <p:cNvSpPr txBox="1"/>
          <p:nvPr/>
        </p:nvSpPr>
        <p:spPr>
          <a:xfrm>
            <a:off x="6153461" y="4221975"/>
            <a:ext cx="3828548" cy="784830"/>
          </a:xfrm>
          <a:prstGeom prst="rect">
            <a:avLst/>
          </a:prstGeom>
          <a:noFill/>
        </p:spPr>
        <p:txBody>
          <a:bodyPr wrap="none" rtlCol="0">
            <a:spAutoFit/>
          </a:bodyPr>
          <a:lstStyle/>
          <a:p>
            <a:pPr algn="ctr">
              <a:lnSpc>
                <a:spcPct val="150000"/>
              </a:lnSpc>
            </a:pPr>
            <a:r>
              <a:rPr lang="el-GR" sz="1500" b="1" dirty="0">
                <a:solidFill>
                  <a:schemeClr val="bg1">
                    <a:lumMod val="50000"/>
                  </a:schemeClr>
                </a:solidFill>
              </a:rPr>
              <a:t>Αναφέρετε τις ανησυχίες σας </a:t>
            </a:r>
            <a:r>
              <a:rPr lang="el-GR" sz="1500" b="1" dirty="0" smtClean="0">
                <a:solidFill>
                  <a:schemeClr val="bg1">
                    <a:lumMod val="50000"/>
                  </a:schemeClr>
                </a:solidFill>
              </a:rPr>
              <a:t>εμπιστευτικά</a:t>
            </a:r>
          </a:p>
          <a:p>
            <a:pPr algn="ctr">
              <a:lnSpc>
                <a:spcPct val="150000"/>
              </a:lnSpc>
            </a:pPr>
            <a:r>
              <a:rPr lang="el-GR" sz="1500" b="1" dirty="0">
                <a:solidFill>
                  <a:schemeClr val="bg1">
                    <a:lumMod val="50000"/>
                  </a:schemeClr>
                </a:solidFill>
              </a:rPr>
              <a:t>Προστατεύεστε πλήρως από τυχόν αντίποινα</a:t>
            </a:r>
            <a:endParaRPr lang="en-US" sz="1500" b="1" dirty="0">
              <a:solidFill>
                <a:schemeClr val="bg1">
                  <a:lumMod val="50000"/>
                </a:schemeClr>
              </a:solidFill>
            </a:endParaRPr>
          </a:p>
        </p:txBody>
      </p:sp>
      <p:sp>
        <p:nvSpPr>
          <p:cNvPr id="17" name="Retângulo 16"/>
          <p:cNvSpPr/>
          <p:nvPr/>
        </p:nvSpPr>
        <p:spPr>
          <a:xfrm>
            <a:off x="6469621" y="2778429"/>
            <a:ext cx="3098477" cy="307777"/>
          </a:xfrm>
          <a:prstGeom prst="rect">
            <a:avLst/>
          </a:prstGeom>
        </p:spPr>
        <p:txBody>
          <a:bodyPr wrap="none">
            <a:spAutoFit/>
          </a:bodyPr>
          <a:lstStyle/>
          <a:p>
            <a:pPr algn="ctr"/>
            <a:r>
              <a:rPr lang="el-GR" sz="1400" b="1" spc="100" dirty="0">
                <a:solidFill>
                  <a:srgbClr val="004899"/>
                </a:solidFill>
                <a:latin typeface="AvenirNext LT Pro Regular" panose="020B0504020202020204" pitchFamily="34" charset="0"/>
              </a:rPr>
              <a:t>ΔΩΡΕΑΝ ΓΡΑΜΜΗ ΕΠΙΚΟΙΝΩΝΙΑΣ</a:t>
            </a:r>
          </a:p>
        </p:txBody>
      </p:sp>
    </p:spTree>
    <p:extLst>
      <p:ext uri="{BB962C8B-B14F-4D97-AF65-F5344CB8AC3E}">
        <p14:creationId xmlns:p14="http://schemas.microsoft.com/office/powerpoint/2010/main" val="3682916961"/>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0DCEEBC8A1F241BEE6AB5FEF9836C7" ma:contentTypeVersion="13" ma:contentTypeDescription="Create a new document." ma:contentTypeScope="" ma:versionID="ce5defaebe3e450dde5f483a754df955">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4ada12929ec506ee9e5fadca545f6386"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1AC70EA-5554-414A-B5D0-6294F8880C84}"/>
</file>

<file path=customXml/itemProps2.xml><?xml version="1.0" encoding="utf-8"?>
<ds:datastoreItem xmlns:ds="http://schemas.openxmlformats.org/officeDocument/2006/customXml" ds:itemID="{0A8C5619-15C0-469B-92C8-4C1BB723AAC3}"/>
</file>

<file path=customXml/itemProps3.xml><?xml version="1.0" encoding="utf-8"?>
<ds:datastoreItem xmlns:ds="http://schemas.openxmlformats.org/officeDocument/2006/customXml" ds:itemID="{57C12134-88C9-474F-A5D9-F5CB4F048202}"/>
</file>

<file path=docProps/app.xml><?xml version="1.0" encoding="utf-8"?>
<Properties xmlns="http://schemas.openxmlformats.org/officeDocument/2006/extended-properties" xmlns:vt="http://schemas.openxmlformats.org/officeDocument/2006/docPropsVTypes">
  <Template>Office Theme</Template>
  <TotalTime>248</TotalTime>
  <Words>196</Words>
  <Application>Microsoft Office PowerPoint</Application>
  <PresentationFormat>Personalizar</PresentationFormat>
  <Paragraphs>19</Paragraphs>
  <Slides>2</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vt:i4>
      </vt:variant>
    </vt:vector>
  </HeadingPairs>
  <TitlesOfParts>
    <vt:vector size="8" baseType="lpstr">
      <vt:lpstr>Calibri</vt:lpstr>
      <vt:lpstr>Arial</vt:lpstr>
      <vt:lpstr>AvenirNext LT Pro Bold</vt:lpstr>
      <vt:lpstr>Calibri Light</vt:lpstr>
      <vt:lpstr>AvenirNext LT Pro Regular</vt:lpstr>
      <vt:lpstr>Tema do Office</vt:lpstr>
      <vt:lpstr>Apresentação do PowerPoint</vt:lpstr>
      <vt:lpstr>Apresentação do PowerPoint</vt:lpstr>
    </vt:vector>
  </TitlesOfParts>
  <Company>SRV-SCCM2</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Anderson Crystiano de Araujo Rocha</cp:lastModifiedBy>
  <cp:revision>55</cp:revision>
  <dcterms:created xsi:type="dcterms:W3CDTF">2021-04-09T18:42:33Z</dcterms:created>
  <dcterms:modified xsi:type="dcterms:W3CDTF">2021-09-21T13:26:23Z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