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Calibri Light" panose="020F0302020204030204" pitchFamily="34" charset="0"/>
      <p:regular r:id="rId4"/>
      <p:italic r:id="rId5"/>
    </p:embeddedFont>
    <p:embeddedFont>
      <p:font typeface="AvenirNext LT Pro Bold" panose="020B0804020202020204" pitchFamily="34" charset="0"/>
      <p:bold r:id="rId6"/>
    </p:embeddedFont>
    <p:embeddedFont>
      <p:font typeface="AvenirNext LT Pro Regular" panose="020B05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6473" autoAdjust="0"/>
  </p:normalViewPr>
  <p:slideViewPr>
    <p:cSldViewPr snapToGrid="0">
      <p:cViewPr varScale="1">
        <p:scale>
          <a:sx n="104" d="100"/>
          <a:sy n="104" d="100"/>
        </p:scale>
        <p:origin x="16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7559675"/>
            <a:chOff x="0" y="0"/>
            <a:chExt cx="10691813"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7559675"/>
            </a:xfrm>
            <a:prstGeom prst="rect">
              <a:avLst/>
            </a:prstGeom>
          </p:spPr>
        </p:pic>
        <p:sp>
          <p:nvSpPr>
            <p:cNvPr id="6" name="CaixaDeTexto 5"/>
            <p:cNvSpPr txBox="1"/>
            <p:nvPr/>
          </p:nvSpPr>
          <p:spPr>
            <a:xfrm>
              <a:off x="5345907" y="1110681"/>
              <a:ext cx="5345906" cy="523220"/>
            </a:xfrm>
            <a:prstGeom prst="rect">
              <a:avLst/>
            </a:prstGeom>
            <a:noFill/>
          </p:spPr>
          <p:txBody>
            <a:bodyPr wrap="square" rtlCol="0">
              <a:spAutoFit/>
            </a:bodyPr>
            <a:lstStyle/>
            <a:p>
              <a:pPr algn="ctr"/>
              <a:r>
                <a:rPr lang="pt-BR" sz="2800" noProof="1" smtClean="0">
                  <a:solidFill>
                    <a:schemeClr val="bg1"/>
                  </a:solidFill>
                  <a:effectLst>
                    <a:outerShdw blurRad="38100" dist="38100" dir="2700000" algn="tl">
                      <a:srgbClr val="000000">
                        <a:alpha val="43137"/>
                      </a:srgbClr>
                    </a:outerShdw>
                  </a:effectLst>
                  <a:latin typeface="AvenirNext LT Pro Bold" panose="020B0804020202020204" pitchFamily="34" charset="0"/>
                </a:rPr>
                <a:t>Ligne d’assistance Éthique</a:t>
              </a:r>
              <a:endParaRPr lang="pt-BR" sz="2800" noProof="1">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7" y="1873276"/>
              <a:ext cx="5345906" cy="338554"/>
            </a:xfrm>
            <a:prstGeom prst="rect">
              <a:avLst/>
            </a:prstGeom>
            <a:noFill/>
          </p:spPr>
          <p:txBody>
            <a:bodyPr wrap="square" rtlCol="0">
              <a:spAutoFit/>
            </a:bodyPr>
            <a:lstStyle/>
            <a:p>
              <a:pPr algn="ctr"/>
              <a:r>
                <a:rPr lang="pt-BR" sz="1600" noProof="1" smtClean="0">
                  <a:latin typeface="AvenirNext LT Pro Bold" panose="020B0804020202020204" pitchFamily="34" charset="0"/>
                </a:rPr>
                <a:t>24 heures par jour • 365 jours par an</a:t>
              </a:r>
              <a:endParaRPr lang="pt-BR" sz="1600" noProof="1">
                <a:latin typeface="AvenirNext LT Pro Bold" panose="020B0804020202020204" pitchFamily="34" charset="0"/>
              </a:endParaRPr>
            </a:p>
          </p:txBody>
        </p:sp>
        <p:sp>
          <p:nvSpPr>
            <p:cNvPr id="9" name="CaixaDeTexto 8"/>
            <p:cNvSpPr txBox="1"/>
            <p:nvPr/>
          </p:nvSpPr>
          <p:spPr>
            <a:xfrm>
              <a:off x="5868847" y="5169087"/>
              <a:ext cx="1783822" cy="461665"/>
            </a:xfrm>
            <a:prstGeom prst="rect">
              <a:avLst/>
            </a:prstGeom>
            <a:noFill/>
          </p:spPr>
          <p:txBody>
            <a:bodyPr wrap="none" rtlCol="0">
              <a:spAutoFit/>
            </a:bodyPr>
            <a:lstStyle/>
            <a:p>
              <a:r>
                <a:rPr lang="pt-BR" sz="2400" spc="60" noProof="1">
                  <a:solidFill>
                    <a:schemeClr val="bg1"/>
                  </a:solidFill>
                  <a:latin typeface="AvenirNext LT Pro Regular" panose="020B0504020202020204"/>
                </a:rPr>
                <a:t>e</a:t>
              </a:r>
              <a:r>
                <a:rPr lang="pt-BR" sz="2400" spc="60" noProof="1" smtClean="0">
                  <a:solidFill>
                    <a:schemeClr val="bg1"/>
                  </a:solidFill>
                  <a:latin typeface="AvenirNext LT Pro Regular" panose="020B0504020202020204"/>
                </a:rPr>
                <a:t>n tout lieu</a:t>
              </a:r>
              <a:endParaRPr lang="pt-BR" sz="2400" spc="60" noProof="1">
                <a:solidFill>
                  <a:schemeClr val="bg1"/>
                </a:solidFill>
                <a:latin typeface="AvenirNext LT Pro Regular" panose="020B0504020202020204"/>
              </a:endParaRPr>
            </a:p>
          </p:txBody>
        </p:sp>
        <p:sp>
          <p:nvSpPr>
            <p:cNvPr id="10" name="CaixaDeTexto 9"/>
            <p:cNvSpPr txBox="1"/>
            <p:nvPr/>
          </p:nvSpPr>
          <p:spPr>
            <a:xfrm>
              <a:off x="5868847" y="5510465"/>
              <a:ext cx="2458365" cy="461665"/>
            </a:xfrm>
            <a:prstGeom prst="rect">
              <a:avLst/>
            </a:prstGeom>
            <a:noFill/>
          </p:spPr>
          <p:txBody>
            <a:bodyPr wrap="none" rtlCol="0">
              <a:spAutoFit/>
            </a:bodyPr>
            <a:lstStyle/>
            <a:p>
              <a:r>
                <a:rPr lang="pt-BR" sz="2400" spc="60" noProof="1">
                  <a:solidFill>
                    <a:schemeClr val="bg1"/>
                  </a:solidFill>
                  <a:latin typeface="AvenirNext LT Pro Regular" panose="020B0504020202020204"/>
                </a:rPr>
                <a:t>n</a:t>
              </a:r>
              <a:r>
                <a:rPr lang="pt-BR" sz="2400" spc="60" noProof="1" smtClean="0">
                  <a:solidFill>
                    <a:schemeClr val="bg1"/>
                  </a:solidFill>
                  <a:latin typeface="AvenirNext LT Pro Regular" panose="020B0504020202020204"/>
                </a:rPr>
                <a:t>ous sommes à</a:t>
              </a:r>
              <a:endParaRPr lang="pt-BR" sz="2400" spc="60" noProof="1">
                <a:solidFill>
                  <a:schemeClr val="bg1"/>
                </a:solidFill>
                <a:latin typeface="AvenirNext LT Pro Regular" panose="020B0504020202020204"/>
              </a:endParaRPr>
            </a:p>
          </p:txBody>
        </p:sp>
        <p:sp>
          <p:nvSpPr>
            <p:cNvPr id="11" name="CaixaDeTexto 10"/>
            <p:cNvSpPr txBox="1"/>
            <p:nvPr/>
          </p:nvSpPr>
          <p:spPr>
            <a:xfrm>
              <a:off x="5895040" y="5852540"/>
              <a:ext cx="1971374" cy="461665"/>
            </a:xfrm>
            <a:prstGeom prst="rect">
              <a:avLst/>
            </a:prstGeom>
            <a:noFill/>
          </p:spPr>
          <p:txBody>
            <a:bodyPr wrap="none" rtlCol="0">
              <a:spAutoFit/>
            </a:bodyPr>
            <a:lstStyle/>
            <a:p>
              <a:r>
                <a:rPr lang="pt-BR" sz="2400" spc="60" noProof="1" smtClean="0">
                  <a:solidFill>
                    <a:schemeClr val="bg1"/>
                  </a:solidFill>
                  <a:latin typeface="AvenirNext LT Pro Regular" panose="020B0504020202020204"/>
                </a:rPr>
                <a:t>votre écoute</a:t>
              </a:r>
              <a:endParaRPr lang="pt-BR" sz="2400" spc="60" noProof="1">
                <a:solidFill>
                  <a:schemeClr val="bg1"/>
                </a:solidFill>
                <a:latin typeface="AvenirNext LT Pro Regular" panose="020B0504020202020204"/>
              </a:endParaRPr>
            </a:p>
          </p:txBody>
        </p:sp>
        <p:cxnSp>
          <p:nvCxnSpPr>
            <p:cNvPr id="12" name="Conector reto 11"/>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5841373" y="4753102"/>
              <a:ext cx="23667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noProof="1"/>
            </a:p>
          </p:txBody>
        </p:sp>
        <p:sp>
          <p:nvSpPr>
            <p:cNvPr id="8" name="CaixaDeTexto 7"/>
            <p:cNvSpPr txBox="1"/>
            <p:nvPr/>
          </p:nvSpPr>
          <p:spPr>
            <a:xfrm>
              <a:off x="5841373" y="4735298"/>
              <a:ext cx="2366796" cy="430887"/>
            </a:xfrm>
            <a:prstGeom prst="rect">
              <a:avLst/>
            </a:prstGeom>
            <a:noFill/>
          </p:spPr>
          <p:txBody>
            <a:bodyPr wrap="square" rtlCol="0">
              <a:spAutoFit/>
            </a:bodyPr>
            <a:lstStyle/>
            <a:p>
              <a:pPr algn="ctr"/>
              <a:r>
                <a:rPr lang="pt-BR" sz="2200" spc="70" noProof="1">
                  <a:solidFill>
                    <a:schemeClr val="bg1"/>
                  </a:solidFill>
                  <a:latin typeface="AvenirNext LT Pro Bold" panose="020B0804020202020204" pitchFamily="34" charset="0"/>
                </a:rPr>
                <a:t>a</a:t>
              </a:r>
              <a:r>
                <a:rPr lang="pt-BR" sz="2200" spc="70" noProof="1" smtClean="0">
                  <a:solidFill>
                    <a:schemeClr val="bg1"/>
                  </a:solidFill>
                  <a:latin typeface="AvenirNext LT Pro Bold" panose="020B0804020202020204" pitchFamily="34" charset="0"/>
                </a:rPr>
                <a:t> tout moment</a:t>
              </a:r>
              <a:endParaRPr lang="pt-BR" sz="2200" spc="70" noProof="1">
                <a:solidFill>
                  <a:schemeClr val="bg1"/>
                </a:solidFill>
                <a:latin typeface="AvenirNext LT Pro Bold" panose="020B0804020202020204" pitchFamily="34" charset="0"/>
              </a:endParaRPr>
            </a:p>
          </p:txBody>
        </p: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4" cy="7559602"/>
            <a:chOff x="0" y="0"/>
            <a:chExt cx="10691814" cy="7559602"/>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7559529"/>
            </a:xfrm>
            <a:prstGeom prst="rect">
              <a:avLst/>
            </a:prstGeom>
          </p:spPr>
        </p:pic>
        <p:sp>
          <p:nvSpPr>
            <p:cNvPr id="5" name="CaixaDeTexto 4"/>
            <p:cNvSpPr txBox="1"/>
            <p:nvPr/>
          </p:nvSpPr>
          <p:spPr>
            <a:xfrm>
              <a:off x="514140" y="914588"/>
              <a:ext cx="4317627" cy="3693319"/>
            </a:xfrm>
            <a:prstGeom prst="rect">
              <a:avLst/>
            </a:prstGeom>
            <a:noFill/>
          </p:spPr>
          <p:txBody>
            <a:bodyPr wrap="square" rtlCol="0">
              <a:spAutoFit/>
            </a:bodyPr>
            <a:lstStyle/>
            <a:p>
              <a:pPr algn="just">
                <a:lnSpc>
                  <a:spcPct val="150000"/>
                </a:lnSpc>
              </a:pPr>
              <a:r>
                <a:rPr lang="fr-FR" sz="1300" b="1" dirty="0">
                  <a:solidFill>
                    <a:schemeClr val="tx1">
                      <a:lumMod val="75000"/>
                      <a:lumOff val="25000"/>
                    </a:schemeClr>
                  </a:solidFill>
                  <a:latin typeface="AvenirNext LT Pro Regular" panose="020B0504020202020204"/>
                </a:rPr>
                <a:t>Si vous vous trouvez confronté à un dilemme éthique</a:t>
              </a:r>
              <a:r>
                <a:rPr lang="fr-FR" sz="1300" dirty="0">
                  <a:solidFill>
                    <a:schemeClr val="tx1">
                      <a:lumMod val="75000"/>
                      <a:lumOff val="25000"/>
                    </a:schemeClr>
                  </a:solidFill>
                  <a:latin typeface="AvenirNext LT Pro Regular" panose="020B0504020202020204"/>
                </a:rPr>
                <a:t>, la Ligne d'assistance éthique est là pour vous. Vous pouvez signaler des problèmes graves tels que des soupçons de corruption, de fraude, de risque de blanchiment d'argent, d'irrégularités comptables, d'infractions au droit de la concurrence, d'abus de biens sociaux, de conflits d'intérêts, de pots de vin, de divulgation d'informations sensibles, de discrimination, de représailles, de menaces, de harcèlement moral ou sexuel et autres situations </a:t>
              </a:r>
              <a:r>
                <a:rPr lang="fr-FR" sz="1300" dirty="0" smtClean="0">
                  <a:solidFill>
                    <a:schemeClr val="tx1">
                      <a:lumMod val="75000"/>
                      <a:lumOff val="25000"/>
                    </a:schemeClr>
                  </a:solidFill>
                  <a:latin typeface="AvenirNext LT Pro Regular" panose="020B0504020202020204"/>
                </a:rPr>
                <a:t>similaires. Tout </a:t>
              </a:r>
              <a:r>
                <a:rPr lang="fr-FR" sz="1300" dirty="0">
                  <a:solidFill>
                    <a:schemeClr val="tx1">
                      <a:lumMod val="75000"/>
                      <a:lumOff val="25000"/>
                    </a:schemeClr>
                  </a:solidFill>
                  <a:latin typeface="AvenirNext LT Pro Regular" panose="020B0504020202020204"/>
                </a:rPr>
                <a:t>soupçon de violation du Code d'éthique Brink's doit être signalé par le biais de la Ligne d'assistance éthique.</a:t>
              </a:r>
              <a:endParaRPr lang="pt-BR" sz="1300" spc="-40" dirty="0">
                <a:solidFill>
                  <a:schemeClr val="tx1">
                    <a:lumMod val="75000"/>
                    <a:lumOff val="25000"/>
                  </a:schemeClr>
                </a:solidFill>
                <a:latin typeface="AvenirNext LT Pro Regular" panose="020B0504020202020204"/>
              </a:endParaRPr>
            </a:p>
          </p:txBody>
        </p:sp>
        <p:sp>
          <p:nvSpPr>
            <p:cNvPr id="6" name="Retângulo 5"/>
            <p:cNvSpPr/>
            <p:nvPr/>
          </p:nvSpPr>
          <p:spPr>
            <a:xfrm>
              <a:off x="586882" y="5522495"/>
              <a:ext cx="4644494" cy="1733808"/>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600"/>
                </a:lnSpc>
              </a:pPr>
              <a:r>
                <a:rPr lang="fr-FR" sz="1100" dirty="0">
                  <a:solidFill>
                    <a:schemeClr val="accent5">
                      <a:lumMod val="75000"/>
                    </a:schemeClr>
                  </a:solidFill>
                  <a:latin typeface="AvenirNext LT Pro Regular" panose="020B0504020202020204" pitchFamily="34" charset="0"/>
                </a:rPr>
                <a:t>La Ligne d'assistance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éthique est </a:t>
              </a:r>
              <a:r>
                <a:rPr lang="fr-FR" sz="1100" dirty="0">
                  <a:solidFill>
                    <a:schemeClr val="accent5">
                      <a:lumMod val="75000"/>
                    </a:schemeClr>
                  </a:solidFill>
                  <a:latin typeface="AvenirNext LT Pro Regular" panose="020B0504020202020204" pitchFamily="34" charset="0"/>
                </a:rPr>
                <a:t>gérée par une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société indépendante</a:t>
              </a:r>
              <a:r>
                <a:rPr lang="fr-FR" sz="1100" dirty="0">
                  <a:solidFill>
                    <a:schemeClr val="accent5">
                      <a:lumMod val="75000"/>
                    </a:schemeClr>
                  </a:solidFill>
                  <a:latin typeface="AvenirNext LT Pro Regular" panose="020B0504020202020204" pitchFamily="34" charset="0"/>
                </a:rPr>
                <a:t>. </a:t>
              </a:r>
              <a:r>
                <a:rPr lang="fr-FR" sz="1100" dirty="0" smtClean="0">
                  <a:solidFill>
                    <a:schemeClr val="accent5">
                      <a:lumMod val="75000"/>
                    </a:schemeClr>
                  </a:solidFill>
                  <a:latin typeface="AvenirNext LT Pro Regular" panose="020B0504020202020204" pitchFamily="34" charset="0"/>
                </a:rPr>
                <a:t>Vous </a:t>
              </a:r>
              <a:r>
                <a:rPr lang="fr-FR" sz="1100" dirty="0">
                  <a:solidFill>
                    <a:schemeClr val="accent5">
                      <a:lumMod val="75000"/>
                    </a:schemeClr>
                  </a:solidFill>
                  <a:latin typeface="AvenirNext LT Pro Regular" panose="020B0504020202020204" pitchFamily="34" charset="0"/>
                </a:rPr>
                <a:t>pouvez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être </a:t>
              </a:r>
              <a:r>
                <a:rPr lang="fr-FR" sz="1100" dirty="0">
                  <a:solidFill>
                    <a:schemeClr val="accent5">
                      <a:lumMod val="75000"/>
                    </a:schemeClr>
                  </a:solidFill>
                  <a:latin typeface="AvenirNext LT Pro Regular" panose="020B0504020202020204" pitchFamily="34" charset="0"/>
                </a:rPr>
                <a:t>sûr que </a:t>
              </a:r>
              <a:r>
                <a:rPr lang="fr-FR" sz="1100" dirty="0" smtClean="0">
                  <a:solidFill>
                    <a:schemeClr val="accent5">
                      <a:lumMod val="75000"/>
                    </a:schemeClr>
                  </a:solidFill>
                  <a:latin typeface="AvenirNext LT Pro Regular" panose="020B0504020202020204" pitchFamily="34" charset="0"/>
                </a:rPr>
                <a:t>toutes les </a:t>
              </a:r>
              <a:r>
                <a:rPr lang="fr-FR" sz="1100" dirty="0">
                  <a:solidFill>
                    <a:schemeClr val="accent5">
                      <a:lumMod val="75000"/>
                    </a:schemeClr>
                  </a:solidFill>
                  <a:latin typeface="AvenirNext LT Pro Regular" panose="020B0504020202020204" pitchFamily="34" charset="0"/>
                </a:rPr>
                <a:t>alertes </a:t>
              </a:r>
              <a:r>
                <a:rPr lang="fr-FR" sz="1100" dirty="0" smtClean="0">
                  <a:solidFill>
                    <a:schemeClr val="accent5">
                      <a:lumMod val="75000"/>
                    </a:schemeClr>
                  </a:solidFill>
                  <a:latin typeface="AvenirNext LT Pro Regular" panose="020B0504020202020204" pitchFamily="34" charset="0"/>
                </a:rPr>
                <a:t>sont </a:t>
              </a:r>
              <a:r>
                <a:rPr lang="fr-FR" sz="1100" dirty="0">
                  <a:solidFill>
                    <a:schemeClr val="accent5">
                      <a:lumMod val="75000"/>
                    </a:schemeClr>
                  </a:solidFill>
                  <a:latin typeface="AvenirNext LT Pro Regular" panose="020B0504020202020204" pitchFamily="34" charset="0"/>
                </a:rPr>
                <a:t>traitées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de </a:t>
              </a:r>
              <a:r>
                <a:rPr lang="fr-FR" sz="1100" dirty="0">
                  <a:solidFill>
                    <a:schemeClr val="accent5">
                      <a:lumMod val="75000"/>
                    </a:schemeClr>
                  </a:solidFill>
                  <a:latin typeface="AvenirNext LT Pro Regular" panose="020B0504020202020204" pitchFamily="34" charset="0"/>
                </a:rPr>
                <a:t>manière </a:t>
              </a:r>
              <a:r>
                <a:rPr lang="fr-FR" sz="1100" dirty="0" smtClean="0">
                  <a:solidFill>
                    <a:schemeClr val="accent5">
                      <a:lumMod val="75000"/>
                    </a:schemeClr>
                  </a:solidFill>
                  <a:latin typeface="AvenirNext LT Pro Regular" panose="020B0504020202020204" pitchFamily="34" charset="0"/>
                </a:rPr>
                <a:t>confidentielle </a:t>
              </a:r>
              <a:r>
                <a:rPr lang="fr-FR" sz="1100" dirty="0">
                  <a:solidFill>
                    <a:schemeClr val="accent5">
                      <a:lumMod val="75000"/>
                    </a:schemeClr>
                  </a:solidFill>
                  <a:latin typeface="AvenirNext LT Pro Regular" panose="020B0504020202020204" pitchFamily="34" charset="0"/>
                </a:rPr>
                <a:t>par l’équipe </a:t>
              </a:r>
              <a:r>
                <a:rPr lang="fr-FR" sz="1100" dirty="0" smtClean="0">
                  <a:solidFill>
                    <a:schemeClr val="accent5">
                      <a:lumMod val="75000"/>
                    </a:schemeClr>
                  </a:solidFill>
                  <a:latin typeface="AvenirNext LT Pro Regular" panose="020B0504020202020204" pitchFamily="34" charset="0"/>
                </a:rPr>
                <a:t>Ethics &amp; </a:t>
              </a:r>
            </a:p>
            <a:p>
              <a:pPr>
                <a:lnSpc>
                  <a:spcPts val="1600"/>
                </a:lnSpc>
              </a:pPr>
              <a:r>
                <a:rPr lang="fr-FR" sz="1100" dirty="0" smtClean="0">
                  <a:solidFill>
                    <a:schemeClr val="accent5">
                      <a:lumMod val="75000"/>
                    </a:schemeClr>
                  </a:solidFill>
                  <a:latin typeface="AvenirNext LT Pro Regular" panose="020B0504020202020204" pitchFamily="34" charset="0"/>
                </a:rPr>
                <a:t>Compliance </a:t>
              </a:r>
              <a:r>
                <a:rPr lang="fr-FR" sz="1100" dirty="0">
                  <a:solidFill>
                    <a:schemeClr val="accent5">
                      <a:lumMod val="75000"/>
                    </a:schemeClr>
                  </a:solidFill>
                  <a:latin typeface="AvenirNext LT Pro Regular" panose="020B0504020202020204" pitchFamily="34" charset="0"/>
                </a:rPr>
                <a:t>de </a:t>
              </a:r>
              <a:r>
                <a:rPr lang="fr-FR" sz="1100" dirty="0" smtClean="0">
                  <a:solidFill>
                    <a:schemeClr val="accent5">
                      <a:lumMod val="75000"/>
                    </a:schemeClr>
                  </a:solidFill>
                  <a:latin typeface="AvenirNext LT Pro Regular" panose="020B0504020202020204" pitchFamily="34" charset="0"/>
                </a:rPr>
                <a:t>Brink’s</a:t>
              </a:r>
              <a:r>
                <a:rPr lang="fr-FR" sz="1100" dirty="0">
                  <a:solidFill>
                    <a:schemeClr val="accent5">
                      <a:lumMod val="75000"/>
                    </a:schemeClr>
                  </a:solidFill>
                  <a:latin typeface="AvenirNext LT Pro Regular" panose="020B0504020202020204" pitchFamily="34" charset="0"/>
                </a:rPr>
                <a:t>. Vous pouvez également </a:t>
              </a:r>
              <a:r>
                <a:rPr lang="fr-FR" sz="1100" dirty="0" smtClean="0">
                  <a:solidFill>
                    <a:schemeClr val="accent5">
                      <a:lumMod val="75000"/>
                    </a:schemeClr>
                  </a:solidFill>
                  <a:latin typeface="AvenirNext LT Pro Regular" panose="020B0504020202020204" pitchFamily="34" charset="0"/>
                </a:rPr>
                <a:t>être </a:t>
              </a:r>
            </a:p>
            <a:p>
              <a:pPr>
                <a:lnSpc>
                  <a:spcPts val="1600"/>
                </a:lnSpc>
              </a:pPr>
              <a:r>
                <a:rPr lang="fr-FR" sz="1100" dirty="0" smtClean="0">
                  <a:solidFill>
                    <a:schemeClr val="accent5">
                      <a:lumMod val="75000"/>
                    </a:schemeClr>
                  </a:solidFill>
                  <a:latin typeface="AvenirNext LT Pro Regular" panose="020B0504020202020204" pitchFamily="34" charset="0"/>
                </a:rPr>
                <a:t>assuré </a:t>
              </a:r>
              <a:r>
                <a:rPr lang="fr-FR" sz="1100" dirty="0">
                  <a:solidFill>
                    <a:schemeClr val="accent5">
                      <a:lumMod val="75000"/>
                    </a:schemeClr>
                  </a:solidFill>
                  <a:latin typeface="AvenirNext LT Pro Regular" panose="020B0504020202020204" pitchFamily="34" charset="0"/>
                </a:rPr>
                <a:t>que si vous </a:t>
              </a:r>
              <a:r>
                <a:rPr lang="fr-FR" sz="1100" dirty="0" smtClean="0">
                  <a:solidFill>
                    <a:schemeClr val="accent5">
                      <a:lumMod val="75000"/>
                    </a:schemeClr>
                  </a:solidFill>
                  <a:latin typeface="AvenirNext LT Pro Regular" panose="020B0504020202020204" pitchFamily="34" charset="0"/>
                </a:rPr>
                <a:t>souhaitez </a:t>
              </a:r>
              <a:r>
                <a:rPr lang="fr-FR" sz="1100" dirty="0">
                  <a:solidFill>
                    <a:schemeClr val="accent5">
                      <a:lumMod val="75000"/>
                    </a:schemeClr>
                  </a:solidFill>
                  <a:latin typeface="AvenirNext LT Pro Regular" panose="020B0504020202020204" pitchFamily="34" charset="0"/>
                </a:rPr>
                <a:t>faire une alerte de manière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anonyme, votre </a:t>
              </a:r>
              <a:r>
                <a:rPr lang="fr-FR" sz="1100" dirty="0">
                  <a:solidFill>
                    <a:schemeClr val="accent5">
                      <a:lumMod val="75000"/>
                    </a:schemeClr>
                  </a:solidFill>
                  <a:latin typeface="AvenirNext LT Pro Regular" panose="020B0504020202020204" pitchFamily="34" charset="0"/>
                </a:rPr>
                <a:t>identité ne </a:t>
              </a:r>
              <a:r>
                <a:rPr lang="fr-FR" sz="1100" dirty="0" smtClean="0">
                  <a:solidFill>
                    <a:schemeClr val="accent5">
                      <a:lumMod val="75000"/>
                    </a:schemeClr>
                  </a:solidFill>
                  <a:latin typeface="AvenirNext LT Pro Regular" panose="020B0504020202020204" pitchFamily="34" charset="0"/>
                </a:rPr>
                <a:t>sera </a:t>
              </a:r>
              <a:r>
                <a:rPr lang="fr-FR" sz="1100" dirty="0">
                  <a:solidFill>
                    <a:schemeClr val="accent5">
                      <a:lumMod val="75000"/>
                    </a:schemeClr>
                  </a:solidFill>
                  <a:latin typeface="AvenirNext LT Pro Regular" panose="020B0504020202020204" pitchFamily="34" charset="0"/>
                </a:rPr>
                <a:t>pas communiquée à Brink's.</a:t>
              </a:r>
            </a:p>
          </p:txBody>
        </p:sp>
        <p:sp>
          <p:nvSpPr>
            <p:cNvPr id="8" name="Retângulo 7"/>
            <p:cNvSpPr/>
            <p:nvPr/>
          </p:nvSpPr>
          <p:spPr>
            <a:xfrm>
              <a:off x="5345907" y="4117163"/>
              <a:ext cx="5345906" cy="738664"/>
            </a:xfrm>
            <a:prstGeom prst="rect">
              <a:avLst/>
            </a:prstGeom>
          </p:spPr>
          <p:txBody>
            <a:bodyPr wrap="square">
              <a:spAutoFit/>
            </a:bodyPr>
            <a:lstStyle/>
            <a:p>
              <a:pPr algn="ctr">
                <a:lnSpc>
                  <a:spcPct val="150000"/>
                </a:lnSpc>
              </a:pPr>
              <a:r>
                <a:rPr lang="pt-BR" sz="1400" b="1" dirty="0">
                  <a:solidFill>
                    <a:schemeClr val="bg1">
                      <a:lumMod val="50000"/>
                    </a:schemeClr>
                  </a:solidFill>
                  <a:latin typeface="AvenirNext LT Pro Regular" panose="020B0504020202020204" pitchFamily="34" charset="0"/>
                </a:rPr>
                <a:t>Faites part de vos préoccupations en toute confidentialité</a:t>
              </a:r>
            </a:p>
            <a:p>
              <a:pPr algn="ctr">
                <a:lnSpc>
                  <a:spcPct val="150000"/>
                </a:lnSpc>
              </a:pPr>
              <a:r>
                <a:rPr lang="pt-BR" sz="1400" b="1" dirty="0">
                  <a:solidFill>
                    <a:schemeClr val="bg1">
                      <a:lumMod val="50000"/>
                    </a:schemeClr>
                  </a:solidFill>
                  <a:latin typeface="AvenirNext LT Pro Regular" panose="020B0504020202020204" pitchFamily="34" charset="0"/>
                </a:rPr>
                <a:t>Vous serez protégé de toutes représailles</a:t>
              </a:r>
            </a:p>
          </p:txBody>
        </p:sp>
        <p:sp>
          <p:nvSpPr>
            <p:cNvPr id="9" name="CaixaDeTexto 8"/>
            <p:cNvSpPr txBox="1"/>
            <p:nvPr/>
          </p:nvSpPr>
          <p:spPr>
            <a:xfrm>
              <a:off x="6023311" y="3063883"/>
              <a:ext cx="4063042" cy="707886"/>
            </a:xfrm>
            <a:prstGeom prst="rect">
              <a:avLst/>
            </a:prstGeom>
            <a:noFill/>
          </p:spPr>
          <p:txBody>
            <a:bodyPr wrap="square" rtlCol="0">
              <a:spAutoFit/>
            </a:bodyPr>
            <a:lstStyle/>
            <a:p>
              <a:pPr algn="ctr"/>
              <a:r>
                <a:rPr lang="pt-BR" sz="4000" spc="-50" dirty="0">
                  <a:solidFill>
                    <a:srgbClr val="004899"/>
                  </a:solidFill>
                  <a:latin typeface="AvenirNext LT Pro Bold" panose="020B0804020202020204" pitchFamily="34" charset="0"/>
                </a:rPr>
                <a:t>0800 91 3003</a:t>
              </a:r>
            </a:p>
          </p:txBody>
        </p:sp>
        <p:sp>
          <p:nvSpPr>
            <p:cNvPr id="10" name="Retângulo 9"/>
            <p:cNvSpPr/>
            <p:nvPr/>
          </p:nvSpPr>
          <p:spPr>
            <a:xfrm>
              <a:off x="5345908" y="5132438"/>
              <a:ext cx="5345906" cy="614399"/>
            </a:xfrm>
            <a:prstGeom prst="rect">
              <a:avLst/>
            </a:prstGeom>
          </p:spPr>
          <p:txBody>
            <a:bodyPr wrap="square">
              <a:spAutoFit/>
            </a:bodyPr>
            <a:lstStyle/>
            <a:p>
              <a:pPr algn="ctr">
                <a:lnSpc>
                  <a:spcPct val="150000"/>
                </a:lnSpc>
              </a:pPr>
              <a:r>
                <a:rPr lang="pt-BR" sz="1200" spc="100" dirty="0">
                  <a:solidFill>
                    <a:srgbClr val="004899"/>
                  </a:solidFill>
                  <a:latin typeface="AvenirNext LT Pro Regular" panose="020B0504020202020204" pitchFamily="34" charset="0"/>
                </a:rPr>
                <a:t>Contact en français et en anglais</a:t>
              </a:r>
            </a:p>
            <a:p>
              <a:pPr algn="ctr">
                <a:lnSpc>
                  <a:spcPct val="150000"/>
                </a:lnSpc>
              </a:pPr>
              <a:r>
                <a:rPr lang="pt-BR" sz="1200" spc="100" dirty="0">
                  <a:solidFill>
                    <a:srgbClr val="004899"/>
                  </a:solidFill>
                  <a:latin typeface="AvenirNext LT Pro Regular" panose="020B0504020202020204" pitchFamily="34" charset="0"/>
                </a:rPr>
                <a:t>Contact in French and English</a:t>
              </a:r>
              <a:endParaRPr lang="pt-BR" sz="1200" spc="100" dirty="0">
                <a:solidFill>
                  <a:srgbClr val="FF0000"/>
                </a:solidFill>
                <a:latin typeface="AvenirNext LT Pro Regular" panose="020B0504020202020204" pitchFamily="34" charset="0"/>
              </a:endParaRPr>
            </a:p>
          </p:txBody>
        </p:sp>
        <p:cxnSp>
          <p:nvCxnSpPr>
            <p:cNvPr id="12" name="Conector reto 11"/>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8062" y="6143768"/>
              <a:ext cx="967190" cy="1080000"/>
            </a:xfrm>
            <a:prstGeom prst="rect">
              <a:avLst/>
            </a:prstGeom>
          </p:spPr>
        </p:pic>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68D6D3-4A87-49ED-BA22-A923FF5D2C4E}"/>
</file>

<file path=customXml/itemProps2.xml><?xml version="1.0" encoding="utf-8"?>
<ds:datastoreItem xmlns:ds="http://schemas.openxmlformats.org/officeDocument/2006/customXml" ds:itemID="{24FE9411-2DEF-41F8-A707-7718F3B595FC}"/>
</file>

<file path=customXml/itemProps3.xml><?xml version="1.0" encoding="utf-8"?>
<ds:datastoreItem xmlns:ds="http://schemas.openxmlformats.org/officeDocument/2006/customXml" ds:itemID="{83CDD900-42E2-4720-BBAC-8BB89D3F3178}"/>
</file>

<file path=docProps/app.xml><?xml version="1.0" encoding="utf-8"?>
<Properties xmlns="http://schemas.openxmlformats.org/officeDocument/2006/extended-properties" xmlns:vt="http://schemas.openxmlformats.org/officeDocument/2006/docPropsVTypes">
  <Template>Office Theme</Template>
  <TotalTime>304</TotalTime>
  <Words>217</Words>
  <Application>Microsoft Office PowerPoint</Application>
  <PresentationFormat>Personalizar</PresentationFormat>
  <Paragraphs>20</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Arial</vt:lpstr>
      <vt:lpstr>Calibri Light</vt:lpstr>
      <vt:lpstr>AvenirNext LT Pro Bold</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42</cp:revision>
  <dcterms:created xsi:type="dcterms:W3CDTF">2021-04-09T18:42:33Z</dcterms:created>
  <dcterms:modified xsi:type="dcterms:W3CDTF">2021-06-22T17:44:00Z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