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80" autoAdjust="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4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0505B7AE-102E-48CD-BF3E-56BB370662E6}"/>
    <pc:docChg chg="modSld">
      <pc:chgData name="Pamela McCloud" userId="73b4b836-8331-41af-a755-0ca49410e3b4" providerId="ADAL" clId="{0505B7AE-102E-48CD-BF3E-56BB370662E6}" dt="2023-12-30T22:25:20.703" v="6" actId="1036"/>
      <pc:docMkLst>
        <pc:docMk/>
      </pc:docMkLst>
      <pc:sldChg chg="addSp modSp mod">
        <pc:chgData name="Pamela McCloud" userId="73b4b836-8331-41af-a755-0ca49410e3b4" providerId="ADAL" clId="{0505B7AE-102E-48CD-BF3E-56BB370662E6}" dt="2023-12-30T22:25:20.703" v="6" actId="1036"/>
        <pc:sldMkLst>
          <pc:docMk/>
          <pc:sldMk cId="3581906436" sldId="256"/>
        </pc:sldMkLst>
        <pc:spChg chg="add mod">
          <ac:chgData name="Pamela McCloud" userId="73b4b836-8331-41af-a755-0ca49410e3b4" providerId="ADAL" clId="{0505B7AE-102E-48CD-BF3E-56BB370662E6}" dt="2023-12-30T22:25:20.703" v="6" actId="1036"/>
          <ac:spMkLst>
            <pc:docMk/>
            <pc:sldMk cId="3581906436" sldId="256"/>
            <ac:spMk id="4" creationId="{9AEFB61B-904E-E51A-44B9-EF0FAD2730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" y="0"/>
              <a:ext cx="10691127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419185"/>
              <a:ext cx="10691470" cy="190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ru-RU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0000"/>
                      </a:srgbClr>
                    </a:outerShdw>
                  </a:effectLst>
                </a:rPr>
                <a:t>Горячая линия по </a:t>
              </a:r>
              <a:endPara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</a:endParaRPr>
            </a:p>
            <a:p>
              <a:pPr algn="ctr">
                <a:lnSpc>
                  <a:spcPts val="7000"/>
                </a:lnSpc>
              </a:pPr>
              <a:r>
                <a:rPr lang="ru-RU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0000"/>
                      </a:srgbClr>
                    </a:outerShdw>
                  </a:effectLst>
                </a:rPr>
                <a:t>вопросам этики</a:t>
              </a:r>
              <a:endParaRPr lang="pt-BR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0000"/>
                    </a:srgbClr>
                  </a:outerShdw>
                </a:effectLst>
                <a:latin typeface="AvenirNext LT Pro Bold" panose="020B0804020202020204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522398" y="6971863"/>
              <a:ext cx="1835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>
                  <a:solidFill>
                    <a:schemeClr val="bg1"/>
                  </a:solidFill>
                </a:rPr>
                <a:t>В любом месте</a:t>
              </a:r>
              <a:endParaRPr lang="pt-BR" sz="20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9119995" y="7259959"/>
              <a:ext cx="123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>
                  <a:solidFill>
                    <a:schemeClr val="bg1"/>
                  </a:solidFill>
                </a:rPr>
                <a:t>Мы здесь</a:t>
              </a:r>
              <a:endParaRPr lang="pt-BR" sz="20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876883" y="7547679"/>
              <a:ext cx="3480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>
                  <a:solidFill>
                    <a:schemeClr val="bg1"/>
                  </a:solidFill>
                </a:rPr>
                <a:t>Для того чтобы выслушать вас</a:t>
              </a:r>
              <a:endParaRPr lang="pt-BR" sz="20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89074" y="8556467"/>
              <a:ext cx="450550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100"/>
                </a:lnSpc>
              </a:pPr>
              <a:r>
                <a: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Если вы столкнулись с этической дилеммой, горячая линия по вопросам этики к вашим услугам</a:t>
              </a: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Regular" panose="020B0504020202020204"/>
                </a:rPr>
                <a:t> </a:t>
              </a: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Вы можете сообщить о серьезных проблемах, например о подозрении на</a:t>
              </a:r>
              <a:r>
                <a:rPr 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Regular" panose="020B0504020202020204"/>
                </a:rPr>
                <a:t> </a:t>
              </a: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взяточничество, мошенничество, риск отмывания денег, нарушения бухгалтерского учета, нарушения антимонопольного законодательства, неправомерное использование активов и ресурсов, конфликты интересов, злоупотреблений при получении подарков и приглашений на развлекательные мероприятия, раскрытие конфиденциальной информации, дискриминация, ответные меры, угрозы, моральные или сексуальные домогательства и аналогичные ситуации. О любом предполагаемом нарушении Кодекса Этики </a:t>
              </a:r>
              <a:r>
                <a:rPr lang="en-GB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Brink</a:t>
              </a: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’</a:t>
              </a:r>
              <a:r>
                <a:rPr lang="en-GB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</a:t>
              </a:r>
              <a:r>
                <a:rPr lang="ru-RU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следует сообщать по горячей линии по вопросам этики.</a:t>
              </a:r>
              <a:endParaRPr lang="pt-BR" sz="15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" y="13475970"/>
              <a:ext cx="10691812" cy="646331"/>
            </a:xfrm>
            <a:prstGeom prst="rect">
              <a:avLst/>
            </a:prstGeom>
            <a:noFill/>
          </p:spPr>
          <p:txBody>
            <a:bodyPr wrap="square" lIns="468000" rIns="468000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Горячая линия по вопросам этики находится в ведении независимой компании.</a:t>
              </a: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Вы можете быть уверены, что все претензии рассматриваются группой по обеспечению соблюдения этических и правовых норм компании </a:t>
              </a:r>
              <a:r>
                <a:rPr lang="en-GB" sz="1100" dirty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Brink</a:t>
              </a:r>
              <a:r>
                <a:rPr lang="ru-RU" sz="1100" dirty="0">
                  <a:solidFill>
                    <a:schemeClr val="accent1">
                      <a:lumMod val="75000"/>
                    </a:schemeClr>
                  </a:solidFill>
                </a:rPr>
                <a:t>’</a:t>
              </a:r>
              <a:r>
                <a:rPr lang="en-GB" sz="1100" dirty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s</a:t>
              </a:r>
              <a:r>
                <a:rPr lang="en-GB" sz="1200" dirty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в конфиденциальном порядке.</a:t>
              </a: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Вы также можете быть уверены, что, если вы предпочтете сообщить о проблеме анонимно, информация, идентифицирующая вас, не будет предоставлена компании </a:t>
              </a:r>
              <a:r>
                <a:rPr lang="en-GB" sz="1100" dirty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Brink</a:t>
              </a:r>
              <a:r>
                <a:rPr lang="ru-RU" sz="1100" dirty="0">
                  <a:solidFill>
                    <a:schemeClr val="accent1">
                      <a:lumMod val="75000"/>
                    </a:schemeClr>
                  </a:solidFill>
                </a:rPr>
                <a:t>’</a:t>
              </a:r>
              <a:r>
                <a:rPr lang="en-GB" sz="1100" dirty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s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endParaRPr lang="pt-BR" sz="1200" dirty="0">
                <a:solidFill>
                  <a:schemeClr val="accent1">
                    <a:lumMod val="7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3235978"/>
              <a:ext cx="10691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24 часа в сутки</a:t>
              </a:r>
              <a:r>
                <a:rPr lang="en-US" sz="2800" b="1" dirty="0">
                  <a:latin typeface="AvenirNext LT Pro Bold" panose="020B0804020202020204"/>
                </a:rPr>
                <a:t> • </a:t>
              </a:r>
              <a:r>
                <a:rPr lang="ru-RU" sz="2800" b="1" dirty="0"/>
                <a:t>365 дней в году</a:t>
              </a:r>
              <a:endParaRPr lang="pt-BR" sz="2800" b="1" dirty="0">
                <a:latin typeface="AvenirNext LT Pro Bold" panose="020B0804020202020204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565515" y="10426535"/>
              <a:ext cx="4258218" cy="748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500" b="1" dirty="0">
                  <a:solidFill>
                    <a:schemeClr val="bg1">
                      <a:lumMod val="50000"/>
                    </a:schemeClr>
                  </a:solidFill>
                </a:rPr>
                <a:t>Сообщите о своих опасениях конфиденциально </a:t>
              </a:r>
              <a:endParaRPr lang="en-US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1500" b="1" dirty="0">
                  <a:solidFill>
                    <a:schemeClr val="bg1">
                      <a:lumMod val="50000"/>
                    </a:schemeClr>
                  </a:solidFill>
                </a:rPr>
                <a:t>Вы будете защищены против ответных мер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8134349" y="6574155"/>
              <a:ext cx="2250188" cy="439885"/>
            </a:xfrm>
            <a:prstGeom prst="rect">
              <a:avLst/>
            </a:prstGeom>
            <a:solidFill>
              <a:srgbClr val="FDC70D"/>
            </a:solidFill>
            <a:ln>
              <a:noFill/>
            </a:ln>
            <a:effectLst>
              <a:softEdge rad="101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961" y="8474743"/>
              <a:ext cx="743184" cy="829869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8134349" y="6550466"/>
              <a:ext cx="2250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В любое время</a:t>
              </a:r>
              <a:endParaRPr lang="pt-BR" sz="2400" b="1" spc="70" dirty="0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761401" y="9345428"/>
              <a:ext cx="3799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8000 100 860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0" y="12969755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Kontakt eesti, inglise ja vene keeles  |  Contact in Estonian, English and Russian</a:t>
              </a:r>
            </a:p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Контакты на эстонском, английском и русском языках</a:t>
              </a:r>
            </a:p>
          </p:txBody>
        </p:sp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9AEFB61B-904E-E51A-44B9-EF0FAD273028}"/>
              </a:ext>
            </a:extLst>
          </p:cNvPr>
          <p:cNvSpPr txBox="1"/>
          <p:nvPr/>
        </p:nvSpPr>
        <p:spPr>
          <a:xfrm>
            <a:off x="-3803" y="362183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801A1-69F7-4373-92CD-3551E428126C}"/>
</file>

<file path=customXml/itemProps2.xml><?xml version="1.0" encoding="utf-8"?>
<ds:datastoreItem xmlns:ds="http://schemas.openxmlformats.org/officeDocument/2006/customXml" ds:itemID="{34A73A46-7144-4B14-AE27-D006209F0834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customXml/itemProps3.xml><?xml version="1.0" encoding="utf-8"?>
<ds:datastoreItem xmlns:ds="http://schemas.openxmlformats.org/officeDocument/2006/customXml" ds:itemID="{6B856796-7897-4522-8D7E-810A835B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229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AvenirNext LT Pro Bold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45</cp:revision>
  <dcterms:created xsi:type="dcterms:W3CDTF">2021-04-09T18:42:33Z</dcterms:created>
  <dcterms:modified xsi:type="dcterms:W3CDTF">2023-12-30T22:25:24Z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