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10691813" cy="7559675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venirNext LT Pro Bold" panose="020B0804020202020204" pitchFamily="34" charset="0"/>
      <p:bold r:id="rId10"/>
    </p:embeddedFont>
    <p:embeddedFont>
      <p:font typeface="AvenirNext LT Pro Regular" panose="020B0504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6" autoAdjust="0"/>
    <p:restoredTop sz="96473" autoAdjust="0"/>
  </p:normalViewPr>
  <p:slideViewPr>
    <p:cSldViewPr snapToGrid="0">
      <p:cViewPr>
        <p:scale>
          <a:sx n="75" d="100"/>
          <a:sy n="75" d="100"/>
        </p:scale>
        <p:origin x="271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3" cy="7559675"/>
            <a:chOff x="0" y="0"/>
            <a:chExt cx="10691813" cy="75596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91813" cy="75596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5907" y="937260"/>
              <a:ext cx="5345905" cy="102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Горячая линия по вопросам этики</a:t>
              </a:r>
              <a:endPara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5907" y="1916206"/>
              <a:ext cx="53459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24 часа в сутки</a:t>
              </a:r>
              <a:r>
                <a:rPr lang="en-US" sz="1600" b="1" dirty="0" smtClean="0">
                  <a:latin typeface="AvenirNext LT Pro Bold" panose="020B0804020202020204"/>
                </a:rPr>
                <a:t> </a:t>
              </a:r>
              <a:r>
                <a:rPr lang="en-US" sz="1600" b="1" dirty="0">
                  <a:latin typeface="AvenirNext LT Pro Bold" panose="020B0804020202020204"/>
                </a:rPr>
                <a:t>• </a:t>
              </a:r>
              <a:r>
                <a:rPr lang="ru-RU" sz="1600" b="1" dirty="0"/>
                <a:t>365 дней в году</a:t>
              </a:r>
              <a:endParaRPr lang="pt-BR" sz="1600" b="1" dirty="0">
                <a:latin typeface="AvenirNext LT Pro Bold" panose="020B0804020202020204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839666" y="4752356"/>
              <a:ext cx="2516896" cy="420344"/>
            </a:xfrm>
            <a:prstGeom prst="rect">
              <a:avLst/>
            </a:prstGeom>
            <a:solidFill>
              <a:srgbClr val="FDC70D"/>
            </a:solidFill>
            <a:ln>
              <a:noFill/>
            </a:ln>
            <a:effectLst>
              <a:softEdge rad="101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5839666" y="4718795"/>
              <a:ext cx="2516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В любое время</a:t>
              </a:r>
              <a:endParaRPr lang="pt-BR" sz="2400" b="1" spc="70" dirty="0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000606" y="5112202"/>
              <a:ext cx="2164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В любом месте</a:t>
              </a:r>
              <a:endParaRPr lang="pt-BR" sz="24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000606" y="5424572"/>
              <a:ext cx="1445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Мы здесь</a:t>
              </a:r>
              <a:endParaRPr lang="pt-BR" sz="24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029181" y="5740486"/>
              <a:ext cx="4131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Для того чтобы выслушать вас</a:t>
              </a:r>
              <a:endParaRPr lang="pt-BR" sz="24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529"/>
            <a:chOff x="0" y="73"/>
            <a:chExt cx="10691813" cy="755952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52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600570" y="904287"/>
              <a:ext cx="4144768" cy="374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900"/>
                </a:lnSpc>
              </a:pPr>
              <a:r>
                <a:rPr lang="ru-RU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Если вы столкнулись с этической дилеммой, горячая линия по вопросам этики к вашим услугам</a:t>
              </a: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Next LT Pro Regular" panose="020B0504020202020204"/>
                </a:rPr>
                <a:t> </a:t>
              </a: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Вы можете сообщить о серьезных проблемах, например о подозрении на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Next LT Pro Regular" panose="020B0504020202020204"/>
                </a:rPr>
                <a:t> </a:t>
              </a: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</a:t>
              </a: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зяточничество</a:t>
              </a: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мошенничество, риск отмывания денег, нарушения бухгалтерского учета, нарушения антимонопольного законодательства, неправомерное использование активов и ресурсов, конфликты интересов, </a:t>
              </a: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злоупотреблений при получении подарков </a:t>
              </a: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 </a:t>
              </a: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приглашений на развлекательные мероприятия, </a:t>
              </a: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раскрытие конфиденциальной информации, дискриминация, ответные меры, угрозы, моральные или сексуальные домогательства и аналогичные ситуации. О любом предполагаемом нарушении Кодекса Этики </a:t>
              </a:r>
              <a:r>
                <a:rPr lang="en-GB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Brink</a:t>
              </a: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’</a:t>
              </a:r>
              <a:r>
                <a:rPr lang="en-GB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</a:t>
              </a: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следует сообщать по горячей линии по вопросам этики.</a:t>
              </a:r>
              <a:endParaRPr lang="pt-BR" sz="13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83729" y="5586161"/>
              <a:ext cx="4824170" cy="1733808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100" dirty="0">
                  <a:solidFill>
                    <a:srgbClr val="002060"/>
                  </a:solidFill>
                </a:rPr>
                <a:t>Горячая линия по вопросам </a:t>
              </a:r>
              <a:endParaRPr lang="pt-BR" sz="1100" dirty="0" smtClean="0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этики </a:t>
              </a:r>
              <a:r>
                <a:rPr lang="ru-RU" sz="1100" dirty="0">
                  <a:solidFill>
                    <a:srgbClr val="002060"/>
                  </a:solidFill>
                </a:rPr>
                <a:t>находится </a:t>
              </a:r>
              <a:r>
                <a:rPr lang="ru-RU" sz="1100" dirty="0" smtClean="0">
                  <a:solidFill>
                    <a:srgbClr val="002060"/>
                  </a:solidFill>
                </a:rPr>
                <a:t>в </a:t>
              </a:r>
              <a:r>
                <a:rPr lang="ru-RU" sz="1100" dirty="0">
                  <a:solidFill>
                    <a:srgbClr val="002060"/>
                  </a:solidFill>
                </a:rPr>
                <a:t>ведении </a:t>
              </a:r>
              <a:r>
                <a:rPr lang="ru-RU" sz="1100" dirty="0" smtClean="0">
                  <a:solidFill>
                    <a:srgbClr val="002060"/>
                  </a:solidFill>
                </a:rPr>
                <a:t>независимой </a:t>
              </a:r>
              <a:endParaRPr lang="pt-BR" sz="1100" dirty="0" smtClean="0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компании</a:t>
              </a:r>
              <a:r>
                <a:rPr lang="ru-RU" sz="1100" dirty="0">
                  <a:solidFill>
                    <a:srgbClr val="002060"/>
                  </a:solidFill>
                </a:rPr>
                <a:t>.</a:t>
              </a:r>
              <a:r>
                <a:rPr lang="en-US" sz="1100" dirty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 </a:t>
              </a:r>
              <a:r>
                <a:rPr lang="ru-RU" sz="1100" dirty="0">
                  <a:solidFill>
                    <a:srgbClr val="002060"/>
                  </a:solidFill>
                </a:rPr>
                <a:t>Вы можете быть </a:t>
              </a:r>
              <a:r>
                <a:rPr lang="ru-RU" sz="1100" dirty="0" smtClean="0">
                  <a:solidFill>
                    <a:srgbClr val="002060"/>
                  </a:solidFill>
                </a:rPr>
                <a:t>уверены</a:t>
              </a:r>
              <a:r>
                <a:rPr lang="ru-RU" sz="1100" dirty="0">
                  <a:solidFill>
                    <a:srgbClr val="002060"/>
                  </a:solidFill>
                </a:rPr>
                <a:t>, что все </a:t>
              </a:r>
              <a:endParaRPr lang="pt-BR" sz="1100" dirty="0" smtClean="0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претензии рассматриваются</a:t>
              </a:r>
              <a:r>
                <a:rPr lang="pt-BR" sz="1100" dirty="0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 </a:t>
              </a:r>
              <a:r>
                <a:rPr lang="ru-RU" sz="1100" dirty="0" smtClean="0">
                  <a:solidFill>
                    <a:srgbClr val="002060"/>
                  </a:solidFill>
                </a:rPr>
                <a:t>группой </a:t>
              </a:r>
              <a:r>
                <a:rPr lang="ru-RU" sz="1100" dirty="0">
                  <a:solidFill>
                    <a:srgbClr val="002060"/>
                  </a:solidFill>
                </a:rPr>
                <a:t>по </a:t>
              </a:r>
              <a:r>
                <a:rPr lang="ru-RU" sz="1100" dirty="0" smtClean="0">
                  <a:solidFill>
                    <a:srgbClr val="002060"/>
                  </a:solidFill>
                </a:rPr>
                <a:t>обеспечению </a:t>
              </a:r>
              <a:endParaRPr lang="pt-BR" sz="1100" dirty="0" smtClean="0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соблюдения </a:t>
              </a:r>
              <a:r>
                <a:rPr lang="ru-RU" sz="1100" dirty="0">
                  <a:solidFill>
                    <a:srgbClr val="002060"/>
                  </a:solidFill>
                </a:rPr>
                <a:t>этических и </a:t>
              </a:r>
              <a:r>
                <a:rPr lang="ru-RU" sz="1100" dirty="0" smtClean="0">
                  <a:solidFill>
                    <a:srgbClr val="002060"/>
                  </a:solidFill>
                </a:rPr>
                <a:t>правовых </a:t>
              </a:r>
              <a:r>
                <a:rPr lang="ru-RU" sz="1100" dirty="0">
                  <a:solidFill>
                    <a:srgbClr val="002060"/>
                  </a:solidFill>
                </a:rPr>
                <a:t>норм компании </a:t>
              </a:r>
              <a:r>
                <a:rPr lang="en-GB" sz="1100" dirty="0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Brink</a:t>
              </a:r>
              <a:r>
                <a:rPr lang="ru-RU" sz="1100" dirty="0">
                  <a:solidFill>
                    <a:srgbClr val="002060"/>
                  </a:solidFill>
                </a:rPr>
                <a:t>’</a:t>
              </a:r>
              <a:r>
                <a:rPr lang="en-GB" sz="1100" dirty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s </a:t>
              </a:r>
              <a:r>
                <a:rPr lang="ru-RU" sz="1100" dirty="0">
                  <a:solidFill>
                    <a:srgbClr val="002060"/>
                  </a:solidFill>
                </a:rPr>
                <a:t>в конфиденциальном порядке.</a:t>
              </a:r>
              <a:r>
                <a:rPr lang="en-US" sz="1100" dirty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 </a:t>
              </a:r>
              <a:r>
                <a:rPr lang="ru-RU" sz="1100" dirty="0" smtClean="0">
                  <a:solidFill>
                    <a:srgbClr val="002060"/>
                  </a:solidFill>
                </a:rPr>
                <a:t>Вы </a:t>
              </a:r>
              <a:r>
                <a:rPr lang="ru-RU" sz="1100" dirty="0">
                  <a:solidFill>
                    <a:srgbClr val="002060"/>
                  </a:solidFill>
                </a:rPr>
                <a:t>также можете быть уверены, </a:t>
              </a:r>
              <a:r>
                <a:rPr lang="ru-RU" sz="1100" dirty="0" smtClean="0">
                  <a:solidFill>
                    <a:srgbClr val="002060"/>
                  </a:solidFill>
                </a:rPr>
                <a:t>что</a:t>
              </a:r>
              <a:r>
                <a:rPr lang="ru-RU" sz="1100" dirty="0">
                  <a:solidFill>
                    <a:srgbClr val="002060"/>
                  </a:solidFill>
                </a:rPr>
                <a:t>, </a:t>
              </a:r>
              <a:endParaRPr lang="pt-BR" sz="1100" dirty="0" smtClean="0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если </a:t>
              </a:r>
              <a:r>
                <a:rPr lang="ru-RU" sz="1100" dirty="0">
                  <a:solidFill>
                    <a:srgbClr val="002060"/>
                  </a:solidFill>
                </a:rPr>
                <a:t>вы предпочтете сообщить о проблеме анонимно, информация, идентифицирующая вас, не будет предоставлена компании </a:t>
              </a:r>
              <a:r>
                <a:rPr lang="en-GB" sz="1100" dirty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Brink</a:t>
              </a:r>
              <a:r>
                <a:rPr lang="ru-RU" sz="1100" dirty="0">
                  <a:solidFill>
                    <a:srgbClr val="002060"/>
                  </a:solidFill>
                </a:rPr>
                <a:t>’</a:t>
              </a:r>
              <a:r>
                <a:rPr lang="en-GB" sz="1100" dirty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s</a:t>
              </a:r>
              <a:r>
                <a:rPr lang="ru-RU" sz="1100" dirty="0">
                  <a:solidFill>
                    <a:srgbClr val="002060"/>
                  </a:solidFill>
                </a:rPr>
                <a:t>.</a:t>
              </a:r>
              <a:endParaRPr lang="pt-BR" sz="1100" dirty="0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834131" y="4129826"/>
              <a:ext cx="44432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</a:rPr>
                <a:t>Сообщите о своих опасениях конфиденциально </a:t>
              </a:r>
              <a:endParaRPr lang="en-US" sz="1600" b="1" dirty="0" smtClean="0">
                <a:solidFill>
                  <a:schemeClr val="bg1">
                    <a:lumMod val="50000"/>
                  </a:schemeClr>
                </a:solidFill>
                <a:latin typeface="AvenirNext LT Pro Regular" panose="020B0504020202020204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</a:rPr>
                <a:t>Вы будете защищены против ответных мер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905" y="6173383"/>
              <a:ext cx="967190" cy="1080000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6168594" y="3046925"/>
              <a:ext cx="37658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8000 100 860</a:t>
              </a:r>
              <a:endParaRPr lang="pt-BR" sz="4000" spc="-50" noProof="1">
                <a:solidFill>
                  <a:srgbClr val="004899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5654435" y="5093701"/>
              <a:ext cx="480013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Kontakt eesti, inglise ja vene keeles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Estonian, English and Russian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Контакты на эстонском, английском и русском языках</a:t>
              </a:r>
              <a:endParaRPr lang="pt-BR" sz="1200" spc="100" noProof="1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A13A42-3C48-4000-A641-D9F12237AB58}"/>
</file>

<file path=customXml/itemProps2.xml><?xml version="1.0" encoding="utf-8"?>
<ds:datastoreItem xmlns:ds="http://schemas.openxmlformats.org/officeDocument/2006/customXml" ds:itemID="{AB9402BE-D673-43CB-B15E-3A16E74317D2}"/>
</file>

<file path=customXml/itemProps3.xml><?xml version="1.0" encoding="utf-8"?>
<ds:datastoreItem xmlns:ds="http://schemas.openxmlformats.org/officeDocument/2006/customXml" ds:itemID="{053D9F7B-7759-4267-9464-D56EFF21DDD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227</Words>
  <Application>Microsoft Office PowerPoint</Application>
  <PresentationFormat>Personalizar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 Light</vt:lpstr>
      <vt:lpstr>Calibri</vt:lpstr>
      <vt:lpstr>AvenirNext LT Pro Bold</vt:lpstr>
      <vt:lpstr>AvenirNext LT Pro Regular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42</cp:revision>
  <dcterms:created xsi:type="dcterms:W3CDTF">2021-04-09T18:42:33Z</dcterms:created>
  <dcterms:modified xsi:type="dcterms:W3CDTF">2021-06-22T17:32:09Z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