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4" r:id="rId1"/>
  </p:sldMasterIdLst>
  <p:sldIdLst>
    <p:sldId id="256" r:id="rId2"/>
    <p:sldId id="257" r:id="rId3"/>
  </p:sldIdLst>
  <p:sldSz cx="10691813" cy="7559675"/>
  <p:notesSz cx="6858000" cy="9144000"/>
  <p:embeddedFontLst>
    <p:embeddedFont>
      <p:font typeface="Calibri Light" panose="020F0302020204030204" pitchFamily="34" charset="0"/>
      <p:regular r:id="rId4"/>
      <p:italic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AvenirNext LT Pro Bold" panose="020B0804020202020204" pitchFamily="34" charset="0"/>
      <p:bold r:id="rId10"/>
    </p:embeddedFont>
    <p:embeddedFont>
      <p:font typeface="AvenirNext LT Pro Regular" panose="020B0504020202020204" pitchFamily="34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8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556" autoAdjust="0"/>
    <p:restoredTop sz="96473" autoAdjust="0"/>
  </p:normalViewPr>
  <p:slideViewPr>
    <p:cSldViewPr snapToGrid="0">
      <p:cViewPr varScale="1">
        <p:scale>
          <a:sx n="104" d="100"/>
          <a:sy n="104" d="100"/>
        </p:scale>
        <p:origin x="176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presProps" Target="presProps.xml"/><Relationship Id="rId10" Type="http://schemas.openxmlformats.org/officeDocument/2006/relationships/font" Target="fonts/font7.fntdata"/><Relationship Id="rId19" Type="http://schemas.openxmlformats.org/officeDocument/2006/relationships/customXml" Target="../customXml/item1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1BE4-3C48-46DB-A822-E10E8A190550}" type="datetimeFigureOut">
              <a:rPr lang="pt-BR" smtClean="0"/>
              <a:t>22/06/2021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A412-1D55-4299-A48A-5AEFEB1A17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007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1BE4-3C48-46DB-A822-E10E8A190550}" type="datetimeFigureOut">
              <a:rPr lang="pt-BR" smtClean="0"/>
              <a:t>22/06/2021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A412-1D55-4299-A48A-5AEFEB1A17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2096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1BE4-3C48-46DB-A822-E10E8A190550}" type="datetimeFigureOut">
              <a:rPr lang="pt-BR" smtClean="0"/>
              <a:t>22/06/2021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A412-1D55-4299-A48A-5AEFEB1A17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3122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1BE4-3C48-46DB-A822-E10E8A190550}" type="datetimeFigureOut">
              <a:rPr lang="pt-BR" smtClean="0"/>
              <a:t>22/06/2021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A412-1D55-4299-A48A-5AEFEB1A17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2138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1BE4-3C48-46DB-A822-E10E8A190550}" type="datetimeFigureOut">
              <a:rPr lang="pt-BR" smtClean="0"/>
              <a:t>22/06/2021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A412-1D55-4299-A48A-5AEFEB1A17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5271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1BE4-3C48-46DB-A822-E10E8A190550}" type="datetimeFigureOut">
              <a:rPr lang="pt-BR" smtClean="0"/>
              <a:t>22/06/2021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A412-1D55-4299-A48A-5AEFEB1A17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937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1BE4-3C48-46DB-A822-E10E8A190550}" type="datetimeFigureOut">
              <a:rPr lang="pt-BR" smtClean="0"/>
              <a:t>22/06/2021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A412-1D55-4299-A48A-5AEFEB1A17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0909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1BE4-3C48-46DB-A822-E10E8A190550}" type="datetimeFigureOut">
              <a:rPr lang="pt-BR" smtClean="0"/>
              <a:t>22/06/2021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A412-1D55-4299-A48A-5AEFEB1A17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6936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1BE4-3C48-46DB-A822-E10E8A190550}" type="datetimeFigureOut">
              <a:rPr lang="pt-BR" smtClean="0"/>
              <a:t>22/06/2021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A412-1D55-4299-A48A-5AEFEB1A17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5356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1BE4-3C48-46DB-A822-E10E8A190550}" type="datetimeFigureOut">
              <a:rPr lang="pt-BR" smtClean="0"/>
              <a:t>22/06/2021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A412-1D55-4299-A48A-5AEFEB1A17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0520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1BE4-3C48-46DB-A822-E10E8A190550}" type="datetimeFigureOut">
              <a:rPr lang="pt-BR" smtClean="0"/>
              <a:t>22/06/2021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A412-1D55-4299-A48A-5AEFEB1A17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6055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01BE4-3C48-46DB-A822-E10E8A190550}" type="datetimeFigureOut">
              <a:rPr lang="pt-BR" smtClean="0"/>
              <a:t>22/06/2021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2FA412-1D55-4299-A48A-5AEFEB1A17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1976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0" y="73"/>
            <a:ext cx="10691813" cy="7559675"/>
            <a:chOff x="0" y="73"/>
            <a:chExt cx="10691813" cy="7559675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73"/>
              <a:ext cx="10691813" cy="7559675"/>
            </a:xfrm>
            <a:prstGeom prst="rect">
              <a:avLst/>
            </a:prstGeom>
          </p:spPr>
        </p:pic>
        <p:sp>
          <p:nvSpPr>
            <p:cNvPr id="6" name="CaixaDeTexto 5"/>
            <p:cNvSpPr txBox="1"/>
            <p:nvPr/>
          </p:nvSpPr>
          <p:spPr>
            <a:xfrm>
              <a:off x="5345907" y="939940"/>
              <a:ext cx="5345906" cy="9079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53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Next LT Pro Bold" panose="020B0804020202020204" pitchFamily="34" charset="0"/>
                </a:rPr>
                <a:t>Eetika Infoliin</a:t>
              </a:r>
              <a:endParaRPr lang="pt-BR" sz="5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Next LT Pro Bold" panose="020B0804020202020204" pitchFamily="34" charset="0"/>
              </a:endParaRPr>
            </a:p>
          </p:txBody>
        </p:sp>
        <p:sp>
          <p:nvSpPr>
            <p:cNvPr id="7" name="CaixaDeTexto 6"/>
            <p:cNvSpPr txBox="1"/>
            <p:nvPr/>
          </p:nvSpPr>
          <p:spPr>
            <a:xfrm>
              <a:off x="5345906" y="1881221"/>
              <a:ext cx="534590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t-EE" sz="1600" b="1" dirty="0"/>
                <a:t>24 tundi päevas</a:t>
              </a:r>
              <a:r>
                <a:rPr lang="en-US" sz="1600" b="1" dirty="0" smtClean="0">
                  <a:latin typeface="AvenirNext LT Pro Bold" panose="020B0804020202020204"/>
                </a:rPr>
                <a:t> </a:t>
              </a:r>
              <a:r>
                <a:rPr lang="en-US" sz="1600" b="1" dirty="0">
                  <a:latin typeface="AvenirNext LT Pro Bold" panose="020B0804020202020204"/>
                </a:rPr>
                <a:t>• </a:t>
              </a:r>
              <a:r>
                <a:rPr lang="et-EE" sz="1600" b="1" dirty="0"/>
                <a:t>365 päeva aastas</a:t>
              </a:r>
              <a:endParaRPr lang="pt-BR" sz="1600" b="1" dirty="0">
                <a:latin typeface="AvenirNext LT Pro Bold" panose="020B0804020202020204"/>
              </a:endParaRPr>
            </a:p>
          </p:txBody>
        </p:sp>
        <p:sp>
          <p:nvSpPr>
            <p:cNvPr id="8" name="CaixaDeTexto 7"/>
            <p:cNvSpPr txBox="1"/>
            <p:nvPr/>
          </p:nvSpPr>
          <p:spPr>
            <a:xfrm>
              <a:off x="5848350" y="4727525"/>
              <a:ext cx="161607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200" spc="70" dirty="0">
                  <a:solidFill>
                    <a:schemeClr val="bg1"/>
                  </a:solidFill>
                  <a:latin typeface="AvenirNext LT Pro Bold" panose="020B0804020202020204" pitchFamily="34" charset="0"/>
                </a:rPr>
                <a:t>i</a:t>
              </a:r>
              <a:r>
                <a:rPr lang="pt-BR" sz="2200" spc="70" dirty="0" smtClean="0">
                  <a:solidFill>
                    <a:schemeClr val="bg1"/>
                  </a:solidFill>
                  <a:latin typeface="AvenirNext LT Pro Bold" panose="020B0804020202020204" pitchFamily="34" charset="0"/>
                </a:rPr>
                <a:t>gal ajal</a:t>
              </a:r>
              <a:endParaRPr lang="pt-BR" sz="2200" spc="70" dirty="0">
                <a:solidFill>
                  <a:schemeClr val="bg1"/>
                </a:solidFill>
                <a:latin typeface="AvenirNext LT Pro Bold" panose="020B0804020202020204" pitchFamily="34" charset="0"/>
              </a:endParaRP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5991875" y="5129667"/>
              <a:ext cx="140326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400" spc="60" dirty="0">
                  <a:solidFill>
                    <a:schemeClr val="bg1"/>
                  </a:solidFill>
                  <a:latin typeface="AvenirNext LT Pro Regular" panose="020B0504020202020204" pitchFamily="34" charset="0"/>
                </a:rPr>
                <a:t>i</a:t>
              </a:r>
              <a:r>
                <a:rPr lang="pt-BR" sz="2400" spc="60" dirty="0" smtClean="0">
                  <a:solidFill>
                    <a:schemeClr val="bg1"/>
                  </a:solidFill>
                  <a:latin typeface="AvenirNext LT Pro Regular" panose="020B0504020202020204" pitchFamily="34" charset="0"/>
                </a:rPr>
                <a:t>gal pool</a:t>
              </a:r>
              <a:endParaRPr lang="pt-BR" sz="2400" spc="60" dirty="0">
                <a:solidFill>
                  <a:schemeClr val="bg1"/>
                </a:solidFill>
                <a:latin typeface="AvenirNext LT Pro Regular" panose="020B0504020202020204" pitchFamily="34" charset="0"/>
              </a:endParaRPr>
            </a:p>
          </p:txBody>
        </p:sp>
        <p:sp>
          <p:nvSpPr>
            <p:cNvPr id="10" name="CaixaDeTexto 9"/>
            <p:cNvSpPr txBox="1"/>
            <p:nvPr/>
          </p:nvSpPr>
          <p:spPr>
            <a:xfrm>
              <a:off x="5995050" y="5477850"/>
              <a:ext cx="21858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400" spc="60" dirty="0">
                  <a:solidFill>
                    <a:schemeClr val="bg1"/>
                  </a:solidFill>
                  <a:latin typeface="AvenirNext LT Pro Regular" panose="020B0504020202020204" pitchFamily="34" charset="0"/>
                </a:rPr>
                <a:t>m</a:t>
              </a:r>
              <a:r>
                <a:rPr lang="pt-BR" sz="2400" spc="60" dirty="0" smtClean="0">
                  <a:solidFill>
                    <a:schemeClr val="bg1"/>
                  </a:solidFill>
                  <a:latin typeface="AvenirNext LT Pro Regular" panose="020B0504020202020204" pitchFamily="34" charset="0"/>
                </a:rPr>
                <a:t>e oleme siin</a:t>
              </a:r>
              <a:endParaRPr lang="pt-BR" sz="2400" spc="60" dirty="0">
                <a:solidFill>
                  <a:schemeClr val="bg1"/>
                </a:solidFill>
                <a:latin typeface="AvenirNext LT Pro Regular" panose="020B0504020202020204" pitchFamily="34" charset="0"/>
              </a:endParaRPr>
            </a:p>
          </p:txBody>
        </p:sp>
        <p:sp>
          <p:nvSpPr>
            <p:cNvPr id="11" name="CaixaDeTexto 10"/>
            <p:cNvSpPr txBox="1"/>
            <p:nvPr/>
          </p:nvSpPr>
          <p:spPr>
            <a:xfrm>
              <a:off x="5998225" y="5825837"/>
              <a:ext cx="228620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400" spc="60" dirty="0">
                  <a:solidFill>
                    <a:schemeClr val="bg1"/>
                  </a:solidFill>
                  <a:latin typeface="AvenirNext LT Pro Regular" panose="020B0504020202020204" pitchFamily="34" charset="0"/>
                </a:rPr>
                <a:t>e</a:t>
              </a:r>
              <a:r>
                <a:rPr lang="pt-BR" sz="2400" spc="60" dirty="0" smtClean="0">
                  <a:solidFill>
                    <a:schemeClr val="bg1"/>
                  </a:solidFill>
                  <a:latin typeface="AvenirNext LT Pro Regular" panose="020B0504020202020204" pitchFamily="34" charset="0"/>
                </a:rPr>
                <a:t>t sind kuulata</a:t>
              </a:r>
              <a:endParaRPr lang="pt-BR" sz="2400" spc="60" dirty="0">
                <a:solidFill>
                  <a:schemeClr val="bg1"/>
                </a:solidFill>
                <a:latin typeface="AvenirNext LT Pro Regular" panose="020B0504020202020204" pitchFamily="34" charset="0"/>
              </a:endParaRPr>
            </a:p>
          </p:txBody>
        </p:sp>
        <p:cxnSp>
          <p:nvCxnSpPr>
            <p:cNvPr id="12" name="Conector reto 11"/>
            <p:cNvCxnSpPr/>
            <p:nvPr/>
          </p:nvCxnSpPr>
          <p:spPr>
            <a:xfrm>
              <a:off x="5345907" y="73"/>
              <a:ext cx="0" cy="7559529"/>
            </a:xfrm>
            <a:prstGeom prst="line">
              <a:avLst/>
            </a:prstGeom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64787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0" y="73"/>
            <a:ext cx="10691813" cy="7559529"/>
            <a:chOff x="0" y="73"/>
            <a:chExt cx="10691813" cy="7559529"/>
          </a:xfrm>
        </p:grpSpPr>
        <p:pic>
          <p:nvPicPr>
            <p:cNvPr id="11" name="Imagem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73"/>
              <a:ext cx="10691813" cy="7559529"/>
            </a:xfrm>
            <a:prstGeom prst="rect">
              <a:avLst/>
            </a:prstGeom>
          </p:spPr>
        </p:pic>
        <p:sp>
          <p:nvSpPr>
            <p:cNvPr id="5" name="CaixaDeTexto 4"/>
            <p:cNvSpPr txBox="1"/>
            <p:nvPr/>
          </p:nvSpPr>
          <p:spPr>
            <a:xfrm>
              <a:off x="532566" y="1101022"/>
              <a:ext cx="4351925" cy="32983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ts val="2500"/>
                </a:lnSpc>
              </a:pPr>
              <a:r>
                <a:rPr lang="pt-BR" sz="13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Kui leiad end eetilise dilemma ees, on Eetika Infoliin siin sinu jaoks olemas</a:t>
              </a:r>
              <a:r>
                <a:rPr lang="pt-BR" sz="13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.</a:t>
              </a:r>
              <a:r>
                <a:rPr lang="pt-BR" sz="13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venirNext LT Pro Bold" panose="020B0804020202020204"/>
                </a:rPr>
                <a:t> </a:t>
              </a:r>
              <a:r>
                <a:rPr lang="pt-BR" sz="13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Võite teatada tõsiste rikkumiste ja kahtluste puhul nagu näiteks</a:t>
              </a:r>
              <a:r>
                <a:rPr lang="pt-BR" sz="13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venirNext LT Pro Bold" panose="020B0804020202020204"/>
                </a:rPr>
                <a:t> </a:t>
              </a:r>
              <a:r>
                <a:rPr lang="pt-BR" sz="13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altkäemaks, pettus, rahapesu oht, raamatupidamiseeskirjade eiramine, konkurentsieeskirjade rikkumine, vara ja ressursside väärkasutamine, huvide konfliktid, kingituste ja meelelahutuse kuritarvitamine, tundliku teabe avalikustamine, diskrimineerimine, kättemaks, ähvardused, moraalne või seksuaalne ahistamine ja muud sarnased olukorrad.</a:t>
              </a:r>
              <a:r>
                <a:rPr lang="pt-BR" sz="13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venirNext LT Pro Bold" panose="020B0804020202020204"/>
                </a:rPr>
                <a:t> </a:t>
              </a:r>
              <a:r>
                <a:rPr lang="pt-BR" sz="13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Igast Brink´s Eetikakoodeksi rikkumise kahtluse osas tuleks teatada Eetika Infoliini kaudu.</a:t>
              </a:r>
              <a:endParaRPr lang="pt-BR" sz="1300" spc="-40" noProof="1">
                <a:solidFill>
                  <a:schemeClr val="tx1">
                    <a:lumMod val="75000"/>
                    <a:lumOff val="25000"/>
                  </a:schemeClr>
                </a:solidFill>
                <a:latin typeface="AvenirNext LT Pro Bold" panose="020B0804020202020204"/>
              </a:endParaRPr>
            </a:p>
          </p:txBody>
        </p:sp>
        <p:sp>
          <p:nvSpPr>
            <p:cNvPr id="6" name="Retângulo 5"/>
            <p:cNvSpPr/>
            <p:nvPr/>
          </p:nvSpPr>
          <p:spPr>
            <a:xfrm>
              <a:off x="532566" y="5772687"/>
              <a:ext cx="4824170" cy="1361911"/>
            </a:xfrm>
            <a:custGeom>
              <a:avLst/>
              <a:gdLst>
                <a:gd name="connsiteX0" fmla="*/ 0 w 4372286"/>
                <a:gd name="connsiteY0" fmla="*/ 0 h 1892826"/>
                <a:gd name="connsiteX1" fmla="*/ 4372286 w 4372286"/>
                <a:gd name="connsiteY1" fmla="*/ 0 h 1892826"/>
                <a:gd name="connsiteX2" fmla="*/ 4372286 w 4372286"/>
                <a:gd name="connsiteY2" fmla="*/ 1892826 h 1892826"/>
                <a:gd name="connsiteX3" fmla="*/ 0 w 4372286"/>
                <a:gd name="connsiteY3" fmla="*/ 1892826 h 1892826"/>
                <a:gd name="connsiteX4" fmla="*/ 0 w 4372286"/>
                <a:gd name="connsiteY4" fmla="*/ 0 h 1892826"/>
                <a:gd name="connsiteX0" fmla="*/ 0 w 4372286"/>
                <a:gd name="connsiteY0" fmla="*/ 0 h 1892826"/>
                <a:gd name="connsiteX1" fmla="*/ 1023030 w 4372286"/>
                <a:gd name="connsiteY1" fmla="*/ 0 h 1892826"/>
                <a:gd name="connsiteX2" fmla="*/ 4372286 w 4372286"/>
                <a:gd name="connsiteY2" fmla="*/ 1892826 h 1892826"/>
                <a:gd name="connsiteX3" fmla="*/ 0 w 4372286"/>
                <a:gd name="connsiteY3" fmla="*/ 1892826 h 1892826"/>
                <a:gd name="connsiteX4" fmla="*/ 0 w 4372286"/>
                <a:gd name="connsiteY4" fmla="*/ 0 h 1892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2286" h="1892826">
                  <a:moveTo>
                    <a:pt x="0" y="0"/>
                  </a:moveTo>
                  <a:lnTo>
                    <a:pt x="1023030" y="0"/>
                  </a:lnTo>
                  <a:lnTo>
                    <a:pt x="4372286" y="1892826"/>
                  </a:lnTo>
                  <a:lnTo>
                    <a:pt x="0" y="1892826"/>
                  </a:lnTo>
                  <a:lnTo>
                    <a:pt x="0" y="0"/>
                  </a:lnTo>
                  <a:close/>
                </a:path>
              </a:pathLst>
            </a:cu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pt-BR" sz="1100" noProof="1" smtClean="0">
                  <a:solidFill>
                    <a:srgbClr val="002060"/>
                  </a:solidFill>
                  <a:latin typeface="AvenirNext LT Pro Regular" panose="020B0504020202020204" pitchFamily="34" charset="0"/>
                </a:rPr>
                <a:t>Eetika Infoliini haldab sõltumatu </a:t>
              </a:r>
            </a:p>
            <a:p>
              <a:pPr>
                <a:lnSpc>
                  <a:spcPct val="150000"/>
                </a:lnSpc>
              </a:pPr>
              <a:r>
                <a:rPr lang="pt-BR" sz="1100" noProof="1" smtClean="0">
                  <a:solidFill>
                    <a:srgbClr val="002060"/>
                  </a:solidFill>
                  <a:latin typeface="AvenirNext LT Pro Regular" panose="020B0504020202020204" pitchFamily="34" charset="0"/>
                </a:rPr>
                <a:t>ettevõte. Võite olla kindel, et Brink´s </a:t>
              </a:r>
            </a:p>
            <a:p>
              <a:pPr>
                <a:lnSpc>
                  <a:spcPct val="150000"/>
                </a:lnSpc>
              </a:pPr>
              <a:r>
                <a:rPr lang="pt-BR" sz="1100" noProof="1" smtClean="0">
                  <a:solidFill>
                    <a:srgbClr val="002060"/>
                  </a:solidFill>
                  <a:latin typeface="AvenirNext LT Pro Regular" panose="020B0504020202020204" pitchFamily="34" charset="0"/>
                </a:rPr>
                <a:t>Eetika ja Vastavuse Grupp käsitleb kõiki nõudeid </a:t>
              </a:r>
            </a:p>
            <a:p>
              <a:pPr>
                <a:lnSpc>
                  <a:spcPct val="150000"/>
                </a:lnSpc>
              </a:pPr>
              <a:r>
                <a:rPr lang="pt-BR" sz="1100" noProof="1" smtClean="0">
                  <a:solidFill>
                    <a:srgbClr val="002060"/>
                  </a:solidFill>
                  <a:latin typeface="AvenirNext LT Pro Regular" panose="020B0504020202020204" pitchFamily="34" charset="0"/>
                </a:rPr>
                <a:t>konfidentsiaalselt. Samuti võite olla kindel, et kui soovite </a:t>
              </a:r>
            </a:p>
            <a:p>
              <a:pPr>
                <a:lnSpc>
                  <a:spcPct val="150000"/>
                </a:lnSpc>
              </a:pPr>
              <a:r>
                <a:rPr lang="pt-BR" sz="1100" noProof="1" smtClean="0">
                  <a:solidFill>
                    <a:srgbClr val="002060"/>
                  </a:solidFill>
                  <a:latin typeface="AvenirNext LT Pro Regular" panose="020B0504020202020204" pitchFamily="34" charset="0"/>
                </a:rPr>
                <a:t>jääda anonüümseks, ei edastata teie identifitseerimisteavet Brink’s-le.</a:t>
              </a:r>
              <a:endParaRPr lang="pt-BR" sz="1100" noProof="1">
                <a:solidFill>
                  <a:srgbClr val="002060"/>
                </a:solidFill>
                <a:latin typeface="AvenirNext LT Pro Regular" panose="020B0504020202020204" pitchFamily="34" charset="0"/>
              </a:endParaRPr>
            </a:p>
          </p:txBody>
        </p:sp>
        <p:sp>
          <p:nvSpPr>
            <p:cNvPr id="8" name="Retângulo 7"/>
            <p:cNvSpPr/>
            <p:nvPr/>
          </p:nvSpPr>
          <p:spPr>
            <a:xfrm>
              <a:off x="6126981" y="4128273"/>
              <a:ext cx="3855041" cy="7481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pt-BR" sz="1500" b="1" noProof="1" smtClean="0">
                  <a:solidFill>
                    <a:schemeClr val="bg1">
                      <a:lumMod val="50000"/>
                    </a:schemeClr>
                  </a:solidFill>
                </a:rPr>
                <a:t>Andke oma muredest teada konfidentsiaalselt</a:t>
              </a:r>
              <a:endParaRPr lang="pt-BR" sz="1500" b="1" noProof="1" smtClean="0">
                <a:solidFill>
                  <a:schemeClr val="bg1">
                    <a:lumMod val="50000"/>
                  </a:schemeClr>
                </a:solidFill>
                <a:latin typeface="AvenirNext LT Pro Regular" panose="020B0504020202020204"/>
              </a:endParaRPr>
            </a:p>
            <a:p>
              <a:pPr algn="ctr">
                <a:lnSpc>
                  <a:spcPct val="150000"/>
                </a:lnSpc>
              </a:pPr>
              <a:r>
                <a:rPr lang="pt-BR" sz="1500" b="1" noProof="1" smtClean="0">
                  <a:solidFill>
                    <a:schemeClr val="bg1">
                      <a:lumMod val="50000"/>
                    </a:schemeClr>
                  </a:solidFill>
                </a:rPr>
                <a:t>Teid kaitstakse survestamise eest</a:t>
              </a:r>
              <a:endParaRPr lang="pt-BR" sz="1500" b="1" noProof="1">
                <a:solidFill>
                  <a:schemeClr val="bg1">
                    <a:lumMod val="50000"/>
                  </a:schemeClr>
                </a:solidFill>
                <a:latin typeface="AvenirNext LT Pro Regular" panose="020B0504020202020204"/>
              </a:endParaRP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6290418" y="3097129"/>
              <a:ext cx="3540868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3800" spc="-50" noProof="1" smtClean="0">
                  <a:solidFill>
                    <a:srgbClr val="004899"/>
                  </a:solidFill>
                  <a:latin typeface="AvenirNext LT Pro Bold" panose="020B0804020202020204" pitchFamily="34" charset="0"/>
                </a:rPr>
                <a:t>8000 100 860</a:t>
              </a:r>
              <a:endParaRPr lang="pt-BR" sz="3800" spc="-50" noProof="1">
                <a:solidFill>
                  <a:srgbClr val="004899"/>
                </a:solidFill>
                <a:latin typeface="AvenirNext LT Pro Bold" panose="020B0804020202020204" pitchFamily="34" charset="0"/>
              </a:endParaRPr>
            </a:p>
          </p:txBody>
        </p:sp>
        <p:sp>
          <p:nvSpPr>
            <p:cNvPr id="10" name="Retângulo 9"/>
            <p:cNvSpPr/>
            <p:nvPr/>
          </p:nvSpPr>
          <p:spPr>
            <a:xfrm>
              <a:off x="5654435" y="5002260"/>
              <a:ext cx="4800131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pt-BR" sz="1200" spc="100" noProof="1" smtClean="0">
                  <a:solidFill>
                    <a:srgbClr val="004899"/>
                  </a:solidFill>
                  <a:latin typeface="AvenirNext LT Pro Regular" panose="020B0504020202020204" pitchFamily="34" charset="0"/>
                </a:rPr>
                <a:t>Kontakt eesti, inglise ja vene keeles</a:t>
              </a:r>
            </a:p>
            <a:p>
              <a:pPr algn="ctr">
                <a:lnSpc>
                  <a:spcPct val="150000"/>
                </a:lnSpc>
              </a:pPr>
              <a:r>
                <a:rPr lang="pt-BR" sz="1200" spc="100" noProof="1" smtClean="0">
                  <a:solidFill>
                    <a:srgbClr val="004899"/>
                  </a:solidFill>
                  <a:latin typeface="AvenirNext LT Pro Regular" panose="020B0504020202020204" pitchFamily="34" charset="0"/>
                </a:rPr>
                <a:t>Contact in Estonian, English and Russian</a:t>
              </a:r>
            </a:p>
            <a:p>
              <a:pPr algn="ctr">
                <a:lnSpc>
                  <a:spcPct val="150000"/>
                </a:lnSpc>
              </a:pPr>
              <a:r>
                <a:rPr lang="pt-BR" sz="1200" spc="100" noProof="1" smtClean="0">
                  <a:solidFill>
                    <a:srgbClr val="004899"/>
                  </a:solidFill>
                  <a:latin typeface="AvenirNext LT Pro Regular" panose="020B0504020202020204" pitchFamily="34" charset="0"/>
                </a:rPr>
                <a:t>Контакты на эстонском, английском и русском языках</a:t>
              </a:r>
              <a:endParaRPr lang="pt-BR" sz="1200" spc="100" noProof="1">
                <a:solidFill>
                  <a:srgbClr val="004899"/>
                </a:solidFill>
                <a:latin typeface="AvenirNext LT Pro Regular" panose="020B0504020202020204" pitchFamily="34" charset="0"/>
              </a:endParaRPr>
            </a:p>
          </p:txBody>
        </p:sp>
        <p:pic>
          <p:nvPicPr>
            <p:cNvPr id="12" name="Imagem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8726" y="6054598"/>
              <a:ext cx="967190" cy="1080000"/>
            </a:xfrm>
            <a:prstGeom prst="rect">
              <a:avLst/>
            </a:prstGeom>
          </p:spPr>
        </p:pic>
        <p:cxnSp>
          <p:nvCxnSpPr>
            <p:cNvPr id="13" name="Conector reto 12"/>
            <p:cNvCxnSpPr/>
            <p:nvPr/>
          </p:nvCxnSpPr>
          <p:spPr>
            <a:xfrm>
              <a:off x="5345907" y="73"/>
              <a:ext cx="0" cy="7559529"/>
            </a:xfrm>
            <a:prstGeom prst="line">
              <a:avLst/>
            </a:prstGeom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8291696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F0DCEEBC8A1F241BEE6AB5FEF9836C7" ma:contentTypeVersion="13" ma:contentTypeDescription="Crie um novo documento." ma:contentTypeScope="" ma:versionID="f40519d6658826cc2a0af0ef05225073">
  <xsd:schema xmlns:xsd="http://www.w3.org/2001/XMLSchema" xmlns:xs="http://www.w3.org/2001/XMLSchema" xmlns:p="http://schemas.microsoft.com/office/2006/metadata/properties" xmlns:ns2="5b5f3cac-30e6-4343-8ff9-ef13b9759b0a" xmlns:ns3="d72f38c8-9d45-418d-92dd-8a67773138de" targetNamespace="http://schemas.microsoft.com/office/2006/metadata/properties" ma:root="true" ma:fieldsID="ba1ad8a3aab49a6383bfe77ea28fe776" ns2:_="" ns3:_="">
    <xsd:import namespace="5b5f3cac-30e6-4343-8ff9-ef13b9759b0a"/>
    <xsd:import namespace="d72f38c8-9d45-418d-92dd-8a67773138d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5f3cac-30e6-4343-8ff9-ef13b9759b0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2f38c8-9d45-418d-92dd-8a67773138d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CD22888-6584-4507-B966-98781CE0B156}"/>
</file>

<file path=customXml/itemProps2.xml><?xml version="1.0" encoding="utf-8"?>
<ds:datastoreItem xmlns:ds="http://schemas.openxmlformats.org/officeDocument/2006/customXml" ds:itemID="{7EB3460A-9728-4A76-B37F-A32B30B64BF8}"/>
</file>

<file path=customXml/itemProps3.xml><?xml version="1.0" encoding="utf-8"?>
<ds:datastoreItem xmlns:ds="http://schemas.openxmlformats.org/officeDocument/2006/customXml" ds:itemID="{0EEE2179-D9B5-42B8-82EB-819E28A8CEDA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5669</TotalTime>
  <Words>172</Words>
  <Application>Microsoft Office PowerPoint</Application>
  <PresentationFormat>Personalizar</PresentationFormat>
  <Paragraphs>18</Paragraphs>
  <Slides>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8" baseType="lpstr">
      <vt:lpstr>Arial</vt:lpstr>
      <vt:lpstr>Calibri Light</vt:lpstr>
      <vt:lpstr>Calibri</vt:lpstr>
      <vt:lpstr>AvenirNext LT Pro Bold</vt:lpstr>
      <vt:lpstr>AvenirNext LT Pro Regular</vt:lpstr>
      <vt:lpstr>Tema do Office</vt:lpstr>
      <vt:lpstr>Apresentação do PowerPoint</vt:lpstr>
      <vt:lpstr>Apresentação do PowerPoint</vt:lpstr>
    </vt:vector>
  </TitlesOfParts>
  <Company>SRV-SCCM2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Leonardo de Oliveira Andrade</dc:creator>
  <cp:lastModifiedBy>Anderson Crystiano de Araujo Rocha</cp:lastModifiedBy>
  <cp:revision>28</cp:revision>
  <dcterms:created xsi:type="dcterms:W3CDTF">2021-04-09T18:42:33Z</dcterms:created>
  <dcterms:modified xsi:type="dcterms:W3CDTF">2021-06-22T17:36:50Z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0x0101005F0DCEEBC8A1F241BEE6AB5FEF9836C7</vt:lpwstr>
  </property>
</Properties>
</file>