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  <p:sldId id="257" r:id="rId3"/>
  </p:sldIdLst>
  <p:sldSz cx="10691813" cy="7559675"/>
  <p:notesSz cx="6858000" cy="9144000"/>
  <p:embeddedFontLst>
    <p:embeddedFont>
      <p:font typeface="AvenirNext LT Pro Regular" panose="020B0504020202020204" pitchFamily="34" charset="0"/>
      <p:regular r:id="rId4"/>
      <p:bold r:id="rId5"/>
      <p:italic r:id="rId6"/>
      <p:boldItalic r:id="rId7"/>
    </p:embeddedFont>
    <p:embeddedFont>
      <p:font typeface="AvenirNext LT Pro Bold" panose="020B0804020202020204" pitchFamily="34" charset="0"/>
      <p:bold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ažanová, Karolína" initials="D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14" autoAdjust="0"/>
    <p:restoredTop sz="96473" autoAdjust="0"/>
  </p:normalViewPr>
  <p:slideViewPr>
    <p:cSldViewPr snapToGrid="0">
      <p:cViewPr>
        <p:scale>
          <a:sx n="75" d="100"/>
          <a:sy n="75" d="100"/>
        </p:scale>
        <p:origin x="2730" y="77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commentAuthors" Target="commentAuthors.xml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0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09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12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13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27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3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90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93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35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5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05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1BE4-3C48-46DB-A822-E10E8A190550}" type="datetimeFigureOut">
              <a:rPr lang="pt-BR" smtClean="0"/>
              <a:t>22/06/2021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FA412-1D55-4299-A48A-5AEFEB1A17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97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419" y="0"/>
            <a:ext cx="10694289" cy="7559675"/>
            <a:chOff x="1419" y="0"/>
            <a:chExt cx="10694289" cy="7559675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" y="0"/>
              <a:ext cx="10690393" cy="7559675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5345906" y="944763"/>
              <a:ext cx="53444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000" noProof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Next LT Pro Bold" panose="020B0804020202020204"/>
                </a:rPr>
                <a:t>Etická Linka</a:t>
              </a:r>
              <a:endParaRPr lang="pt-BR" sz="60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Bold" panose="020B0804020202020204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5345905" y="1916145"/>
              <a:ext cx="53498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noProof="1" smtClean="0">
                  <a:latin typeface="AvenirNext LT Pro Bold" panose="020B0804020202020204"/>
                </a:rPr>
                <a:t>24 hodin denně • 365 dní v roce</a:t>
              </a:r>
              <a:endParaRPr lang="pt-BR" sz="1600" noProof="1">
                <a:latin typeface="AvenirNext LT Pro Bold" panose="020B0804020202020204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949751" y="5169031"/>
              <a:ext cx="120417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200" noProof="1" smtClean="0">
                  <a:solidFill>
                    <a:schemeClr val="bg1"/>
                  </a:solidFill>
                  <a:latin typeface="AvenirNext LT Pro Regular" panose="020B0504020202020204"/>
                </a:rPr>
                <a:t>kdekoliv</a:t>
              </a:r>
              <a:endParaRPr lang="pt-BR" sz="2200" spc="60" noProof="1">
                <a:solidFill>
                  <a:schemeClr val="bg1"/>
                </a:solidFill>
                <a:latin typeface="AvenirNext LT Pro Regular" panose="020B0504020202020204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975146" y="5491981"/>
              <a:ext cx="147187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200" noProof="1" smtClean="0">
                  <a:solidFill>
                    <a:schemeClr val="bg1"/>
                  </a:solidFill>
                  <a:latin typeface="AvenirNext LT Pro Regular" panose="020B0504020202020204"/>
                </a:rPr>
                <a:t>jsme tady,</a:t>
              </a:r>
              <a:endParaRPr lang="pt-BR" sz="2200" spc="60" noProof="1">
                <a:solidFill>
                  <a:schemeClr val="bg1"/>
                </a:solidFill>
                <a:latin typeface="AvenirNext LT Pro Regular" panose="020B0504020202020204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946766" y="5814570"/>
              <a:ext cx="332174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200" noProof="1" smtClean="0">
                  <a:solidFill>
                    <a:schemeClr val="bg1"/>
                  </a:solidFill>
                  <a:latin typeface="AvenirNext LT Pro Regular" panose="020B0504020202020204"/>
                </a:rPr>
                <a:t>abychom</a:t>
              </a:r>
              <a:r>
                <a:rPr lang="pt-BR" sz="2200" noProof="1" smtClean="0">
                  <a:solidFill>
                    <a:srgbClr val="FF0000"/>
                  </a:solidFill>
                  <a:latin typeface="AvenirNext LT Pro Regular" panose="020B0504020202020204"/>
                </a:rPr>
                <a:t> </a:t>
              </a:r>
              <a:r>
                <a:rPr lang="pt-BR" sz="2200" noProof="1" smtClean="0">
                  <a:solidFill>
                    <a:schemeClr val="bg1"/>
                  </a:solidFill>
                  <a:latin typeface="AvenirNext LT Pro Regular" panose="020B0504020202020204"/>
                </a:rPr>
                <a:t>si Vás vyslechli</a:t>
              </a:r>
              <a:endParaRPr lang="pt-BR" sz="2200" spc="60" noProof="1">
                <a:latin typeface="AvenirNext LT Pro Regular" panose="020B0504020202020204"/>
              </a:endParaRPr>
            </a:p>
          </p:txBody>
        </p:sp>
        <p:cxnSp>
          <p:nvCxnSpPr>
            <p:cNvPr id="13" name="Conector reto 12"/>
            <p:cNvCxnSpPr/>
            <p:nvPr/>
          </p:nvCxnSpPr>
          <p:spPr>
            <a:xfrm>
              <a:off x="5345907" y="73"/>
              <a:ext cx="0" cy="7559529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tângulo 13"/>
            <p:cNvSpPr/>
            <p:nvPr/>
          </p:nvSpPr>
          <p:spPr>
            <a:xfrm>
              <a:off x="5833073" y="4745831"/>
              <a:ext cx="1651196" cy="437097"/>
            </a:xfrm>
            <a:prstGeom prst="rect">
              <a:avLst/>
            </a:prstGeom>
            <a:solidFill>
              <a:srgbClr val="FDC70D"/>
            </a:solidFill>
            <a:ln>
              <a:noFill/>
            </a:ln>
            <a:effectLst>
              <a:softEdge rad="101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840479" y="4710524"/>
              <a:ext cx="16422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noProof="1" smtClean="0">
                  <a:solidFill>
                    <a:schemeClr val="bg1"/>
                  </a:solidFill>
                  <a:latin typeface="AvenirNext LT Pro Bold" panose="020B0804020202020204" pitchFamily="34" charset="0"/>
                </a:rPr>
                <a:t>kdykoliv</a:t>
              </a:r>
              <a:endParaRPr lang="pt-BR" sz="2400" spc="70" noProof="1">
                <a:solidFill>
                  <a:schemeClr val="bg1"/>
                </a:solidFill>
                <a:latin typeface="AvenirNext LT Pro Bold" panose="020B08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478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73"/>
            <a:ext cx="10691813" cy="7559529"/>
            <a:chOff x="0" y="73"/>
            <a:chExt cx="10691813" cy="7559529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3"/>
              <a:ext cx="10691813" cy="7559529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591175" y="794840"/>
              <a:ext cx="4163558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500"/>
                </a:lnSpc>
              </a:pPr>
              <a:r>
                <a:rPr lang="pt-BR" sz="1600" b="1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Pokud čelíte etickému dilematu, Etická linka je tady pro Vás</a:t>
              </a:r>
              <a:r>
                <a:rPr lang="pt-BR" sz="1600" noProof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Můžete nahlásit vážné obavy, například podezření z úplatkářství, podvody, riziko praní peněz, nesrovnalosti v účetnictví, porušování antimonopolních zákonů, zneužívání majetku a zdrojů, střety zájmů, zneužívání darů a zábavy, zveřejňování citlivých informací, diskriminace, odvetná opatření, vyhrožování, morální nebo sexuální obtěžování a podobné situace. Jakékoli podezření na porušení etického kodexu společnosti Brink‘s by mělo být nahlášeno prostřednictvím etické linky.</a:t>
              </a:r>
              <a:endParaRPr lang="pt-BR" sz="1400" spc="-40" noProof="1">
                <a:solidFill>
                  <a:schemeClr val="tx1">
                    <a:lumMod val="75000"/>
                    <a:lumOff val="25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294451" y="5513907"/>
              <a:ext cx="4824170" cy="1869743"/>
            </a:xfrm>
            <a:custGeom>
              <a:avLst/>
              <a:gdLst>
                <a:gd name="connsiteX0" fmla="*/ 0 w 4372286"/>
                <a:gd name="connsiteY0" fmla="*/ 0 h 1892826"/>
                <a:gd name="connsiteX1" fmla="*/ 4372286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  <a:gd name="connsiteX0" fmla="*/ 0 w 4372286"/>
                <a:gd name="connsiteY0" fmla="*/ 0 h 1892826"/>
                <a:gd name="connsiteX1" fmla="*/ 1023030 w 4372286"/>
                <a:gd name="connsiteY1" fmla="*/ 0 h 1892826"/>
                <a:gd name="connsiteX2" fmla="*/ 4372286 w 4372286"/>
                <a:gd name="connsiteY2" fmla="*/ 1892826 h 1892826"/>
                <a:gd name="connsiteX3" fmla="*/ 0 w 4372286"/>
                <a:gd name="connsiteY3" fmla="*/ 1892826 h 1892826"/>
                <a:gd name="connsiteX4" fmla="*/ 0 w 4372286"/>
                <a:gd name="connsiteY4" fmla="*/ 0 h 189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2286" h="1892826">
                  <a:moveTo>
                    <a:pt x="0" y="0"/>
                  </a:moveTo>
                  <a:lnTo>
                    <a:pt x="1023030" y="0"/>
                  </a:lnTo>
                  <a:lnTo>
                    <a:pt x="4372286" y="1892826"/>
                  </a:lnTo>
                  <a:lnTo>
                    <a:pt x="0" y="1892826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Etická linka je správována </a:t>
              </a:r>
            </a:p>
            <a:p>
              <a:pPr>
                <a:lnSpc>
                  <a:spcPct val="1500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nezávislou společností. Můžete si </a:t>
              </a:r>
            </a:p>
            <a:p>
              <a:pPr>
                <a:lnSpc>
                  <a:spcPct val="1500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být jisti, že skupina Brink’s Ethics &amp; Compliance </a:t>
              </a:r>
            </a:p>
            <a:p>
              <a:pPr>
                <a:lnSpc>
                  <a:spcPct val="1500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Group (oddělení pro etiku a dodržování zásad) se všemi </a:t>
              </a:r>
            </a:p>
            <a:p>
              <a:pPr>
                <a:lnSpc>
                  <a:spcPct val="1500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tvrzeními zachází důvěrně. Můžete si také být jisti, že pokud chcete </a:t>
              </a:r>
            </a:p>
            <a:p>
              <a:pPr>
                <a:lnSpc>
                  <a:spcPct val="150000"/>
                </a:lnSpc>
              </a:pPr>
              <a:r>
                <a:rPr lang="pt-BR" sz="1100" noProof="1" smtClean="0">
                  <a:solidFill>
                    <a:srgbClr val="002060"/>
                  </a:solidFill>
                  <a:latin typeface="AvenirNext LT Pro Regular" panose="020B0504020202020204" pitchFamily="34" charset="0"/>
                </a:rPr>
                <a:t>podat anonymní hlášení, vaše identifikační údaje nebudou Brink's poskytnuty.</a:t>
              </a:r>
              <a:endParaRPr lang="pt-BR" sz="1100" noProof="1">
                <a:solidFill>
                  <a:srgbClr val="002060"/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6091340" y="4116966"/>
              <a:ext cx="3855041" cy="744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500" b="1" noProof="1" smtClean="0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/>
                </a:rPr>
                <a:t>Důvěrně vyjádřete obavy</a:t>
              </a:r>
            </a:p>
            <a:p>
              <a:pPr algn="ctr">
                <a:lnSpc>
                  <a:spcPct val="150000"/>
                </a:lnSpc>
              </a:pPr>
              <a:r>
                <a:rPr lang="pt-BR" sz="1500" b="1" noProof="1" smtClean="0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/>
                </a:rPr>
                <a:t>Budete ochráněni před odplatou</a:t>
              </a:r>
              <a:endParaRPr lang="pt-BR" sz="1500" b="1" noProof="1">
                <a:solidFill>
                  <a:schemeClr val="bg1">
                    <a:lumMod val="50000"/>
                  </a:schemeClr>
                </a:solidFill>
                <a:latin typeface="AvenirNext LT Pro Regular" panose="020B0504020202020204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006391" y="3157680"/>
              <a:ext cx="40630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spc="-50" noProof="1" smtClean="0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(800) 800 144 507</a:t>
              </a:r>
              <a:endParaRPr lang="pt-BR" sz="3200" spc="-50" noProof="1">
                <a:solidFill>
                  <a:srgbClr val="004899"/>
                </a:solidFill>
                <a:latin typeface="AvenirNext LT Pro Bold" panose="020B0804020202020204" pitchFamily="34" charset="0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5799465" y="5017539"/>
              <a:ext cx="443879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pt-BR" sz="1200" spc="100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Kontakt v českém a anglickém jazyce</a:t>
              </a:r>
            </a:p>
            <a:p>
              <a:pPr algn="ctr">
                <a:lnSpc>
                  <a:spcPct val="150000"/>
                </a:lnSpc>
              </a:pPr>
              <a:r>
                <a:rPr lang="pt-BR" sz="1200" spc="100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in Czech and English</a:t>
              </a:r>
              <a:endParaRPr lang="pt-BR" sz="1200" spc="100" noProof="1">
                <a:solidFill>
                  <a:srgbClr val="004899"/>
                </a:solidFill>
                <a:latin typeface="AvenirNext LT Pro Regular" panose="020B0504020202020204" pitchFamily="34" charset="0"/>
              </a:endParaRPr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265" y="6025576"/>
              <a:ext cx="967190" cy="1080000"/>
            </a:xfrm>
            <a:prstGeom prst="rect">
              <a:avLst/>
            </a:prstGeom>
          </p:spPr>
        </p:pic>
        <p:cxnSp>
          <p:nvCxnSpPr>
            <p:cNvPr id="13" name="Conector reto 12"/>
            <p:cNvCxnSpPr/>
            <p:nvPr/>
          </p:nvCxnSpPr>
          <p:spPr>
            <a:xfrm>
              <a:off x="5345907" y="73"/>
              <a:ext cx="0" cy="7559529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2916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DCEEBC8A1F241BEE6AB5FEF9836C7" ma:contentTypeVersion="13" ma:contentTypeDescription="Crie um novo documento." ma:contentTypeScope="" ma:versionID="f40519d6658826cc2a0af0ef05225073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ba1ad8a3aab49a6383bfe77ea28fe776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6B1396-3698-4CED-957E-7A403F3D4F54}"/>
</file>

<file path=customXml/itemProps2.xml><?xml version="1.0" encoding="utf-8"?>
<ds:datastoreItem xmlns:ds="http://schemas.openxmlformats.org/officeDocument/2006/customXml" ds:itemID="{323EFAC2-D188-403B-8166-6CC0F030FF41}"/>
</file>

<file path=customXml/itemProps3.xml><?xml version="1.0" encoding="utf-8"?>
<ds:datastoreItem xmlns:ds="http://schemas.openxmlformats.org/officeDocument/2006/customXml" ds:itemID="{EE55CE9B-BBCE-4E65-A82D-3DA95CC2778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1843</TotalTime>
  <Words>180</Words>
  <Application>Microsoft Office PowerPoint</Application>
  <PresentationFormat>Personalizar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AvenirNext LT Pro Regular</vt:lpstr>
      <vt:lpstr>Arial</vt:lpstr>
      <vt:lpstr>AvenirNext LT Pro Bold</vt:lpstr>
      <vt:lpstr>Calibri Light</vt:lpstr>
      <vt:lpstr>Calibri</vt:lpstr>
      <vt:lpstr>Tema do Office</vt:lpstr>
      <vt:lpstr>Apresentação do PowerPoint</vt:lpstr>
      <vt:lpstr>Apresentação do PowerPoint</vt:lpstr>
    </vt:vector>
  </TitlesOfParts>
  <Company>SRV-SCCM2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Anderson Crystiano de Araujo Rocha</cp:lastModifiedBy>
  <cp:revision>51</cp:revision>
  <dcterms:created xsi:type="dcterms:W3CDTF">2021-04-09T18:42:33Z</dcterms:created>
  <dcterms:modified xsi:type="dcterms:W3CDTF">2021-06-22T17:14:40Z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