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6" r:id="rId5"/>
  </p:sldIdLst>
  <p:sldSz cx="10691813" cy="15119350"/>
  <p:notesSz cx="6858000" cy="914400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29" autoAdjust="0"/>
    <p:restoredTop sz="96473" autoAdjust="0"/>
  </p:normalViewPr>
  <p:slideViewPr>
    <p:cSldViewPr snapToGrid="0">
      <p:cViewPr varScale="1">
        <p:scale>
          <a:sx n="28" d="100"/>
          <a:sy n="28" d="100"/>
        </p:scale>
        <p:origin x="252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McCloud" userId="73b4b836-8331-41af-a755-0ca49410e3b4" providerId="ADAL" clId="{77EE3536-48E7-4B77-A4BC-6C5F886B8267}"/>
    <pc:docChg chg="modSld">
      <pc:chgData name="Pamela McCloud" userId="73b4b836-8331-41af-a755-0ca49410e3b4" providerId="ADAL" clId="{77EE3536-48E7-4B77-A4BC-6C5F886B8267}" dt="2023-12-30T22:23:06.131" v="14" actId="1036"/>
      <pc:docMkLst>
        <pc:docMk/>
      </pc:docMkLst>
      <pc:sldChg chg="addSp modSp mod">
        <pc:chgData name="Pamela McCloud" userId="73b4b836-8331-41af-a755-0ca49410e3b4" providerId="ADAL" clId="{77EE3536-48E7-4B77-A4BC-6C5F886B8267}" dt="2023-12-30T22:23:06.131" v="14" actId="1036"/>
        <pc:sldMkLst>
          <pc:docMk/>
          <pc:sldMk cId="3581906436" sldId="256"/>
        </pc:sldMkLst>
        <pc:spChg chg="add mod">
          <ac:chgData name="Pamela McCloud" userId="73b4b836-8331-41af-a755-0ca49410e3b4" providerId="ADAL" clId="{77EE3536-48E7-4B77-A4BC-6C5F886B8267}" dt="2023-12-30T22:23:06.131" v="14" actId="1036"/>
          <ac:spMkLst>
            <pc:docMk/>
            <pc:sldMk cId="3581906436" sldId="256"/>
            <ac:spMk id="4" creationId="{9D2D0AFE-6A96-B3F5-186B-4AEFAC3B839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pt-BR"/>
              <a:t>Clique para editar o título mestre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1528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58739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95639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366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pt-BR"/>
              <a:t>Clique para editar o título mestre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94301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95302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4" name="Content Placeholder 3"/>
          <p:cNvSpPr>
            <a:spLocks noGrp="1"/>
          </p:cNvSpPr>
          <p:nvPr>
            <p:ph sz="half" idx="2"/>
          </p:nvPr>
        </p:nvSpPr>
        <p:spPr>
          <a:xfrm>
            <a:off x="736456" y="5522763"/>
            <a:ext cx="4523137"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6" name="Content Placeholder 5"/>
          <p:cNvSpPr>
            <a:spLocks noGrp="1"/>
          </p:cNvSpPr>
          <p:nvPr>
            <p:ph sz="quarter" idx="4"/>
          </p:nvPr>
        </p:nvSpPr>
        <p:spPr>
          <a:xfrm>
            <a:off x="5412731" y="5522763"/>
            <a:ext cx="4545413"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ABC337F-6EB2-4A9D-97F2-B9573E7FDF08}" type="datetimeFigureOut">
              <a:rPr lang="pt-BR" smtClean="0"/>
              <a:t>30/12/2023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423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ABC337F-6EB2-4A9D-97F2-B9573E7FDF08}" type="datetimeFigureOut">
              <a:rPr lang="pt-BR" smtClean="0"/>
              <a:t>30/12/2023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05304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337F-6EB2-4A9D-97F2-B9573E7FDF08}" type="datetimeFigureOut">
              <a:rPr lang="pt-BR" smtClean="0"/>
              <a:t>30/12/2023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04253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68026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46062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2ABC337F-6EB2-4A9D-97F2-B9573E7FDF08}" type="datetimeFigureOut">
              <a:rPr lang="pt-BR" smtClean="0"/>
              <a:t>30/12/2023</a:t>
            </a:fld>
            <a:endParaRPr lang="pt-B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C8D1B219-E87C-4F36-A4AC-9A32BE7074FD}" type="slidenum">
              <a:rPr lang="pt-BR" smtClean="0"/>
              <a:t>‹#›</a:t>
            </a:fld>
            <a:endParaRPr lang="pt-BR"/>
          </a:p>
        </p:txBody>
      </p:sp>
    </p:spTree>
    <p:extLst>
      <p:ext uri="{BB962C8B-B14F-4D97-AF65-F5344CB8AC3E}">
        <p14:creationId xmlns:p14="http://schemas.microsoft.com/office/powerpoint/2010/main" val="2181951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10691813" cy="15119350"/>
            <a:chOff x="0" y="0"/>
            <a:chExt cx="10691813" cy="1511935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 y="0"/>
              <a:ext cx="10691127" cy="15119350"/>
            </a:xfrm>
            <a:prstGeom prst="rect">
              <a:avLst/>
            </a:prstGeom>
          </p:spPr>
        </p:pic>
        <p:sp>
          <p:nvSpPr>
            <p:cNvPr id="6" name="CaixaDeTexto 5"/>
            <p:cNvSpPr txBox="1"/>
            <p:nvPr/>
          </p:nvSpPr>
          <p:spPr>
            <a:xfrm>
              <a:off x="0" y="1524000"/>
              <a:ext cx="10691470" cy="2039404"/>
            </a:xfrm>
            <a:prstGeom prst="rect">
              <a:avLst/>
            </a:prstGeom>
            <a:noFill/>
          </p:spPr>
          <p:txBody>
            <a:bodyPr wrap="square" rtlCol="0">
              <a:spAutoFit/>
            </a:bodyPr>
            <a:lstStyle/>
            <a:p>
              <a:pPr algn="ctr">
                <a:lnSpc>
                  <a:spcPts val="7500"/>
                </a:lnSpc>
              </a:pPr>
              <a:r>
                <a:rPr lang="el-GR" sz="8000" b="1" dirty="0">
                  <a:solidFill>
                    <a:schemeClr val="bg1"/>
                  </a:solidFill>
                  <a:effectLst>
                    <a:outerShdw blurRad="38100" dist="38100" dir="2700000" algn="tl">
                      <a:srgbClr val="000000">
                        <a:alpha val="60000"/>
                      </a:srgbClr>
                    </a:outerShdw>
                  </a:effectLst>
                </a:rPr>
                <a:t>ΓΡΑΜΜΗ ΓΙΑ ΘΕΜΑΤΑ ΔΕΟΝΤΟΛΟΓΙΑΣ</a:t>
              </a:r>
              <a:endParaRPr lang="pt-BR" sz="8000" b="1" dirty="0">
                <a:solidFill>
                  <a:schemeClr val="bg1"/>
                </a:solidFill>
                <a:effectLst>
                  <a:outerShdw blurRad="38100" dist="38100" dir="2700000" algn="tl">
                    <a:srgbClr val="000000">
                      <a:alpha val="60000"/>
                    </a:srgbClr>
                  </a:outerShdw>
                </a:effectLst>
                <a:latin typeface="AvenirNext LT Pro Bold" panose="020B0804020202020204"/>
              </a:endParaRPr>
            </a:p>
          </p:txBody>
        </p:sp>
        <p:sp>
          <p:nvSpPr>
            <p:cNvPr id="9" name="CaixaDeTexto 8"/>
            <p:cNvSpPr txBox="1"/>
            <p:nvPr/>
          </p:nvSpPr>
          <p:spPr>
            <a:xfrm>
              <a:off x="8319885" y="6943980"/>
              <a:ext cx="2026517" cy="523220"/>
            </a:xfrm>
            <a:prstGeom prst="rect">
              <a:avLst/>
            </a:prstGeom>
            <a:noFill/>
          </p:spPr>
          <p:txBody>
            <a:bodyPr wrap="none" rtlCol="0">
              <a:spAutoFit/>
            </a:bodyPr>
            <a:lstStyle/>
            <a:p>
              <a:pPr algn="r"/>
              <a:r>
                <a:rPr lang="el-GR" sz="2800" dirty="0">
                  <a:solidFill>
                    <a:schemeClr val="bg1"/>
                  </a:solidFill>
                </a:rPr>
                <a:t>οπουδήποτε</a:t>
              </a:r>
              <a:endParaRPr lang="pt-BR" sz="2800" spc="60" dirty="0">
                <a:solidFill>
                  <a:schemeClr val="bg1"/>
                </a:solidFill>
                <a:latin typeface="AvenirNext LT Pro Regular" panose="020B0504020202020204" pitchFamily="34" charset="0"/>
              </a:endParaRPr>
            </a:p>
          </p:txBody>
        </p:sp>
        <p:sp>
          <p:nvSpPr>
            <p:cNvPr id="10" name="CaixaDeTexto 9"/>
            <p:cNvSpPr txBox="1"/>
            <p:nvPr/>
          </p:nvSpPr>
          <p:spPr>
            <a:xfrm>
              <a:off x="8327823" y="7288939"/>
              <a:ext cx="2017027" cy="523220"/>
            </a:xfrm>
            <a:prstGeom prst="rect">
              <a:avLst/>
            </a:prstGeom>
            <a:noFill/>
          </p:spPr>
          <p:txBody>
            <a:bodyPr wrap="none" rtlCol="0">
              <a:spAutoFit/>
            </a:bodyPr>
            <a:lstStyle/>
            <a:p>
              <a:pPr algn="r"/>
              <a:r>
                <a:rPr lang="el-GR" sz="2800" dirty="0">
                  <a:solidFill>
                    <a:schemeClr val="bg1"/>
                  </a:solidFill>
                </a:rPr>
                <a:t>είμαστε εδώ</a:t>
              </a:r>
              <a:endParaRPr lang="pt-BR" sz="2800" spc="60" dirty="0">
                <a:solidFill>
                  <a:schemeClr val="bg1"/>
                </a:solidFill>
                <a:latin typeface="AvenirNext LT Pro Regular" panose="020B0504020202020204" pitchFamily="34" charset="0"/>
              </a:endParaRPr>
            </a:p>
          </p:txBody>
        </p:sp>
        <p:sp>
          <p:nvSpPr>
            <p:cNvPr id="11" name="CaixaDeTexto 10"/>
            <p:cNvSpPr txBox="1"/>
            <p:nvPr/>
          </p:nvSpPr>
          <p:spPr>
            <a:xfrm>
              <a:off x="6874272" y="7636321"/>
              <a:ext cx="3472104" cy="523220"/>
            </a:xfrm>
            <a:prstGeom prst="rect">
              <a:avLst/>
            </a:prstGeom>
            <a:noFill/>
          </p:spPr>
          <p:txBody>
            <a:bodyPr wrap="none" rtlCol="0">
              <a:spAutoFit/>
            </a:bodyPr>
            <a:lstStyle/>
            <a:p>
              <a:pPr algn="r"/>
              <a:r>
                <a:rPr lang="el-GR" sz="2800" dirty="0">
                  <a:solidFill>
                    <a:schemeClr val="bg1"/>
                  </a:solidFill>
                </a:rPr>
                <a:t>για να σας ακούσουμε</a:t>
              </a:r>
              <a:endParaRPr lang="pt-BR" sz="2800" spc="60" dirty="0">
                <a:solidFill>
                  <a:schemeClr val="bg1"/>
                </a:solidFill>
                <a:latin typeface="AvenirNext LT Pro Regular" panose="020B0504020202020204" pitchFamily="34" charset="0"/>
              </a:endParaRPr>
            </a:p>
          </p:txBody>
        </p:sp>
        <p:sp>
          <p:nvSpPr>
            <p:cNvPr id="12" name="CaixaDeTexto 11"/>
            <p:cNvSpPr txBox="1"/>
            <p:nvPr/>
          </p:nvSpPr>
          <p:spPr>
            <a:xfrm>
              <a:off x="465944" y="8807346"/>
              <a:ext cx="4983480" cy="3939540"/>
            </a:xfrm>
            <a:prstGeom prst="rect">
              <a:avLst/>
            </a:prstGeom>
            <a:noFill/>
          </p:spPr>
          <p:txBody>
            <a:bodyPr wrap="square" rtlCol="0">
              <a:spAutoFit/>
            </a:bodyPr>
            <a:lstStyle/>
            <a:p>
              <a:pPr algn="just">
                <a:lnSpc>
                  <a:spcPts val="2500"/>
                </a:lnSpc>
              </a:pPr>
              <a:r>
                <a:rPr lang="el-GR" sz="1500" b="1" dirty="0"/>
                <a:t>Εάν αντιμετωπίσετε ηθικό δίλημμα</a:t>
              </a:r>
              <a:r>
                <a:rPr lang="el-GR" sz="1500" dirty="0"/>
                <a:t>, η Γραμμή για θέματα Δεοντολογίας είναι εδώ για εσάς.</a:t>
              </a:r>
              <a:r>
                <a:rPr lang="en-US" sz="1500" dirty="0">
                  <a:latin typeface="AvenirNext LT Pro Regular" panose="020B0504020202020204"/>
                </a:rPr>
                <a:t> </a:t>
              </a:r>
              <a:r>
                <a:rPr lang="el-GR" sz="1500" dirty="0"/>
                <a:t>Μπορείτε να αναφέρετε σοβαρές ανησυχίες όπως υποψίες για δωροδοκία, απάτη, κίνδυνο νομιμοποίησης εσόδων από παράνομες δραστηριότητες, λογιστικές παρατυπίες, αντιμονοπωλιακές παραβιάσεις, κατάχρηση περιουσιακών στοιχείων και πόρων, συγκρούσεις συμφερόντων, κατάχρηση δώρων και ψυχαγωγίας, αποκάλυψη ευαίσθητων πληροφοριών, διακρίσεις, αντίποινα, απειλές, ηθική ή σεξουαλική παρενόχληση και παρόμοιες καταστάσεις. Οποιαδήποτε υποψία παραβίασης του Κώδικα Ηθικής της </a:t>
              </a:r>
              <a:r>
                <a:rPr lang="en-US" sz="1500" dirty="0"/>
                <a:t>Brink’s</a:t>
              </a:r>
              <a:r>
                <a:rPr lang="el-GR" sz="1500" dirty="0"/>
                <a:t> θα πρέπει να αναφέρεται μέσω της Γραμμής για θέματα Δεοντολογίας.</a:t>
              </a:r>
              <a:endParaRPr lang="pt-BR" sz="1500" spc="-40" dirty="0">
                <a:solidFill>
                  <a:schemeClr val="tx1">
                    <a:lumMod val="75000"/>
                    <a:lumOff val="25000"/>
                  </a:schemeClr>
                </a:solidFill>
                <a:latin typeface="AvenirNext LT Pro Regular" panose="020B0504020202020204"/>
              </a:endParaRPr>
            </a:p>
          </p:txBody>
        </p:sp>
        <p:sp>
          <p:nvSpPr>
            <p:cNvPr id="13" name="CaixaDeTexto 12"/>
            <p:cNvSpPr txBox="1"/>
            <p:nvPr/>
          </p:nvSpPr>
          <p:spPr>
            <a:xfrm>
              <a:off x="1" y="13395960"/>
              <a:ext cx="10691812" cy="646331"/>
            </a:xfrm>
            <a:prstGeom prst="rect">
              <a:avLst/>
            </a:prstGeom>
            <a:noFill/>
          </p:spPr>
          <p:txBody>
            <a:bodyPr wrap="square" lIns="720000" rIns="720000" rtlCol="0">
              <a:spAutoFit/>
            </a:bodyPr>
            <a:lstStyle/>
            <a:p>
              <a:pPr algn="ctr"/>
              <a:r>
                <a:rPr lang="el-GR" sz="1200" b="1" dirty="0">
                  <a:solidFill>
                    <a:schemeClr val="accent1">
                      <a:lumMod val="75000"/>
                    </a:schemeClr>
                  </a:solidFill>
                </a:rPr>
                <a:t>Η Γραμμή για θέματα Δεοντολογίας λειτουργεί από ανεξάρτητη εταιρία.</a:t>
              </a:r>
              <a:r>
                <a:rPr lang="en-US" sz="1200" b="1" dirty="0">
                  <a:solidFill>
                    <a:schemeClr val="accent1">
                      <a:lumMod val="75000"/>
                    </a:schemeClr>
                  </a:solidFill>
                  <a:latin typeface="AvenirNext LT Pro UltLight" panose="020B0203020202020204"/>
                </a:rPr>
                <a:t> </a:t>
              </a:r>
              <a:r>
                <a:rPr lang="el-GR" sz="1200" b="1" dirty="0">
                  <a:solidFill>
                    <a:schemeClr val="accent1">
                      <a:lumMod val="75000"/>
                    </a:schemeClr>
                  </a:solidFill>
                </a:rPr>
                <a:t>Μπορείτε να είστε σίγουρος/η ότι όλες οι αξιώσεις αντιμετωπίζονται εμπιστευτικά από το Τμήμα Δεοντολογίας και Συμμόρφωσης της </a:t>
              </a:r>
              <a:r>
                <a:rPr lang="en-US" sz="1200" b="1" dirty="0">
                  <a:solidFill>
                    <a:schemeClr val="accent1">
                      <a:lumMod val="75000"/>
                    </a:schemeClr>
                  </a:solidFill>
                  <a:latin typeface="AvenirNext LT Pro UltLight" panose="020B0203020202020204"/>
                </a:rPr>
                <a:t>Brink</a:t>
              </a:r>
              <a:r>
                <a:rPr lang="el-GR" sz="1200" b="1" dirty="0">
                  <a:solidFill>
                    <a:schemeClr val="accent1">
                      <a:lumMod val="75000"/>
                    </a:schemeClr>
                  </a:solidFill>
                </a:rPr>
                <a:t>’</a:t>
              </a:r>
              <a:r>
                <a:rPr lang="en-US" sz="1200" b="1" dirty="0">
                  <a:solidFill>
                    <a:schemeClr val="accent1">
                      <a:lumMod val="75000"/>
                    </a:schemeClr>
                  </a:solidFill>
                  <a:latin typeface="AvenirNext LT Pro UltLight" panose="020B0203020202020204"/>
                </a:rPr>
                <a:t>s</a:t>
              </a:r>
              <a:r>
                <a:rPr lang="pt-BR" sz="1200" b="1" dirty="0">
                  <a:solidFill>
                    <a:schemeClr val="accent1">
                      <a:lumMod val="75000"/>
                    </a:schemeClr>
                  </a:solidFill>
                  <a:latin typeface="AvenirNext LT Pro UltLight" panose="020B0203020202020204"/>
                </a:rPr>
                <a:t>. </a:t>
              </a:r>
              <a:r>
                <a:rPr lang="el-GR" sz="1200" b="1" dirty="0">
                  <a:solidFill>
                    <a:schemeClr val="accent1">
                      <a:lumMod val="75000"/>
                    </a:schemeClr>
                  </a:solidFill>
                </a:rPr>
                <a:t>Μπορείτε, επίσης, να είστε σίγουρος/η ότι εάν θέλετε να υποβάλετε μια ανώνυμη αναφορά, τα στοιχεία αναγνώρισής σας δεν θα παρέχονται στη Brink's.</a:t>
              </a:r>
              <a:endParaRPr lang="pt-BR" sz="1200" b="1" dirty="0">
                <a:solidFill>
                  <a:schemeClr val="accent1">
                    <a:lumMod val="75000"/>
                  </a:schemeClr>
                </a:solidFill>
                <a:latin typeface="AvenirNext LT Pro UltLight" panose="020B0203020202020204"/>
              </a:endParaRPr>
            </a:p>
          </p:txBody>
        </p:sp>
        <p:sp>
          <p:nvSpPr>
            <p:cNvPr id="14" name="CaixaDeTexto 13"/>
            <p:cNvSpPr txBox="1"/>
            <p:nvPr/>
          </p:nvSpPr>
          <p:spPr>
            <a:xfrm>
              <a:off x="0" y="3315734"/>
              <a:ext cx="10691813" cy="523220"/>
            </a:xfrm>
            <a:prstGeom prst="rect">
              <a:avLst/>
            </a:prstGeom>
            <a:noFill/>
          </p:spPr>
          <p:txBody>
            <a:bodyPr wrap="square" rtlCol="0">
              <a:spAutoFit/>
            </a:bodyPr>
            <a:lstStyle/>
            <a:p>
              <a:pPr algn="ctr"/>
              <a:r>
                <a:rPr lang="el-GR" sz="2800" spc="70" dirty="0">
                  <a:effectLst>
                    <a:outerShdw blurRad="38100" dist="38100" dir="2700000" algn="tl">
                      <a:schemeClr val="bg1"/>
                    </a:outerShdw>
                  </a:effectLst>
                  <a:latin typeface="AvenirNext LT Pro Bold" panose="020B0804020202020204" pitchFamily="34" charset="0"/>
                </a:rPr>
                <a:t>24 </a:t>
              </a:r>
              <a:r>
                <a:rPr lang="el-GR" sz="2800" b="1" spc="70" dirty="0">
                  <a:effectLst>
                    <a:outerShdw blurRad="38100" dist="38100" dir="2700000" algn="tl">
                      <a:schemeClr val="bg1"/>
                    </a:outerShdw>
                  </a:effectLst>
                  <a:latin typeface="AvenirNext LT Pro Bold" panose="020B0804020202020204" pitchFamily="34" charset="0"/>
                </a:rPr>
                <a:t>Ώρες Την Ημέρα </a:t>
              </a:r>
              <a:r>
                <a:rPr lang="en-US" sz="2800" spc="70" dirty="0">
                  <a:effectLst>
                    <a:outerShdw blurRad="38100" dist="38100" dir="2700000" algn="tl">
                      <a:schemeClr val="bg1"/>
                    </a:outerShdw>
                  </a:effectLst>
                  <a:latin typeface="AvenirNext LT Pro Bold" panose="020B0804020202020204" pitchFamily="34" charset="0"/>
                </a:rPr>
                <a:t>• 365</a:t>
              </a:r>
              <a:r>
                <a:rPr lang="el-GR" sz="2800" spc="70" dirty="0">
                  <a:effectLst>
                    <a:outerShdw blurRad="38100" dist="38100" dir="2700000" algn="tl">
                      <a:schemeClr val="bg1"/>
                    </a:outerShdw>
                  </a:effectLst>
                  <a:latin typeface="AvenirNext LT Pro Bold" panose="020B0804020202020204" pitchFamily="34" charset="0"/>
                </a:rPr>
                <a:t> </a:t>
              </a:r>
              <a:r>
                <a:rPr lang="el-GR" sz="2800" b="1" spc="70" dirty="0">
                  <a:effectLst>
                    <a:outerShdw blurRad="38100" dist="38100" dir="2700000" algn="tl">
                      <a:schemeClr val="bg1"/>
                    </a:outerShdw>
                  </a:effectLst>
                  <a:latin typeface="AvenirNext LT Pro Bold" panose="020B0804020202020204" pitchFamily="34" charset="0"/>
                </a:rPr>
                <a:t>Ημέρες Τον Χρόνο</a:t>
              </a:r>
              <a:endParaRPr lang="pt-BR" sz="2800" b="1" spc="70" dirty="0">
                <a:effectLst>
                  <a:outerShdw blurRad="38100" dist="38100" dir="2700000" algn="tl">
                    <a:schemeClr val="bg1"/>
                  </a:outerShdw>
                </a:effectLst>
                <a:latin typeface="AvenirNext LT Pro Bold" panose="020B0804020202020204" pitchFamily="34" charset="0"/>
              </a:endParaRPr>
            </a:p>
          </p:txBody>
        </p:sp>
        <p:sp>
          <p:nvSpPr>
            <p:cNvPr id="15" name="CaixaDeTexto 14"/>
            <p:cNvSpPr txBox="1"/>
            <p:nvPr/>
          </p:nvSpPr>
          <p:spPr>
            <a:xfrm>
              <a:off x="5850057" y="10414002"/>
              <a:ext cx="3657475" cy="748154"/>
            </a:xfrm>
            <a:prstGeom prst="rect">
              <a:avLst/>
            </a:prstGeom>
            <a:noFill/>
          </p:spPr>
          <p:txBody>
            <a:bodyPr wrap="none" rtlCol="0">
              <a:spAutoFit/>
            </a:bodyPr>
            <a:lstStyle/>
            <a:p>
              <a:pPr algn="ctr">
                <a:lnSpc>
                  <a:spcPct val="150000"/>
                </a:lnSpc>
              </a:pPr>
              <a:r>
                <a:rPr lang="el-GR" sz="1500" b="1" dirty="0">
                  <a:solidFill>
                    <a:schemeClr val="bg1">
                      <a:lumMod val="50000"/>
                    </a:schemeClr>
                  </a:solidFill>
                </a:rPr>
                <a:t>Αναφέρετε τις ανησυχίες σας εμπιστευτικά</a:t>
              </a:r>
              <a:endParaRPr lang="en-US" sz="1500" b="1" dirty="0">
                <a:solidFill>
                  <a:schemeClr val="bg1">
                    <a:lumMod val="50000"/>
                  </a:schemeClr>
                </a:solidFill>
              </a:endParaRPr>
            </a:p>
            <a:p>
              <a:pPr algn="ctr">
                <a:lnSpc>
                  <a:spcPct val="150000"/>
                </a:lnSpc>
              </a:pPr>
              <a:r>
                <a:rPr lang="el-GR" sz="1500" b="1" dirty="0">
                  <a:solidFill>
                    <a:schemeClr val="bg1">
                      <a:lumMod val="50000"/>
                    </a:schemeClr>
                  </a:solidFill>
                </a:rPr>
                <a:t>Θα προστατευτείτε από τα αντίποινα</a:t>
              </a:r>
              <a:endParaRPr lang="pt-BR" sz="1500" b="1" dirty="0">
                <a:solidFill>
                  <a:schemeClr val="bg1">
                    <a:lumMod val="50000"/>
                  </a:schemeClr>
                </a:solidFill>
                <a:latin typeface="AvenirNext LT Pro Regular" panose="020B0504020202020204" pitchFamily="34" charset="0"/>
              </a:endParaRPr>
            </a:p>
          </p:txBody>
        </p:sp>
        <p:sp>
          <p:nvSpPr>
            <p:cNvPr id="17" name="CaixaDeTexto 16"/>
            <p:cNvSpPr txBox="1"/>
            <p:nvPr/>
          </p:nvSpPr>
          <p:spPr>
            <a:xfrm>
              <a:off x="5915024" y="9306234"/>
              <a:ext cx="3519489" cy="769441"/>
            </a:xfrm>
            <a:prstGeom prst="rect">
              <a:avLst/>
            </a:prstGeom>
            <a:noFill/>
          </p:spPr>
          <p:txBody>
            <a:bodyPr wrap="square" rtlCol="0">
              <a:spAutoFit/>
            </a:bodyPr>
            <a:lstStyle/>
            <a:p>
              <a:pPr algn="ctr"/>
              <a:r>
                <a:rPr lang="pt-BR" sz="4400" spc="-50" dirty="0">
                  <a:solidFill>
                    <a:srgbClr val="004899"/>
                  </a:solidFill>
                  <a:latin typeface="AvenirNext LT Pro Bold" panose="020B0804020202020204" pitchFamily="34" charset="0"/>
                </a:rPr>
                <a:t>80 077 009</a:t>
              </a:r>
            </a:p>
          </p:txBody>
        </p:sp>
        <p:sp>
          <p:nvSpPr>
            <p:cNvPr id="18" name="Retângulo 17"/>
            <p:cNvSpPr/>
            <p:nvPr/>
          </p:nvSpPr>
          <p:spPr>
            <a:xfrm>
              <a:off x="21225" y="12933211"/>
              <a:ext cx="10626455" cy="459100"/>
            </a:xfrm>
            <a:prstGeom prst="rect">
              <a:avLst/>
            </a:prstGeom>
          </p:spPr>
          <p:txBody>
            <a:bodyPr wrap="square">
              <a:spAutoFit/>
            </a:bodyPr>
            <a:lstStyle/>
            <a:p>
              <a:pPr algn="ctr">
                <a:lnSpc>
                  <a:spcPct val="200000"/>
                </a:lnSpc>
              </a:pPr>
              <a:r>
                <a:rPr lang="el-GR" sz="1400" b="1" spc="100" dirty="0">
                  <a:solidFill>
                    <a:srgbClr val="004899"/>
                  </a:solidFill>
                  <a:latin typeface="AvenirNext LT Pro Regular" panose="020B0504020202020204" pitchFamily="34" charset="0"/>
                </a:rPr>
                <a:t>Επικοινωνία στα ελληνικά και στα αγγλικά</a:t>
              </a:r>
              <a:r>
                <a:rPr lang="pt-BR" sz="1400" b="1" dirty="0">
                  <a:solidFill>
                    <a:srgbClr val="004899"/>
                  </a:solidFill>
                  <a:latin typeface="AvenirNext LT Pro Regular" panose="020B0504020202020204" pitchFamily="34" charset="0"/>
                </a:rPr>
                <a:t>  |  Contact in Greek and English</a:t>
              </a:r>
            </a:p>
          </p:txBody>
        </p:sp>
        <p:pic>
          <p:nvPicPr>
            <p:cNvPr id="16" name="Image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5157" y="8487662"/>
              <a:ext cx="743184" cy="829869"/>
            </a:xfrm>
            <a:prstGeom prst="rect">
              <a:avLst/>
            </a:prstGeom>
          </p:spPr>
        </p:pic>
        <p:sp>
          <p:nvSpPr>
            <p:cNvPr id="19" name="Retângulo 18"/>
            <p:cNvSpPr/>
            <p:nvPr/>
          </p:nvSpPr>
          <p:spPr>
            <a:xfrm>
              <a:off x="8140700" y="6571122"/>
              <a:ext cx="2247848" cy="446522"/>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8140357" y="6507747"/>
              <a:ext cx="2248191" cy="523220"/>
            </a:xfrm>
            <a:prstGeom prst="rect">
              <a:avLst/>
            </a:prstGeom>
            <a:noFill/>
          </p:spPr>
          <p:txBody>
            <a:bodyPr wrap="square" rtlCol="0">
              <a:spAutoFit/>
            </a:bodyPr>
            <a:lstStyle/>
            <a:p>
              <a:pPr algn="ctr"/>
              <a:r>
                <a:rPr lang="el-GR" sz="2800" b="1" dirty="0">
                  <a:solidFill>
                    <a:schemeClr val="bg1"/>
                  </a:solidFill>
                </a:rPr>
                <a:t>οποτεδήποτε</a:t>
              </a:r>
              <a:endParaRPr lang="pt-BR" sz="2800" b="1" dirty="0">
                <a:solidFill>
                  <a:schemeClr val="bg1"/>
                </a:solidFill>
              </a:endParaRPr>
            </a:p>
          </p:txBody>
        </p:sp>
      </p:grpSp>
      <p:sp>
        <p:nvSpPr>
          <p:cNvPr id="4" name="CaixaDeTexto 5">
            <a:extLst>
              <a:ext uri="{FF2B5EF4-FFF2-40B4-BE49-F238E27FC236}">
                <a16:creationId xmlns:a16="http://schemas.microsoft.com/office/drawing/2014/main" id="{9D2D0AFE-6A96-B3F5-186B-4AEFAC3B839D}"/>
              </a:ext>
            </a:extLst>
          </p:cNvPr>
          <p:cNvSpPr txBox="1"/>
          <p:nvPr/>
        </p:nvSpPr>
        <p:spPr>
          <a:xfrm>
            <a:off x="-3803" y="3804712"/>
            <a:ext cx="10691470" cy="1200329"/>
          </a:xfrm>
          <a:prstGeom prst="rect">
            <a:avLst/>
          </a:prstGeom>
          <a:noFill/>
        </p:spPr>
        <p:txBody>
          <a:bodyPr wrap="square" rtlCol="0">
            <a:spAutoFit/>
          </a:bodyPr>
          <a:lstStyle/>
          <a:p>
            <a:pPr algn="ctr"/>
            <a:r>
              <a:rPr lang="en-US" sz="7200" dirty="0">
                <a:solidFill>
                  <a:schemeClr val="bg1"/>
                </a:solidFill>
                <a:effectLst>
                  <a:outerShdw blurRad="38100" dist="38100" dir="2700000" algn="tl">
                    <a:srgbClr val="000000">
                      <a:alpha val="63000"/>
                    </a:srgbClr>
                  </a:outerShdw>
                </a:effectLst>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58190643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21" ma:contentTypeDescription="Create a new document." ma:contentTypeScope="" ma:versionID="6c045a639225b01fe1a4f024d156ab28">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98381851b4d8469567599b55302d7e89"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3:Release_x0020_Date" minOccurs="0"/>
                <xsd:element ref="ns3:lcf76f155ced4ddcb4097134ff3c332f" minOccurs="0"/>
                <xsd:element ref="ns2:TaxCatchAll" minOccurs="0"/>
                <xsd:element ref="ns3:Testcolum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6ea513-1ac3-4c98-9e26-5fe8941e6d4d}" ma:internalName="TaxCatchAll" ma:showField="CatchAllData" ma:web="5b5f3cac-30e6-4343-8ff9-ef13b9759b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Release_x0020_Date" ma:index="21" nillable="true" ma:displayName="Release Date" ma:format="DateOnly" ma:indexed="true" ma:internalName="Release_x0020_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c61f09-4858-426a-8156-939e56be748c" ma:termSetId="09814cd3-568e-fe90-9814-8d621ff8fb84" ma:anchorId="fba54fb3-c3e1-fe81-a776-ca4b69148c4d" ma:open="true" ma:isKeyword="false">
      <xsd:complexType>
        <xsd:sequence>
          <xsd:element ref="pc:Terms" minOccurs="0" maxOccurs="1"/>
        </xsd:sequence>
      </xsd:complexType>
    </xsd:element>
    <xsd:element name="Testcolumn" ma:index="25" nillable="true" ma:displayName="Test column" ma:format="Dropdown" ma:internalName="Testcolumn">
      <xsd:simpleType>
        <xsd:restriction base="dms:Choice">
          <xsd:enumeration value="Choice 1"/>
          <xsd:enumeration value="Choice 2"/>
          <xsd:enumeration value="Choice 3"/>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lease_x0020_Date xmlns="d72f38c8-9d45-418d-92dd-8a67773138de" xsi:nil="true"/>
    <lcf76f155ced4ddcb4097134ff3c332f xmlns="d72f38c8-9d45-418d-92dd-8a67773138de">
      <Terms xmlns="http://schemas.microsoft.com/office/infopath/2007/PartnerControls"/>
    </lcf76f155ced4ddcb4097134ff3c332f>
    <TaxCatchAll xmlns="5b5f3cac-30e6-4343-8ff9-ef13b9759b0a" xsi:nil="true"/>
    <Testcolumn xmlns="d72f38c8-9d45-418d-92dd-8a67773138d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557666-324B-4A31-AA5A-4F097F3C54C0}"/>
</file>

<file path=customXml/itemProps2.xml><?xml version="1.0" encoding="utf-8"?>
<ds:datastoreItem xmlns:ds="http://schemas.openxmlformats.org/officeDocument/2006/customXml" ds:itemID="{1E036DAA-7639-40D9-A4E7-30D236956162}">
  <ds:schemaRefs>
    <ds:schemaRef ds:uri="http://schemas.microsoft.com/office/2006/metadata/properties"/>
    <ds:schemaRef ds:uri="http://schemas.microsoft.com/office/infopath/2007/PartnerControls"/>
    <ds:schemaRef ds:uri="d72f38c8-9d45-418d-92dd-8a67773138de"/>
    <ds:schemaRef ds:uri="5b5f3cac-30e6-4343-8ff9-ef13b9759b0a"/>
  </ds:schemaRefs>
</ds:datastoreItem>
</file>

<file path=customXml/itemProps3.xml><?xml version="1.0" encoding="utf-8"?>
<ds:datastoreItem xmlns:ds="http://schemas.openxmlformats.org/officeDocument/2006/customXml" ds:itemID="{5273624D-52D2-4467-A932-5EF1167671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169</TotalTime>
  <Words>199</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Calibri</vt:lpstr>
      <vt:lpstr>AvenirNext LT Pro Bold</vt:lpstr>
      <vt:lpstr>AvenirNext LT Pro UltLight</vt:lpstr>
      <vt:lpstr>AvenirNext LT Pro Regular</vt:lpstr>
      <vt:lpstr>Calibri Light</vt:lpstr>
      <vt:lpstr>Arial</vt:lpstr>
      <vt:lpstr>Tema do Office</vt:lpstr>
      <vt:lpstr>PowerPoint Presentation</vt:lpstr>
    </vt:vector>
  </TitlesOfParts>
  <Company>SRV-SCCM2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Pamela McCloud</cp:lastModifiedBy>
  <cp:revision>39</cp:revision>
  <dcterms:created xsi:type="dcterms:W3CDTF">2021-04-09T18:42:33Z</dcterms:created>
  <dcterms:modified xsi:type="dcterms:W3CDTF">2023-12-30T22:23:10Z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