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Calibri Light" panose="020F0302020204030204" pitchFamily="34" charset="0"/>
      <p:regular r:id="rId4"/>
      <p:italic r:id="rId5"/>
    </p:embeddedFont>
    <p:embeddedFont>
      <p:font typeface="AvenirNext LT Pro Regular" panose="020B0504020202020204" pitchFamily="34" charset="0"/>
      <p:regular r:id="rId6"/>
      <p:bold r:id="rId7"/>
      <p:italic r:id="rId8"/>
      <p:boldItalic r:id="rId9"/>
    </p:embeddedFont>
    <p:embeddedFont>
      <p:font typeface="AvenirNext LT Pro Bold" panose="020B0804020202020204" pitchFamily="34" charset="0"/>
      <p:bold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56" autoAdjust="0"/>
    <p:restoredTop sz="96473" autoAdjust="0"/>
  </p:normalViewPr>
  <p:slideViewPr>
    <p:cSldViewPr snapToGrid="0">
      <p:cViewPr varScale="1">
        <p:scale>
          <a:sx n="104" d="100"/>
          <a:sy n="104" d="100"/>
        </p:scale>
        <p:origin x="17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419" y="0"/>
            <a:ext cx="10690393" cy="7559675"/>
            <a:chOff x="1419" y="0"/>
            <a:chExt cx="10690393"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9" y="0"/>
              <a:ext cx="10690393" cy="7559675"/>
            </a:xfrm>
            <a:prstGeom prst="rect">
              <a:avLst/>
            </a:prstGeom>
          </p:spPr>
        </p:pic>
        <p:sp>
          <p:nvSpPr>
            <p:cNvPr id="6" name="CaixaDeTexto 5"/>
            <p:cNvSpPr txBox="1"/>
            <p:nvPr/>
          </p:nvSpPr>
          <p:spPr>
            <a:xfrm>
              <a:off x="5343524" y="1023758"/>
              <a:ext cx="5346868" cy="929293"/>
            </a:xfrm>
            <a:prstGeom prst="rect">
              <a:avLst/>
            </a:prstGeom>
            <a:noFill/>
          </p:spPr>
          <p:txBody>
            <a:bodyPr wrap="square" rtlCol="0">
              <a:spAutoFit/>
            </a:bodyPr>
            <a:lstStyle/>
            <a:p>
              <a:pPr algn="ctr">
                <a:lnSpc>
                  <a:spcPts val="3200"/>
                </a:lnSpc>
              </a:pPr>
              <a:r>
                <a:rPr lang="el-GR" sz="3600" b="1"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ΓΡΑΜΜΗ ΓΙΑ ΘΕΜΑΤΑ ΔΕΟΝΤΟΛΟΓΙΑΣ</a:t>
              </a:r>
              <a:endParaRPr lang="pt-BR" sz="3600" b="1"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31126" y="1893981"/>
              <a:ext cx="5359266" cy="338554"/>
            </a:xfrm>
            <a:prstGeom prst="rect">
              <a:avLst/>
            </a:prstGeom>
            <a:noFill/>
          </p:spPr>
          <p:txBody>
            <a:bodyPr wrap="square" rtlCol="0">
              <a:spAutoFit/>
            </a:bodyPr>
            <a:lstStyle/>
            <a:p>
              <a:pPr algn="ctr"/>
              <a:r>
                <a:rPr lang="en-US" sz="1600" dirty="0">
                  <a:latin typeface="AvenirNext LT Pro Bold" panose="020B0804020202020204" pitchFamily="34" charset="0"/>
                </a:rPr>
                <a:t>24 </a:t>
              </a:r>
              <a:r>
                <a:rPr lang="el-GR" sz="1600" b="1" dirty="0" smtClean="0">
                  <a:latin typeface="AvenirNext LT Pro Bold" panose="020B0804020202020204" pitchFamily="34" charset="0"/>
                </a:rPr>
                <a:t>Ώρες </a:t>
              </a:r>
              <a:r>
                <a:rPr lang="el-GR" sz="1600" b="1" dirty="0">
                  <a:latin typeface="AvenirNext LT Pro Bold" panose="020B0804020202020204" pitchFamily="34" charset="0"/>
                </a:rPr>
                <a:t>Τ</a:t>
              </a:r>
              <a:r>
                <a:rPr lang="el-GR" sz="1600" b="1" dirty="0" smtClean="0">
                  <a:latin typeface="AvenirNext LT Pro Bold" panose="020B0804020202020204" pitchFamily="34" charset="0"/>
                </a:rPr>
                <a:t>ην </a:t>
              </a:r>
              <a:r>
                <a:rPr lang="el-GR" sz="1600" b="1" dirty="0">
                  <a:latin typeface="AvenirNext LT Pro Bold" panose="020B0804020202020204" pitchFamily="34" charset="0"/>
                </a:rPr>
                <a:t>Η</a:t>
              </a:r>
              <a:r>
                <a:rPr lang="el-GR" sz="1600" b="1" dirty="0" smtClean="0">
                  <a:latin typeface="AvenirNext LT Pro Bold" panose="020B0804020202020204" pitchFamily="34" charset="0"/>
                </a:rPr>
                <a:t>μέρα</a:t>
              </a:r>
              <a:r>
                <a:rPr lang="en-US" sz="1600" b="1" dirty="0" smtClean="0">
                  <a:latin typeface="AvenirNext LT Pro Bold" panose="020B0804020202020204" pitchFamily="34" charset="0"/>
                </a:rPr>
                <a:t> </a:t>
              </a:r>
              <a:r>
                <a:rPr lang="en-US" sz="1600" dirty="0">
                  <a:latin typeface="AvenirNext LT Pro Bold" panose="020B0804020202020204" pitchFamily="34" charset="0"/>
                </a:rPr>
                <a:t>• 365 </a:t>
              </a:r>
              <a:r>
                <a:rPr lang="el-GR" sz="1600" b="1" dirty="0" smtClean="0">
                  <a:latin typeface="AvenirNext LT Pro Bold" panose="020B0804020202020204" pitchFamily="34" charset="0"/>
                </a:rPr>
                <a:t>Ημέρες Τον Χρόνο</a:t>
              </a:r>
              <a:endParaRPr lang="pt-BR" sz="1600" b="1" dirty="0">
                <a:latin typeface="AvenirNext LT Pro Bold" panose="020B0804020202020204" pitchFamily="34" charset="0"/>
              </a:endParaRPr>
            </a:p>
          </p:txBody>
        </p:sp>
        <p:sp>
          <p:nvSpPr>
            <p:cNvPr id="9" name="CaixaDeTexto 8"/>
            <p:cNvSpPr txBox="1"/>
            <p:nvPr/>
          </p:nvSpPr>
          <p:spPr>
            <a:xfrm>
              <a:off x="5978381" y="5116169"/>
              <a:ext cx="2026517" cy="523220"/>
            </a:xfrm>
            <a:prstGeom prst="rect">
              <a:avLst/>
            </a:prstGeom>
            <a:noFill/>
          </p:spPr>
          <p:txBody>
            <a:bodyPr wrap="none" rtlCol="0">
              <a:spAutoFit/>
            </a:bodyPr>
            <a:lstStyle/>
            <a:p>
              <a:r>
                <a:rPr lang="el-GR" sz="2800" dirty="0" smtClean="0">
                  <a:solidFill>
                    <a:schemeClr val="bg1"/>
                  </a:solidFill>
                </a:rPr>
                <a:t>οπουδήποτε</a:t>
              </a:r>
              <a:endParaRPr lang="pt-BR" sz="2800" spc="60" dirty="0">
                <a:solidFill>
                  <a:schemeClr val="bg1"/>
                </a:solidFill>
                <a:latin typeface="AvenirNext LT Pro Regular" panose="020B0504020202020204"/>
              </a:endParaRPr>
            </a:p>
          </p:txBody>
        </p:sp>
        <p:sp>
          <p:nvSpPr>
            <p:cNvPr id="10" name="CaixaDeTexto 9"/>
            <p:cNvSpPr txBox="1"/>
            <p:nvPr/>
          </p:nvSpPr>
          <p:spPr>
            <a:xfrm>
              <a:off x="5978381" y="5467525"/>
              <a:ext cx="2017027" cy="523220"/>
            </a:xfrm>
            <a:prstGeom prst="rect">
              <a:avLst/>
            </a:prstGeom>
            <a:noFill/>
          </p:spPr>
          <p:txBody>
            <a:bodyPr wrap="none" rtlCol="0">
              <a:spAutoFit/>
            </a:bodyPr>
            <a:lstStyle/>
            <a:p>
              <a:r>
                <a:rPr lang="el-GR" sz="2800" dirty="0" smtClean="0">
                  <a:solidFill>
                    <a:schemeClr val="bg1"/>
                  </a:solidFill>
                </a:rPr>
                <a:t>είμαστε </a:t>
              </a:r>
              <a:r>
                <a:rPr lang="el-GR" sz="2800" dirty="0">
                  <a:solidFill>
                    <a:schemeClr val="bg1"/>
                  </a:solidFill>
                </a:rPr>
                <a:t>εδώ</a:t>
              </a:r>
              <a:endParaRPr lang="pt-BR" sz="2800" spc="60" dirty="0">
                <a:solidFill>
                  <a:schemeClr val="bg1"/>
                </a:solidFill>
                <a:latin typeface="AvenirNext LT Pro Regular" panose="020B0504020202020204"/>
              </a:endParaRPr>
            </a:p>
          </p:txBody>
        </p:sp>
        <p:sp>
          <p:nvSpPr>
            <p:cNvPr id="11" name="CaixaDeTexto 10"/>
            <p:cNvSpPr txBox="1"/>
            <p:nvPr/>
          </p:nvSpPr>
          <p:spPr>
            <a:xfrm>
              <a:off x="5987905" y="5831391"/>
              <a:ext cx="3472104" cy="523220"/>
            </a:xfrm>
            <a:prstGeom prst="rect">
              <a:avLst/>
            </a:prstGeom>
            <a:noFill/>
          </p:spPr>
          <p:txBody>
            <a:bodyPr wrap="none" rtlCol="0">
              <a:spAutoFit/>
            </a:bodyPr>
            <a:lstStyle/>
            <a:p>
              <a:r>
                <a:rPr lang="el-GR" sz="2800" dirty="0">
                  <a:solidFill>
                    <a:schemeClr val="bg1"/>
                  </a:solidFill>
                </a:rPr>
                <a:t>για να σας ακούσουμε</a:t>
              </a:r>
              <a:endParaRPr lang="pt-BR" sz="2800" spc="60" dirty="0">
                <a:solidFill>
                  <a:schemeClr val="bg1"/>
                </a:solidFill>
                <a:latin typeface="AvenirNext LT Pro Regular" panose="020B0504020202020204"/>
              </a:endParaRPr>
            </a:p>
          </p:txBody>
        </p:sp>
        <p:sp>
          <p:nvSpPr>
            <p:cNvPr id="12" name="Retângulo 11"/>
            <p:cNvSpPr/>
            <p:nvPr/>
          </p:nvSpPr>
          <p:spPr>
            <a:xfrm>
              <a:off x="5831952" y="4739762"/>
              <a:ext cx="244765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5831952" y="4677353"/>
              <a:ext cx="2447655" cy="523220"/>
            </a:xfrm>
            <a:prstGeom prst="rect">
              <a:avLst/>
            </a:prstGeom>
            <a:noFill/>
          </p:spPr>
          <p:txBody>
            <a:bodyPr wrap="square" rtlCol="0">
              <a:spAutoFit/>
            </a:bodyPr>
            <a:lstStyle/>
            <a:p>
              <a:pPr algn="ctr"/>
              <a:r>
                <a:rPr lang="el-GR" sz="2800" b="1" dirty="0" smtClean="0">
                  <a:solidFill>
                    <a:schemeClr val="bg1"/>
                  </a:solidFill>
                </a:rPr>
                <a:t>οποτεδήποτε</a:t>
              </a:r>
              <a:endParaRPr lang="pt-BR" sz="2800" b="1" dirty="0">
                <a:solidFill>
                  <a:schemeClr val="bg1"/>
                </a:solidFill>
                <a:latin typeface="AvenirNext LT Pro Regular" panose="020B0504020202020204"/>
              </a:endParaRPr>
            </a:p>
          </p:txBody>
        </p: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465171" y="948680"/>
              <a:ext cx="4415565" cy="3693319"/>
            </a:xfrm>
            <a:prstGeom prst="rect">
              <a:avLst/>
            </a:prstGeom>
            <a:noFill/>
          </p:spPr>
          <p:txBody>
            <a:bodyPr wrap="square" rtlCol="0">
              <a:spAutoFit/>
            </a:bodyPr>
            <a:lstStyle/>
            <a:p>
              <a:pPr algn="just">
                <a:lnSpc>
                  <a:spcPct val="150000"/>
                </a:lnSpc>
              </a:pPr>
              <a:r>
                <a:rPr lang="el-GR" sz="1300" b="1" dirty="0">
                  <a:solidFill>
                    <a:schemeClr val="tx1">
                      <a:lumMod val="75000"/>
                      <a:lumOff val="25000"/>
                    </a:schemeClr>
                  </a:solidFill>
                </a:rPr>
                <a:t>Εάν αντιμετωπίσετε ηθικό δίλημμα</a:t>
              </a:r>
              <a:r>
                <a:rPr lang="el-GR" sz="1300" dirty="0">
                  <a:solidFill>
                    <a:schemeClr val="tx1">
                      <a:lumMod val="75000"/>
                      <a:lumOff val="25000"/>
                    </a:schemeClr>
                  </a:solidFill>
                </a:rPr>
                <a:t>, η Γραμμή για θέματα Δεοντολογίας είναι εδώ για εσάς</a:t>
              </a:r>
              <a:r>
                <a:rPr lang="el-GR" sz="1300" dirty="0" smtClean="0">
                  <a:solidFill>
                    <a:schemeClr val="tx1">
                      <a:lumMod val="75000"/>
                      <a:lumOff val="25000"/>
                    </a:schemeClr>
                  </a:solidFill>
                </a:rPr>
                <a:t>.</a:t>
              </a:r>
              <a:r>
                <a:rPr lang="en-US" sz="1300" dirty="0" smtClean="0">
                  <a:solidFill>
                    <a:schemeClr val="tx1">
                      <a:lumMod val="75000"/>
                      <a:lumOff val="25000"/>
                    </a:schemeClr>
                  </a:solidFill>
                  <a:latin typeface="AvenirNext LT Pro Regular" panose="020B0504020202020204"/>
                </a:rPr>
                <a:t> </a:t>
              </a:r>
              <a:r>
                <a:rPr lang="el-GR" sz="1300" dirty="0">
                  <a:solidFill>
                    <a:schemeClr val="tx1">
                      <a:lumMod val="75000"/>
                      <a:lumOff val="25000"/>
                    </a:schemeClr>
                  </a:solidFill>
                </a:rPr>
                <a:t>Μπορείτε να αναφέρετε σοβαρές ανησυχίες όπως υποψίες για δωροδοκία, απάτη, κίνδυνο νομιμοποίησης εσόδων από παράνομες δραστηριότητες, λογιστικές παρατυπίες, αντιμονοπωλιακές παραβιάσεις, κατάχρηση περιουσιακών στοιχείων και πόρων, συγκρούσεις συμφερόντων, κατάχρηση δώρων και ψυχαγωγίας, αποκάλυψη ευαίσθητων πληροφοριών, διακρίσεις, αντίποινα, απειλές, ηθική ή σεξουαλική παρενόχληση και παρόμοιες καταστάσεις</a:t>
              </a:r>
              <a:r>
                <a:rPr lang="el-GR" sz="1300" dirty="0" smtClean="0">
                  <a:solidFill>
                    <a:schemeClr val="tx1">
                      <a:lumMod val="75000"/>
                      <a:lumOff val="25000"/>
                    </a:schemeClr>
                  </a:solidFill>
                </a:rPr>
                <a:t>.</a:t>
              </a:r>
              <a:r>
                <a:rPr lang="el-GR" sz="1300" dirty="0">
                  <a:solidFill>
                    <a:schemeClr val="tx1">
                      <a:lumMod val="75000"/>
                      <a:lumOff val="25000"/>
                    </a:schemeClr>
                  </a:solidFill>
                </a:rPr>
                <a:t> Οποιαδήποτε υποψία παραβίασης του Κώδικα </a:t>
              </a:r>
              <a:r>
                <a:rPr lang="el-GR" sz="1300" dirty="0" smtClean="0">
                  <a:solidFill>
                    <a:schemeClr val="tx1">
                      <a:lumMod val="75000"/>
                      <a:lumOff val="25000"/>
                    </a:schemeClr>
                  </a:solidFill>
                </a:rPr>
                <a:t>Ηθικής</a:t>
              </a:r>
              <a:r>
                <a:rPr lang="en-US" sz="1300" dirty="0" smtClean="0">
                  <a:solidFill>
                    <a:schemeClr val="tx1">
                      <a:lumMod val="75000"/>
                      <a:lumOff val="25000"/>
                    </a:schemeClr>
                  </a:solidFill>
                  <a:latin typeface="AvenirNext LT Pro Regular" panose="020B0504020202020204"/>
                </a:rPr>
                <a:t> </a:t>
              </a:r>
              <a:r>
                <a:rPr lang="el-GR" sz="1300" dirty="0" smtClean="0">
                  <a:solidFill>
                    <a:schemeClr val="tx1">
                      <a:lumMod val="75000"/>
                      <a:lumOff val="25000"/>
                    </a:schemeClr>
                  </a:solidFill>
                </a:rPr>
                <a:t>της </a:t>
              </a:r>
              <a:r>
                <a:rPr lang="en-US" sz="1300" dirty="0" smtClean="0">
                  <a:solidFill>
                    <a:schemeClr val="tx1">
                      <a:lumMod val="75000"/>
                      <a:lumOff val="25000"/>
                    </a:schemeClr>
                  </a:solidFill>
                  <a:latin typeface="AvenirNext LT Pro Regular" panose="020B0504020202020204"/>
                </a:rPr>
                <a:t>Brink’s</a:t>
              </a:r>
              <a:r>
                <a:rPr lang="el-GR" sz="1300" dirty="0" smtClean="0">
                  <a:solidFill>
                    <a:schemeClr val="tx1">
                      <a:lumMod val="75000"/>
                      <a:lumOff val="25000"/>
                    </a:schemeClr>
                  </a:solidFill>
                </a:rPr>
                <a:t> </a:t>
              </a:r>
              <a:r>
                <a:rPr lang="el-GR" sz="1300" dirty="0">
                  <a:solidFill>
                    <a:schemeClr val="tx1">
                      <a:lumMod val="75000"/>
                      <a:lumOff val="25000"/>
                    </a:schemeClr>
                  </a:solidFill>
                </a:rPr>
                <a:t>θα πρέπει να αναφέρεται μέσω της Γραμμής για θέματα Δεοντολογίας.</a:t>
              </a:r>
              <a:endParaRPr lang="pt-BR" sz="1300" spc="-40" dirty="0">
                <a:solidFill>
                  <a:schemeClr val="tx1">
                    <a:lumMod val="75000"/>
                    <a:lumOff val="25000"/>
                  </a:schemeClr>
                </a:solidFill>
                <a:latin typeface="AvenirNext LT Pro Regular" panose="020B0504020202020204"/>
              </a:endParaRPr>
            </a:p>
          </p:txBody>
        </p:sp>
        <p:sp>
          <p:nvSpPr>
            <p:cNvPr id="6" name="Retângulo 5"/>
            <p:cNvSpPr/>
            <p:nvPr/>
          </p:nvSpPr>
          <p:spPr>
            <a:xfrm>
              <a:off x="345099" y="5217780"/>
              <a:ext cx="4824170" cy="2123658"/>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ct val="150000"/>
                </a:lnSpc>
              </a:pPr>
              <a:r>
                <a:rPr lang="el-GR" sz="1100" dirty="0">
                  <a:solidFill>
                    <a:srgbClr val="002060"/>
                  </a:solidFill>
                  <a:latin typeface="AvenirNext LT Pro Regular" panose="020B0504020202020204" pitchFamily="34" charset="0"/>
                </a:rPr>
                <a:t>Η Γραμμή για θέματα </a:t>
              </a:r>
              <a:endParaRPr lang="pt-BR" sz="1100" dirty="0" smtClean="0">
                <a:solidFill>
                  <a:srgbClr val="002060"/>
                </a:solidFill>
                <a:latin typeface="AvenirNext LT Pro Regular" panose="020B0504020202020204" pitchFamily="34" charset="0"/>
              </a:endParaRPr>
            </a:p>
            <a:p>
              <a:pPr>
                <a:lnSpc>
                  <a:spcPct val="150000"/>
                </a:lnSpc>
              </a:pPr>
              <a:r>
                <a:rPr lang="el-GR" sz="1100" dirty="0" smtClean="0">
                  <a:solidFill>
                    <a:srgbClr val="002060"/>
                  </a:solidFill>
                  <a:latin typeface="AvenirNext LT Pro Regular" panose="020B0504020202020204" pitchFamily="34" charset="0"/>
                </a:rPr>
                <a:t>Δεοντολογίας λειτουργεί </a:t>
              </a:r>
              <a:r>
                <a:rPr lang="el-GR" sz="1100" dirty="0">
                  <a:solidFill>
                    <a:srgbClr val="002060"/>
                  </a:solidFill>
                  <a:latin typeface="AvenirNext LT Pro Regular" panose="020B0504020202020204" pitchFamily="34" charset="0"/>
                </a:rPr>
                <a:t>από </a:t>
              </a:r>
              <a:endParaRPr lang="pt-BR" sz="1100" dirty="0" smtClean="0">
                <a:solidFill>
                  <a:srgbClr val="002060"/>
                </a:solidFill>
                <a:latin typeface="AvenirNext LT Pro Regular" panose="020B0504020202020204" pitchFamily="34" charset="0"/>
              </a:endParaRPr>
            </a:p>
            <a:p>
              <a:pPr>
                <a:lnSpc>
                  <a:spcPct val="150000"/>
                </a:lnSpc>
              </a:pPr>
              <a:r>
                <a:rPr lang="el-GR" sz="1100" dirty="0" smtClean="0">
                  <a:solidFill>
                    <a:srgbClr val="002060"/>
                  </a:solidFill>
                  <a:latin typeface="AvenirNext LT Pro Regular" panose="020B0504020202020204" pitchFamily="34" charset="0"/>
                </a:rPr>
                <a:t>ανεξάρτητη </a:t>
              </a:r>
              <a:r>
                <a:rPr lang="el-GR" sz="1100" dirty="0">
                  <a:solidFill>
                    <a:srgbClr val="002060"/>
                  </a:solidFill>
                  <a:latin typeface="AvenirNext LT Pro Regular" panose="020B0504020202020204" pitchFamily="34" charset="0"/>
                </a:rPr>
                <a:t>εταιρία</a:t>
              </a:r>
              <a:r>
                <a:rPr lang="el-GR" sz="1100" dirty="0" smtClean="0">
                  <a:solidFill>
                    <a:srgbClr val="002060"/>
                  </a:solidFill>
                  <a:latin typeface="AvenirNext LT Pro Regular" panose="020B0504020202020204" pitchFamily="34" charset="0"/>
                </a:rPr>
                <a:t>.</a:t>
              </a:r>
              <a:r>
                <a:rPr lang="en-US" sz="1100" dirty="0" smtClean="0">
                  <a:solidFill>
                    <a:srgbClr val="002060"/>
                  </a:solidFill>
                  <a:latin typeface="AvenirNext LT Pro Regular" panose="020B0504020202020204" pitchFamily="34" charset="0"/>
                </a:rPr>
                <a:t> </a:t>
              </a:r>
              <a:r>
                <a:rPr lang="el-GR" sz="1100" dirty="0" smtClean="0">
                  <a:solidFill>
                    <a:srgbClr val="002060"/>
                  </a:solidFill>
                  <a:latin typeface="AvenirNext LT Pro Regular" panose="020B0504020202020204" pitchFamily="34" charset="0"/>
                </a:rPr>
                <a:t>Μπορείτε</a:t>
              </a:r>
              <a:r>
                <a:rPr lang="pt-BR" sz="1100" dirty="0" smtClean="0">
                  <a:solidFill>
                    <a:srgbClr val="002060"/>
                  </a:solidFill>
                  <a:latin typeface="AvenirNext LT Pro Regular" panose="020B0504020202020204" pitchFamily="34" charset="0"/>
                </a:rPr>
                <a:t> </a:t>
              </a:r>
              <a:r>
                <a:rPr lang="el-GR" sz="1100" dirty="0" smtClean="0">
                  <a:solidFill>
                    <a:srgbClr val="002060"/>
                  </a:solidFill>
                  <a:latin typeface="AvenirNext LT Pro Regular" panose="020B0504020202020204" pitchFamily="34" charset="0"/>
                </a:rPr>
                <a:t>να </a:t>
              </a:r>
              <a:r>
                <a:rPr lang="el-GR" sz="1100" dirty="0">
                  <a:solidFill>
                    <a:srgbClr val="002060"/>
                  </a:solidFill>
                  <a:latin typeface="AvenirNext LT Pro Regular" panose="020B0504020202020204" pitchFamily="34" charset="0"/>
                </a:rPr>
                <a:t>είστε </a:t>
              </a:r>
              <a:endParaRPr lang="pt-BR" sz="1100" dirty="0" smtClean="0">
                <a:solidFill>
                  <a:srgbClr val="002060"/>
                </a:solidFill>
                <a:latin typeface="AvenirNext LT Pro Regular" panose="020B0504020202020204" pitchFamily="34" charset="0"/>
              </a:endParaRPr>
            </a:p>
            <a:p>
              <a:pPr>
                <a:lnSpc>
                  <a:spcPct val="150000"/>
                </a:lnSpc>
              </a:pPr>
              <a:r>
                <a:rPr lang="el-GR" sz="1100" dirty="0" smtClean="0">
                  <a:solidFill>
                    <a:srgbClr val="002060"/>
                  </a:solidFill>
                  <a:latin typeface="AvenirNext LT Pro Regular" panose="020B0504020202020204" pitchFamily="34" charset="0"/>
                </a:rPr>
                <a:t>σίγουρος/η </a:t>
              </a:r>
              <a:r>
                <a:rPr lang="el-GR" sz="1100" dirty="0">
                  <a:solidFill>
                    <a:srgbClr val="002060"/>
                  </a:solidFill>
                  <a:latin typeface="AvenirNext LT Pro Regular" panose="020B0504020202020204" pitchFamily="34" charset="0"/>
                </a:rPr>
                <a:t>ότι όλες οι αξιώσεις </a:t>
              </a:r>
              <a:r>
                <a:rPr lang="el-GR" sz="1100" dirty="0" smtClean="0">
                  <a:solidFill>
                    <a:srgbClr val="002060"/>
                  </a:solidFill>
                  <a:latin typeface="AvenirNext LT Pro Regular" panose="020B0504020202020204" pitchFamily="34" charset="0"/>
                </a:rPr>
                <a:t>αντιμετωπίζονται </a:t>
              </a:r>
              <a:endParaRPr lang="pt-BR" sz="1100" dirty="0" smtClean="0">
                <a:solidFill>
                  <a:srgbClr val="002060"/>
                </a:solidFill>
                <a:latin typeface="AvenirNext LT Pro Regular" panose="020B0504020202020204" pitchFamily="34" charset="0"/>
              </a:endParaRPr>
            </a:p>
            <a:p>
              <a:pPr>
                <a:lnSpc>
                  <a:spcPct val="150000"/>
                </a:lnSpc>
              </a:pPr>
              <a:r>
                <a:rPr lang="el-GR" sz="1100" dirty="0" smtClean="0">
                  <a:solidFill>
                    <a:srgbClr val="002060"/>
                  </a:solidFill>
                  <a:latin typeface="AvenirNext LT Pro Regular" panose="020B0504020202020204" pitchFamily="34" charset="0"/>
                </a:rPr>
                <a:t>εμπιστευτικά </a:t>
              </a:r>
              <a:r>
                <a:rPr lang="el-GR" sz="1100" dirty="0">
                  <a:solidFill>
                    <a:srgbClr val="002060"/>
                  </a:solidFill>
                  <a:latin typeface="AvenirNext LT Pro Regular" panose="020B0504020202020204" pitchFamily="34" charset="0"/>
                </a:rPr>
                <a:t>από το </a:t>
              </a:r>
              <a:r>
                <a:rPr lang="el-GR" sz="1100" dirty="0" smtClean="0">
                  <a:solidFill>
                    <a:srgbClr val="002060"/>
                  </a:solidFill>
                  <a:latin typeface="AvenirNext LT Pro Regular" panose="020B0504020202020204" pitchFamily="34" charset="0"/>
                </a:rPr>
                <a:t>Τμήμα </a:t>
              </a:r>
              <a:r>
                <a:rPr lang="el-GR" sz="1100" dirty="0">
                  <a:solidFill>
                    <a:srgbClr val="002060"/>
                  </a:solidFill>
                  <a:latin typeface="AvenirNext LT Pro Regular" panose="020B0504020202020204" pitchFamily="34" charset="0"/>
                </a:rPr>
                <a:t>Δεοντολογίας και Συμμόρφωσης </a:t>
              </a:r>
              <a:endParaRPr lang="pt-BR" sz="1100" dirty="0" smtClean="0">
                <a:solidFill>
                  <a:srgbClr val="002060"/>
                </a:solidFill>
                <a:latin typeface="AvenirNext LT Pro Regular" panose="020B0504020202020204" pitchFamily="34" charset="0"/>
              </a:endParaRPr>
            </a:p>
            <a:p>
              <a:pPr>
                <a:lnSpc>
                  <a:spcPct val="150000"/>
                </a:lnSpc>
              </a:pPr>
              <a:r>
                <a:rPr lang="el-GR" sz="1100" dirty="0">
                  <a:solidFill>
                    <a:srgbClr val="002060"/>
                  </a:solidFill>
                  <a:latin typeface="AvenirNext LT Pro Regular" panose="020B0504020202020204" pitchFamily="34" charset="0"/>
                </a:rPr>
                <a:t>της Brink's.</a:t>
              </a:r>
              <a:r>
                <a:rPr lang="pt-BR" sz="1100" dirty="0" smtClean="0">
                  <a:solidFill>
                    <a:srgbClr val="002060"/>
                  </a:solidFill>
                  <a:latin typeface="AvenirNext LT Pro Regular" panose="020B0504020202020204" pitchFamily="34" charset="0"/>
                </a:rPr>
                <a:t> </a:t>
              </a:r>
              <a:r>
                <a:rPr lang="el-GR" sz="1100" dirty="0">
                  <a:solidFill>
                    <a:srgbClr val="002060"/>
                  </a:solidFill>
                  <a:latin typeface="AvenirNext LT Pro Regular" panose="020B0504020202020204" pitchFamily="34" charset="0"/>
                </a:rPr>
                <a:t>Μπορείτε, επίσης, να είστε σίγουρος/η ότι εάν θέλετε να </a:t>
              </a:r>
              <a:endParaRPr lang="en-US" sz="1100" dirty="0" smtClean="0">
                <a:solidFill>
                  <a:srgbClr val="002060"/>
                </a:solidFill>
                <a:latin typeface="AvenirNext LT Pro Regular" panose="020B0504020202020204" pitchFamily="34" charset="0"/>
              </a:endParaRPr>
            </a:p>
            <a:p>
              <a:pPr>
                <a:lnSpc>
                  <a:spcPct val="150000"/>
                </a:lnSpc>
              </a:pPr>
              <a:r>
                <a:rPr lang="el-GR" sz="1100" dirty="0" smtClean="0">
                  <a:solidFill>
                    <a:srgbClr val="002060"/>
                  </a:solidFill>
                  <a:latin typeface="AvenirNext LT Pro Regular" panose="020B0504020202020204" pitchFamily="34" charset="0"/>
                </a:rPr>
                <a:t>υποβάλετε </a:t>
              </a:r>
              <a:r>
                <a:rPr lang="el-GR" sz="1100" dirty="0">
                  <a:solidFill>
                    <a:srgbClr val="002060"/>
                  </a:solidFill>
                  <a:latin typeface="AvenirNext LT Pro Regular" panose="020B0504020202020204" pitchFamily="34" charset="0"/>
                </a:rPr>
                <a:t>μια ανώνυμη αναφορά, τα στοιχεία αναγνώρισής σας δεν θα παρέχονται στη Brink's.</a:t>
              </a:r>
              <a:endParaRPr lang="pt-BR" sz="1100" dirty="0">
                <a:solidFill>
                  <a:srgbClr val="002060"/>
                </a:solidFill>
                <a:latin typeface="AvenirNext LT Pro Regular" panose="020B0504020202020204" pitchFamily="34" charset="0"/>
              </a:endParaRPr>
            </a:p>
          </p:txBody>
        </p:sp>
        <p:sp>
          <p:nvSpPr>
            <p:cNvPr id="8" name="Retângulo 7"/>
            <p:cNvSpPr/>
            <p:nvPr/>
          </p:nvSpPr>
          <p:spPr>
            <a:xfrm>
              <a:off x="6171460" y="4139351"/>
              <a:ext cx="3855041" cy="784830"/>
            </a:xfrm>
            <a:prstGeom prst="rect">
              <a:avLst/>
            </a:prstGeom>
          </p:spPr>
          <p:txBody>
            <a:bodyPr wrap="square">
              <a:spAutoFit/>
            </a:bodyPr>
            <a:lstStyle/>
            <a:p>
              <a:pPr algn="ctr">
                <a:lnSpc>
                  <a:spcPct val="150000"/>
                </a:lnSpc>
              </a:pPr>
              <a:r>
                <a:rPr lang="el-GR" sz="1500" b="1" dirty="0">
                  <a:solidFill>
                    <a:schemeClr val="bg1">
                      <a:lumMod val="50000"/>
                    </a:schemeClr>
                  </a:solidFill>
                </a:rPr>
                <a:t>Αναφέρετε τις ανησυχίες σας </a:t>
              </a:r>
              <a:r>
                <a:rPr lang="el-GR" sz="1500" b="1" dirty="0" smtClean="0">
                  <a:solidFill>
                    <a:schemeClr val="bg1">
                      <a:lumMod val="50000"/>
                    </a:schemeClr>
                  </a:solidFill>
                </a:rPr>
                <a:t>εμπιστευτικά</a:t>
              </a:r>
              <a:endParaRPr lang="en-US" sz="1500" b="1" dirty="0" smtClean="0">
                <a:solidFill>
                  <a:schemeClr val="bg1">
                    <a:lumMod val="50000"/>
                  </a:schemeClr>
                </a:solidFill>
              </a:endParaRPr>
            </a:p>
            <a:p>
              <a:pPr algn="ctr">
                <a:lnSpc>
                  <a:spcPct val="150000"/>
                </a:lnSpc>
              </a:pPr>
              <a:r>
                <a:rPr lang="el-GR" sz="1500" b="1" dirty="0">
                  <a:solidFill>
                    <a:schemeClr val="bg1">
                      <a:lumMod val="50000"/>
                    </a:schemeClr>
                  </a:solidFill>
                </a:rPr>
                <a:t>Θα προστατευτείτε από τα αντίποινα</a:t>
              </a:r>
              <a:endParaRPr lang="pt-BR" sz="1500" b="1" dirty="0">
                <a:solidFill>
                  <a:schemeClr val="bg1">
                    <a:lumMod val="50000"/>
                  </a:schemeClr>
                </a:solidFill>
                <a:latin typeface="AvenirNext LT Pro Regular" panose="020B0504020202020204" pitchFamily="34" charset="0"/>
              </a:endParaRPr>
            </a:p>
          </p:txBody>
        </p:sp>
        <p:sp>
          <p:nvSpPr>
            <p:cNvPr id="9" name="CaixaDeTexto 8"/>
            <p:cNvSpPr txBox="1"/>
            <p:nvPr/>
          </p:nvSpPr>
          <p:spPr>
            <a:xfrm>
              <a:off x="6002156" y="2953047"/>
              <a:ext cx="4063042" cy="830997"/>
            </a:xfrm>
            <a:prstGeom prst="rect">
              <a:avLst/>
            </a:prstGeom>
            <a:noFill/>
          </p:spPr>
          <p:txBody>
            <a:bodyPr wrap="square" rtlCol="0">
              <a:spAutoFit/>
            </a:bodyPr>
            <a:lstStyle/>
            <a:p>
              <a:pPr algn="ctr"/>
              <a:r>
                <a:rPr lang="pt-BR" sz="4800" spc="-50" dirty="0">
                  <a:solidFill>
                    <a:srgbClr val="004899"/>
                  </a:solidFill>
                  <a:latin typeface="AvenirNext LT Pro Bold" panose="020B0804020202020204" pitchFamily="34" charset="0"/>
                </a:rPr>
                <a:t>80 077 009</a:t>
              </a:r>
            </a:p>
          </p:txBody>
        </p:sp>
        <p:sp>
          <p:nvSpPr>
            <p:cNvPr id="10" name="Retângulo 9"/>
            <p:cNvSpPr/>
            <p:nvPr/>
          </p:nvSpPr>
          <p:spPr>
            <a:xfrm>
              <a:off x="5345907" y="5082814"/>
              <a:ext cx="5345906" cy="646331"/>
            </a:xfrm>
            <a:prstGeom prst="rect">
              <a:avLst/>
            </a:prstGeom>
          </p:spPr>
          <p:txBody>
            <a:bodyPr wrap="square">
              <a:spAutoFit/>
            </a:bodyPr>
            <a:lstStyle/>
            <a:p>
              <a:pPr algn="ctr">
                <a:lnSpc>
                  <a:spcPct val="150000"/>
                </a:lnSpc>
              </a:pPr>
              <a:r>
                <a:rPr lang="el-GR" sz="1200" spc="100" dirty="0">
                  <a:solidFill>
                    <a:srgbClr val="004899"/>
                  </a:solidFill>
                  <a:latin typeface="AvenirNext LT Pro Regular" panose="020B0504020202020204" pitchFamily="34" charset="0"/>
                </a:rPr>
                <a:t>Επικοινωνία στα ελληνικά και στα </a:t>
              </a:r>
              <a:r>
                <a:rPr lang="el-GR" sz="1200" spc="100" dirty="0" smtClean="0">
                  <a:solidFill>
                    <a:srgbClr val="004899"/>
                  </a:solidFill>
                  <a:latin typeface="AvenirNext LT Pro Regular" panose="020B0504020202020204" pitchFamily="34" charset="0"/>
                </a:rPr>
                <a:t>αγγλικά</a:t>
              </a:r>
              <a:endParaRPr lang="en-US" sz="1200" spc="100" dirty="0" smtClean="0">
                <a:solidFill>
                  <a:srgbClr val="004899"/>
                </a:solidFill>
                <a:latin typeface="AvenirNext LT Pro Regular" panose="020B0504020202020204" pitchFamily="34" charset="0"/>
              </a:endParaRPr>
            </a:p>
            <a:p>
              <a:pPr algn="ctr">
                <a:lnSpc>
                  <a:spcPct val="150000"/>
                </a:lnSpc>
              </a:pPr>
              <a:r>
                <a:rPr lang="pt-BR" sz="1200" spc="100" dirty="0" smtClean="0">
                  <a:solidFill>
                    <a:srgbClr val="004899"/>
                  </a:solidFill>
                  <a:latin typeface="AvenirNext LT Pro Regular" panose="020B0504020202020204" pitchFamily="34" charset="0"/>
                </a:rPr>
                <a:t>Contact in Greek and English</a:t>
              </a:r>
              <a:endParaRPr lang="pt-BR" sz="1200" spc="100" dirty="0">
                <a:solidFill>
                  <a:srgbClr val="004899"/>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385" y="6009698"/>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B4C8AF-9377-43B4-9677-AF2C4E549BC7}"/>
</file>

<file path=customXml/itemProps2.xml><?xml version="1.0" encoding="utf-8"?>
<ds:datastoreItem xmlns:ds="http://schemas.openxmlformats.org/officeDocument/2006/customXml" ds:itemID="{C133FCA6-9880-4903-BC5B-BA40E4F10B99}"/>
</file>

<file path=customXml/itemProps3.xml><?xml version="1.0" encoding="utf-8"?>
<ds:datastoreItem xmlns:ds="http://schemas.openxmlformats.org/officeDocument/2006/customXml" ds:itemID="{10923186-0D7A-41E1-9FCC-3F3B49437821}"/>
</file>

<file path=docProps/app.xml><?xml version="1.0" encoding="utf-8"?>
<Properties xmlns="http://schemas.openxmlformats.org/officeDocument/2006/extended-properties" xmlns:vt="http://schemas.openxmlformats.org/officeDocument/2006/docPropsVTypes">
  <Template>Office Theme</Template>
  <TotalTime>222</TotalTime>
  <Words>191</Words>
  <Application>Microsoft Office PowerPoint</Application>
  <PresentationFormat>Personalizar</PresentationFormat>
  <Paragraphs>19</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Arial</vt:lpstr>
      <vt:lpstr>Calibri Light</vt:lpstr>
      <vt:lpstr>AvenirNext LT Pro Regular</vt:lpstr>
      <vt:lpstr>AvenirNext LT Pro Bold</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40</cp:revision>
  <dcterms:created xsi:type="dcterms:W3CDTF">2021-04-09T18:42:33Z</dcterms:created>
  <dcterms:modified xsi:type="dcterms:W3CDTF">2021-06-22T17:07:50Z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