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2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880C2560-43EE-4AA7-81E0-4899305BDB55}"/>
    <pc:docChg chg="modSld">
      <pc:chgData name="Pamela McCloud" userId="73b4b836-8331-41af-a755-0ca49410e3b4" providerId="ADAL" clId="{880C2560-43EE-4AA7-81E0-4899305BDB55}" dt="2023-12-30T22:22:11.377" v="0"/>
      <pc:docMkLst>
        <pc:docMk/>
      </pc:docMkLst>
      <pc:sldChg chg="addSp modSp">
        <pc:chgData name="Pamela McCloud" userId="73b4b836-8331-41af-a755-0ca49410e3b4" providerId="ADAL" clId="{880C2560-43EE-4AA7-81E0-4899305BDB55}" dt="2023-12-30T22:22:11.377" v="0"/>
        <pc:sldMkLst>
          <pc:docMk/>
          <pc:sldMk cId="3581906436" sldId="256"/>
        </pc:sldMkLst>
        <pc:spChg chg="add mod">
          <ac:chgData name="Pamela McCloud" userId="73b4b836-8331-41af-a755-0ca49410e3b4" providerId="ADAL" clId="{880C2560-43EE-4AA7-81E0-4899305BDB55}" dt="2023-12-30T22:22:11.377" v="0"/>
          <ac:spMkLst>
            <pc:docMk/>
            <pc:sldMk cId="3581906436" sldId="256"/>
            <ac:spMk id="4" creationId="{18300FAF-718A-88BC-92AF-4DAE34B71A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2" cy="15119350"/>
            <a:chOff x="0" y="0"/>
            <a:chExt cx="10691812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524000"/>
              <a:ext cx="10691812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/>
                </a:rPr>
                <a:t>道德热线</a:t>
              </a:r>
              <a:endParaRPr lang="pt-BR" sz="9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10564" y="6531557"/>
              <a:ext cx="1729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任何时间</a:t>
              </a:r>
              <a:endParaRPr lang="pt-BR" sz="2800" b="1" spc="70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140182" y="6948135"/>
              <a:ext cx="1833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/>
                  </a:solidFill>
                </a:rPr>
                <a:t>任何地方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718144" y="7341038"/>
              <a:ext cx="22551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/>
                  </a:solidFill>
                </a:rPr>
                <a:t>我们都能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204157" y="7731560"/>
              <a:ext cx="2769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/>
                  </a:solidFill>
                </a:rPr>
                <a:t>接听到你的来电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02146" y="8966048"/>
              <a:ext cx="4865204" cy="362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zh-CN" altLang="en-US" sz="2400" b="1" dirty="0"/>
                <a:t>如果您发现自己在工作中遇到有关道德与合规方面的问题</a:t>
              </a:r>
              <a:r>
                <a:rPr lang="zh-CN" altLang="en-US" sz="2400" dirty="0"/>
                <a:t>，道德热线将为您提供相关服务。您可以报告严重的问题和相关的疑虑，如涉嫌贿赂贪腐、欺诈、洗钱、会计违规、反垄断违规、滥用公司资产和资源、利益冲突、不当礼品和娱乐招待、披露敏感信息、歧视、报复、威胁、性骚扰或类似情况。任何涉嫌违反</a:t>
              </a:r>
              <a:r>
                <a:rPr lang="en-US" sz="2400" dirty="0"/>
                <a:t>Brink's</a:t>
              </a:r>
              <a:r>
                <a:rPr lang="zh-CN" altLang="en-US" sz="2400" dirty="0"/>
                <a:t>道德规范的行为都应通过道德热线进行举报。</a:t>
              </a:r>
              <a:endParaRPr lang="pt-BR" sz="24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312140"/>
              <a:ext cx="10691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道德热线由一家独立的公司运营。您可以相信，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Brink's</a:t>
              </a:r>
              <a:r>
                <a:rPr lang="zh-CN" alt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道德与合规小组会对所有提出的问题及信息进行保密处理。</a:t>
              </a:r>
              <a:endParaRPr lang="en-US" altLang="zh-CN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你也可以放心，如果你想提交一份匿名报告，你的身份信息也不会提供给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Brink's</a:t>
              </a:r>
              <a:r>
                <a:rPr lang="zh-CN" alt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。</a:t>
              </a:r>
              <a:endParaRPr lang="pt-BR" sz="1200" b="1" dirty="0">
                <a:solidFill>
                  <a:schemeClr val="accent1">
                    <a:lumMod val="75000"/>
                  </a:schemeClr>
                </a:solidFill>
                <a:latin typeface="AvenirNext LT Pro UltLight" panose="020B02030202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3045478"/>
              <a:ext cx="10691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/>
                <a:t>全天</a:t>
              </a:r>
              <a:r>
                <a:rPr lang="en-US" sz="2800" b="1" dirty="0"/>
                <a:t>24</a:t>
              </a:r>
              <a:r>
                <a:rPr lang="zh-CN" altLang="en-US" sz="2800" b="1" dirty="0"/>
                <a:t>小时 </a:t>
              </a:r>
              <a:r>
                <a:rPr lang="en-US" sz="2800" b="1" dirty="0">
                  <a:latin typeface="AvenirNext LT Pro Bold" panose="020B0804020202020204" pitchFamily="34" charset="0"/>
                </a:rPr>
                <a:t>•</a:t>
              </a:r>
              <a:r>
                <a:rPr lang="zh-CN" altLang="en-US" sz="2800" b="1" dirty="0"/>
                <a:t>一年</a:t>
              </a:r>
              <a:r>
                <a:rPr lang="en-US" sz="2800" b="1" dirty="0"/>
                <a:t>365</a:t>
              </a:r>
              <a:r>
                <a:rPr lang="zh-CN" altLang="en-US" sz="2800" b="1" dirty="0"/>
                <a:t>天</a:t>
              </a:r>
              <a:endParaRPr lang="pt-BR" sz="2800" b="1" dirty="0">
                <a:latin typeface="AvenirNext LT Pro Bold" panose="020B08040202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208509" y="10486895"/>
              <a:ext cx="30700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</a:rPr>
                <a:t>您提出的疑虑和问题，将会被保密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593231" y="10840540"/>
              <a:ext cx="230063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</a:rPr>
                <a:t>您将得到保护，免受报复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905500" y="9369734"/>
              <a:ext cx="3533776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4000" spc="-50" dirty="0">
                  <a:solidFill>
                    <a:srgbClr val="004899"/>
                  </a:solidFill>
                  <a:latin typeface="AvenirNext LT Pro Bold" panose="020B0804020202020204"/>
                </a:rPr>
                <a:t>400 661 2084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1225" y="12841771"/>
              <a:ext cx="10626455" cy="46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普通话，粤语和英语联系  </a:t>
              </a:r>
              <a:r>
                <a:rPr lang="pt-BR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 </a:t>
              </a:r>
              <a:r>
                <a:rPr 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Mandarin, Cantonese and English </a:t>
              </a:r>
              <a:r>
                <a:rPr lang="pt-BR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</a:t>
              </a:r>
              <a:r>
                <a:rPr lang="zh-TW" alt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普通話</a:t>
              </a:r>
              <a:r>
                <a:rPr lang="zh-CN" alt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，</a:t>
              </a:r>
              <a:r>
                <a:rPr lang="zh-TW" alt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粵語和英語聯繫</a:t>
              </a:r>
              <a:endParaRPr lang="pt-BR" sz="1400" b="1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0" y="8465170"/>
              <a:ext cx="743184" cy="829869"/>
            </a:xfrm>
            <a:prstGeom prst="rect">
              <a:avLst/>
            </a:prstGeom>
          </p:spPr>
        </p:pic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18300FAF-718A-88BC-92AF-4DAE34B71A9C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B5FED-7226-4138-AFA2-275B28443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F8C27-72B3-4DD8-9182-49973B9CC14F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customXml/itemProps3.xml><?xml version="1.0" encoding="utf-8"?>
<ds:datastoreItem xmlns:ds="http://schemas.openxmlformats.org/officeDocument/2006/customXml" ds:itemID="{AF677AD2-DB1A-4426-BA23-1807B27F0C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335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AvenirNext LT Pro Bold</vt:lpstr>
      <vt:lpstr>Calibri</vt:lpstr>
      <vt:lpstr>AvenirNext LT Pro UltLight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37</cp:revision>
  <dcterms:created xsi:type="dcterms:W3CDTF">2021-04-09T18:42:33Z</dcterms:created>
  <dcterms:modified xsi:type="dcterms:W3CDTF">2023-12-30T22:22:17Z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