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4" r:id="rId1"/>
  </p:sldMasterIdLst>
  <p:sldIdLst>
    <p:sldId id="256" r:id="rId2"/>
    <p:sldId id="257" r:id="rId3"/>
  </p:sldIdLst>
  <p:sldSz cx="10691813" cy="7559675"/>
  <p:notesSz cx="6858000" cy="9144000"/>
  <p:embeddedFontLst>
    <p:embeddedFont>
      <p:font typeface="AvenirNext LT Pro Regular" panose="020B0504020202020204" pitchFamily="34" charset="0"/>
      <p:regular r:id="rId4"/>
      <p:bold r:id="rId5"/>
      <p:italic r:id="rId6"/>
      <p:boldItalic r:id="rId7"/>
    </p:embeddedFont>
    <p:embeddedFont>
      <p:font typeface="AvenirNext LT Pro Bold" panose="020B0804020202020204" pitchFamily="34" charset="0"/>
      <p:bold r:id="rId8"/>
    </p:embeddedFont>
    <p:embeddedFont>
      <p:font typeface="Calibri Light" panose="020F0302020204030204" pitchFamily="34" charset="0"/>
      <p:regular r:id="rId9"/>
      <p:italic r:id="rId10"/>
    </p:embeddedFont>
    <p:embeddedFont>
      <p:font typeface="Calibri" panose="020F0502020204030204" pitchFamily="34" charset="0"/>
      <p:regular r:id="rId11"/>
      <p:bold r:id="rId12"/>
      <p:italic r:id="rId13"/>
      <p:boldItalic r:id="rId1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8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4286" autoAdjust="0"/>
    <p:restoredTop sz="96453" autoAdjust="0"/>
  </p:normalViewPr>
  <p:slideViewPr>
    <p:cSldViewPr snapToGrid="0">
      <p:cViewPr>
        <p:scale>
          <a:sx n="75" d="100"/>
          <a:sy n="75" d="100"/>
        </p:scale>
        <p:origin x="2970" y="7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presProps" Target="presProps.xml"/><Relationship Id="rId10" Type="http://schemas.openxmlformats.org/officeDocument/2006/relationships/font" Target="fonts/font7.fntdata"/><Relationship Id="rId19" Type="http://schemas.openxmlformats.org/officeDocument/2006/relationships/customXml" Target="../customXml/item1.xml"/><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pt-BR"/>
              <a:t>Clique para editar o título mestre</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E1901BE4-3C48-46DB-A822-E10E8A190550}" type="datetimeFigureOut">
              <a:rPr lang="pt-BR" smtClean="0"/>
              <a:t>22/06/2021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151007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1901BE4-3C48-46DB-A822-E10E8A190550}" type="datetimeFigureOut">
              <a:rPr lang="pt-BR" smtClean="0"/>
              <a:t>22/06/2021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792096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1901BE4-3C48-46DB-A822-E10E8A190550}" type="datetimeFigureOut">
              <a:rPr lang="pt-BR" smtClean="0"/>
              <a:t>22/06/2021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1803122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1901BE4-3C48-46DB-A822-E10E8A190550}" type="datetimeFigureOut">
              <a:rPr lang="pt-BR" smtClean="0"/>
              <a:t>22/06/2021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1592138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pt-BR"/>
              <a:t>Clique para editar o título mestre</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E1901BE4-3C48-46DB-A822-E10E8A190550}" type="datetimeFigureOut">
              <a:rPr lang="pt-BR" smtClean="0"/>
              <a:t>22/06/2021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2735271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E1901BE4-3C48-46DB-A822-E10E8A190550}" type="datetimeFigureOut">
              <a:rPr lang="pt-BR" smtClean="0"/>
              <a:t>22/06/2021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92937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pt-BR"/>
              <a:t>Editar estilos de texto Mestre</a:t>
            </a:r>
          </a:p>
        </p:txBody>
      </p:sp>
      <p:sp>
        <p:nvSpPr>
          <p:cNvPr id="4" name="Content Placeholder 3"/>
          <p:cNvSpPr>
            <a:spLocks noGrp="1"/>
          </p:cNvSpPr>
          <p:nvPr>
            <p:ph sz="half" idx="2"/>
          </p:nvPr>
        </p:nvSpPr>
        <p:spPr>
          <a:xfrm>
            <a:off x="736456" y="2761381"/>
            <a:ext cx="4523137" cy="4061576"/>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pt-BR"/>
              <a:t>Editar estilos de texto Mestre</a:t>
            </a:r>
          </a:p>
        </p:txBody>
      </p:sp>
      <p:sp>
        <p:nvSpPr>
          <p:cNvPr id="6" name="Content Placeholder 5"/>
          <p:cNvSpPr>
            <a:spLocks noGrp="1"/>
          </p:cNvSpPr>
          <p:nvPr>
            <p:ph sz="quarter" idx="4"/>
          </p:nvPr>
        </p:nvSpPr>
        <p:spPr>
          <a:xfrm>
            <a:off x="5412731" y="2761381"/>
            <a:ext cx="4545413" cy="4061576"/>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E1901BE4-3C48-46DB-A822-E10E8A190550}" type="datetimeFigureOut">
              <a:rPr lang="pt-BR" smtClean="0"/>
              <a:t>22/06/2021</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1450909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E1901BE4-3C48-46DB-A822-E10E8A190550}" type="datetimeFigureOut">
              <a:rPr lang="pt-BR" smtClean="0"/>
              <a:t>22/06/2021</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3976936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901BE4-3C48-46DB-A822-E10E8A190550}" type="datetimeFigureOut">
              <a:rPr lang="pt-BR" smtClean="0"/>
              <a:t>22/06/2021</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3295356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pt-BR"/>
              <a:t>Clique para editar o título mestre</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pt-BR"/>
              <a:t>Editar estilos de texto Mestre</a:t>
            </a:r>
          </a:p>
        </p:txBody>
      </p:sp>
      <p:sp>
        <p:nvSpPr>
          <p:cNvPr id="5" name="Date Placeholder 4"/>
          <p:cNvSpPr>
            <a:spLocks noGrp="1"/>
          </p:cNvSpPr>
          <p:nvPr>
            <p:ph type="dt" sz="half" idx="10"/>
          </p:nvPr>
        </p:nvSpPr>
        <p:spPr/>
        <p:txBody>
          <a:bodyPr/>
          <a:lstStyle/>
          <a:p>
            <a:fld id="{E1901BE4-3C48-46DB-A822-E10E8A190550}" type="datetimeFigureOut">
              <a:rPr lang="pt-BR" smtClean="0"/>
              <a:t>22/06/2021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2330520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pt-BR"/>
              <a:t>Clique no ícone para adicionar uma imagem</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pt-BR"/>
              <a:t>Editar estilos de texto Mestre</a:t>
            </a:r>
          </a:p>
        </p:txBody>
      </p:sp>
      <p:sp>
        <p:nvSpPr>
          <p:cNvPr id="5" name="Date Placeholder 4"/>
          <p:cNvSpPr>
            <a:spLocks noGrp="1"/>
          </p:cNvSpPr>
          <p:nvPr>
            <p:ph type="dt" sz="half" idx="10"/>
          </p:nvPr>
        </p:nvSpPr>
        <p:spPr/>
        <p:txBody>
          <a:bodyPr/>
          <a:lstStyle/>
          <a:p>
            <a:fld id="{E1901BE4-3C48-46DB-A822-E10E8A190550}" type="datetimeFigureOut">
              <a:rPr lang="pt-BR" smtClean="0"/>
              <a:t>22/06/2021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2036055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E1901BE4-3C48-46DB-A822-E10E8A190550}" type="datetimeFigureOut">
              <a:rPr lang="pt-BR" smtClean="0"/>
              <a:t>22/06/2021</a:t>
            </a:fld>
            <a:endParaRPr lang="pt-BR"/>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702FA412-1D55-4299-A48A-5AEFEB1A1705}" type="slidenum">
              <a:rPr lang="pt-BR" smtClean="0"/>
              <a:t>‹nº›</a:t>
            </a:fld>
            <a:endParaRPr lang="pt-BR"/>
          </a:p>
        </p:txBody>
      </p:sp>
    </p:spTree>
    <p:extLst>
      <p:ext uri="{BB962C8B-B14F-4D97-AF65-F5344CB8AC3E}">
        <p14:creationId xmlns:p14="http://schemas.microsoft.com/office/powerpoint/2010/main" val="46197609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p:cNvGrpSpPr/>
          <p:nvPr/>
        </p:nvGrpSpPr>
        <p:grpSpPr>
          <a:xfrm>
            <a:off x="0" y="0"/>
            <a:ext cx="10691813" cy="7559675"/>
            <a:chOff x="0" y="0"/>
            <a:chExt cx="10691813" cy="7559675"/>
          </a:xfrm>
        </p:grpSpPr>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0691813" cy="7559675"/>
            </a:xfrm>
            <a:prstGeom prst="rect">
              <a:avLst/>
            </a:prstGeom>
          </p:spPr>
        </p:pic>
        <p:sp>
          <p:nvSpPr>
            <p:cNvPr id="6" name="CaixaDeTexto 5"/>
            <p:cNvSpPr txBox="1"/>
            <p:nvPr/>
          </p:nvSpPr>
          <p:spPr>
            <a:xfrm>
              <a:off x="5347328" y="955488"/>
              <a:ext cx="5344485" cy="907941"/>
            </a:xfrm>
            <a:prstGeom prst="rect">
              <a:avLst/>
            </a:prstGeom>
            <a:noFill/>
          </p:spPr>
          <p:txBody>
            <a:bodyPr wrap="square" rtlCol="0">
              <a:spAutoFit/>
            </a:bodyPr>
            <a:lstStyle/>
            <a:p>
              <a:pPr algn="ctr"/>
              <a:r>
                <a:rPr lang="en-US" sz="5300" dirty="0" smtClean="0">
                  <a:solidFill>
                    <a:schemeClr val="bg1"/>
                  </a:solidFill>
                  <a:effectLst>
                    <a:outerShdw blurRad="38100" dist="38100" dir="2700000" algn="tl">
                      <a:srgbClr val="000000">
                        <a:alpha val="43137"/>
                      </a:srgbClr>
                    </a:outerShdw>
                  </a:effectLst>
                  <a:latin typeface="AvenirNext LT Pro Bold" panose="020B0804020202020204" pitchFamily="34" charset="0"/>
                </a:rPr>
                <a:t>Ethics Hotline</a:t>
              </a:r>
              <a:endParaRPr lang="en-US" sz="5300" dirty="0">
                <a:solidFill>
                  <a:schemeClr val="bg1"/>
                </a:solidFill>
                <a:effectLst>
                  <a:outerShdw blurRad="38100" dist="38100" dir="2700000" algn="tl">
                    <a:srgbClr val="000000">
                      <a:alpha val="43137"/>
                    </a:srgbClr>
                  </a:outerShdw>
                </a:effectLst>
                <a:latin typeface="AvenirNext LT Pro Bold" panose="020B0804020202020204" pitchFamily="34" charset="0"/>
              </a:endParaRPr>
            </a:p>
          </p:txBody>
        </p:sp>
        <p:sp>
          <p:nvSpPr>
            <p:cNvPr id="7" name="CaixaDeTexto 6"/>
            <p:cNvSpPr txBox="1"/>
            <p:nvPr/>
          </p:nvSpPr>
          <p:spPr>
            <a:xfrm>
              <a:off x="5347328" y="1886929"/>
              <a:ext cx="5344485" cy="338554"/>
            </a:xfrm>
            <a:prstGeom prst="rect">
              <a:avLst/>
            </a:prstGeom>
            <a:noFill/>
          </p:spPr>
          <p:txBody>
            <a:bodyPr wrap="square" rtlCol="0">
              <a:spAutoFit/>
            </a:bodyPr>
            <a:lstStyle/>
            <a:p>
              <a:pPr algn="ctr"/>
              <a:r>
                <a:rPr lang="en-US" sz="1600" dirty="0" smtClean="0">
                  <a:latin typeface="AvenirNext LT Pro Bold" panose="020B0804020202020204" pitchFamily="34" charset="0"/>
                </a:rPr>
                <a:t>24 Hours A Day • 365 Days A Year</a:t>
              </a:r>
              <a:endParaRPr lang="en-US" sz="1600" dirty="0">
                <a:latin typeface="AvenirNext LT Pro Bold" panose="020B0804020202020204" pitchFamily="34" charset="0"/>
              </a:endParaRPr>
            </a:p>
          </p:txBody>
        </p:sp>
        <p:sp>
          <p:nvSpPr>
            <p:cNvPr id="12" name="CaixaDeTexto 11"/>
            <p:cNvSpPr txBox="1"/>
            <p:nvPr/>
          </p:nvSpPr>
          <p:spPr>
            <a:xfrm>
              <a:off x="5932091" y="4705786"/>
              <a:ext cx="1448795" cy="461665"/>
            </a:xfrm>
            <a:prstGeom prst="rect">
              <a:avLst/>
            </a:prstGeom>
            <a:noFill/>
          </p:spPr>
          <p:txBody>
            <a:bodyPr wrap="none" rtlCol="0">
              <a:spAutoFit/>
            </a:bodyPr>
            <a:lstStyle>
              <a:defPPr>
                <a:defRPr lang="en-US"/>
              </a:defPPr>
              <a:lvl1pPr algn="ctr">
                <a:defRPr sz="2800" b="1" spc="60">
                  <a:solidFill>
                    <a:schemeClr val="bg1"/>
                  </a:solidFill>
                  <a:latin typeface="AvenirNext LT Pro Regular" panose="020B0504020202020204"/>
                </a:defRPr>
              </a:lvl1pPr>
            </a:lstStyle>
            <a:p>
              <a:r>
                <a:rPr lang="en-US" sz="2400" b="0" dirty="0">
                  <a:latin typeface="AvenirNext LT Pro Bold" panose="020B0804020202020204" pitchFamily="34" charset="0"/>
                </a:rPr>
                <a:t>anytime</a:t>
              </a:r>
            </a:p>
          </p:txBody>
        </p:sp>
        <p:sp>
          <p:nvSpPr>
            <p:cNvPr id="13" name="CaixaDeTexto 12"/>
            <p:cNvSpPr txBox="1"/>
            <p:nvPr/>
          </p:nvSpPr>
          <p:spPr>
            <a:xfrm>
              <a:off x="6058366" y="5152895"/>
              <a:ext cx="1297150" cy="400110"/>
            </a:xfrm>
            <a:prstGeom prst="rect">
              <a:avLst/>
            </a:prstGeom>
            <a:noFill/>
          </p:spPr>
          <p:txBody>
            <a:bodyPr wrap="none" rtlCol="0">
              <a:spAutoFit/>
            </a:bodyPr>
            <a:lstStyle>
              <a:defPPr>
                <a:defRPr lang="en-US"/>
              </a:defPPr>
              <a:lvl1pPr algn="r">
                <a:defRPr sz="2400" spc="60">
                  <a:solidFill>
                    <a:schemeClr val="bg1"/>
                  </a:solidFill>
                  <a:latin typeface="AvenirNext LT Pro Regular" panose="020B0504020202020204" pitchFamily="34" charset="0"/>
                </a:defRPr>
              </a:lvl1pPr>
            </a:lstStyle>
            <a:p>
              <a:r>
                <a:rPr lang="en-US" sz="2000" spc="0" dirty="0"/>
                <a:t>anywhere</a:t>
              </a:r>
            </a:p>
          </p:txBody>
        </p:sp>
        <p:sp>
          <p:nvSpPr>
            <p:cNvPr id="14" name="CaixaDeTexto 13"/>
            <p:cNvSpPr txBox="1"/>
            <p:nvPr/>
          </p:nvSpPr>
          <p:spPr>
            <a:xfrm>
              <a:off x="5817916" y="5443415"/>
              <a:ext cx="1537600" cy="400110"/>
            </a:xfrm>
            <a:prstGeom prst="rect">
              <a:avLst/>
            </a:prstGeom>
            <a:noFill/>
          </p:spPr>
          <p:txBody>
            <a:bodyPr wrap="none" rtlCol="0">
              <a:spAutoFit/>
            </a:bodyPr>
            <a:lstStyle>
              <a:defPPr>
                <a:defRPr lang="en-US"/>
              </a:defPPr>
              <a:lvl1pPr algn="r">
                <a:defRPr sz="2400" spc="60">
                  <a:solidFill>
                    <a:schemeClr val="bg1"/>
                  </a:solidFill>
                  <a:latin typeface="AvenirNext LT Pro Regular" panose="020B0504020202020204" pitchFamily="34" charset="0"/>
                </a:defRPr>
              </a:lvl1pPr>
            </a:lstStyle>
            <a:p>
              <a:r>
                <a:rPr lang="en-US" sz="2000" spc="0" dirty="0"/>
                <a:t>we are here</a:t>
              </a:r>
            </a:p>
          </p:txBody>
        </p:sp>
        <p:sp>
          <p:nvSpPr>
            <p:cNvPr id="15" name="CaixaDeTexto 14"/>
            <p:cNvSpPr txBox="1"/>
            <p:nvPr/>
          </p:nvSpPr>
          <p:spPr>
            <a:xfrm>
              <a:off x="5519757" y="5733933"/>
              <a:ext cx="1835759" cy="400110"/>
            </a:xfrm>
            <a:prstGeom prst="rect">
              <a:avLst/>
            </a:prstGeom>
            <a:noFill/>
          </p:spPr>
          <p:txBody>
            <a:bodyPr wrap="none" rtlCol="0">
              <a:spAutoFit/>
            </a:bodyPr>
            <a:lstStyle>
              <a:defPPr>
                <a:defRPr lang="en-US"/>
              </a:defPPr>
              <a:lvl1pPr algn="r">
                <a:defRPr sz="2400" spc="60">
                  <a:solidFill>
                    <a:schemeClr val="bg1"/>
                  </a:solidFill>
                  <a:latin typeface="AvenirNext LT Pro Regular" panose="020B0504020202020204" pitchFamily="34" charset="0"/>
                </a:defRPr>
              </a:lvl1pPr>
            </a:lstStyle>
            <a:p>
              <a:r>
                <a:rPr lang="en-US" sz="2000" spc="0" dirty="0"/>
                <a:t>to listen to you</a:t>
              </a:r>
            </a:p>
          </p:txBody>
        </p:sp>
        <p:cxnSp>
          <p:nvCxnSpPr>
            <p:cNvPr id="16" name="Conector reto 15"/>
            <p:cNvCxnSpPr/>
            <p:nvPr/>
          </p:nvCxnSpPr>
          <p:spPr>
            <a:xfrm>
              <a:off x="5345907" y="73"/>
              <a:ext cx="0" cy="7559529"/>
            </a:xfrm>
            <a:prstGeom prst="line">
              <a:avLst/>
            </a:prstGeom>
            <a:ln>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64787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0" y="73"/>
            <a:ext cx="10691813" cy="7559529"/>
            <a:chOff x="0" y="73"/>
            <a:chExt cx="10691813" cy="7559529"/>
          </a:xfrm>
        </p:grpSpPr>
        <p:pic>
          <p:nvPicPr>
            <p:cNvPr id="11" name="Imagem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3"/>
              <a:ext cx="10691813" cy="7559529"/>
            </a:xfrm>
            <a:prstGeom prst="rect">
              <a:avLst/>
            </a:prstGeom>
          </p:spPr>
        </p:pic>
        <p:sp>
          <p:nvSpPr>
            <p:cNvPr id="5" name="CaixaDeTexto 4"/>
            <p:cNvSpPr txBox="1"/>
            <p:nvPr/>
          </p:nvSpPr>
          <p:spPr>
            <a:xfrm>
              <a:off x="684452" y="975431"/>
              <a:ext cx="3977003" cy="3618939"/>
            </a:xfrm>
            <a:prstGeom prst="rect">
              <a:avLst/>
            </a:prstGeom>
            <a:noFill/>
          </p:spPr>
          <p:txBody>
            <a:bodyPr wrap="square" rtlCol="0">
              <a:spAutoFit/>
            </a:bodyPr>
            <a:lstStyle/>
            <a:p>
              <a:pPr algn="just">
                <a:lnSpc>
                  <a:spcPts val="2500"/>
                </a:lnSpc>
              </a:pPr>
              <a:r>
                <a:rPr lang="en-US" sz="1300" b="1" dirty="0" smtClean="0">
                  <a:solidFill>
                    <a:schemeClr val="tx1">
                      <a:lumMod val="75000"/>
                      <a:lumOff val="25000"/>
                    </a:schemeClr>
                  </a:solidFill>
                  <a:latin typeface="AvenirNext LT Pro Regular" panose="020B0504020202020204" pitchFamily="34" charset="0"/>
                </a:rPr>
                <a:t>If you find yourself faced with an ethical dilemma</a:t>
              </a:r>
              <a:r>
                <a:rPr lang="en-US" sz="1300" dirty="0" smtClean="0">
                  <a:solidFill>
                    <a:schemeClr val="tx1">
                      <a:lumMod val="75000"/>
                      <a:lumOff val="25000"/>
                    </a:schemeClr>
                  </a:solidFill>
                  <a:latin typeface="AvenirNext LT Pro Regular" panose="020B0504020202020204" pitchFamily="34" charset="0"/>
                </a:rPr>
                <a:t>, the Ethics Hotline is here for you. You may report serious concerns like suspected bribery, fraud, potential money laundering, accounting irregularities, antitrust violations, misuse of assets and resources, conflicts of interest, abuse of gifts and entertainment, disclosure of sensitive information, discrimination, retaliation, threats, harassment and similar situations.  Any suspected violation of Brink’s Code of Ethics should be reported through the Ethics Hotline.</a:t>
              </a:r>
              <a:endParaRPr lang="en-US" sz="1300" dirty="0">
                <a:solidFill>
                  <a:schemeClr val="tx1">
                    <a:lumMod val="75000"/>
                    <a:lumOff val="25000"/>
                  </a:schemeClr>
                </a:solidFill>
                <a:latin typeface="AvenirNext LT Pro Regular" panose="020B0504020202020204" pitchFamily="34" charset="0"/>
              </a:endParaRPr>
            </a:p>
          </p:txBody>
        </p:sp>
        <p:sp>
          <p:nvSpPr>
            <p:cNvPr id="6" name="Retângulo 5"/>
            <p:cNvSpPr/>
            <p:nvPr/>
          </p:nvSpPr>
          <p:spPr>
            <a:xfrm>
              <a:off x="347507" y="5508768"/>
              <a:ext cx="4567240" cy="1836400"/>
            </a:xfrm>
            <a:custGeom>
              <a:avLst/>
              <a:gdLst>
                <a:gd name="connsiteX0" fmla="*/ 0 w 4372286"/>
                <a:gd name="connsiteY0" fmla="*/ 0 h 1892826"/>
                <a:gd name="connsiteX1" fmla="*/ 4372286 w 4372286"/>
                <a:gd name="connsiteY1" fmla="*/ 0 h 1892826"/>
                <a:gd name="connsiteX2" fmla="*/ 4372286 w 4372286"/>
                <a:gd name="connsiteY2" fmla="*/ 1892826 h 1892826"/>
                <a:gd name="connsiteX3" fmla="*/ 0 w 4372286"/>
                <a:gd name="connsiteY3" fmla="*/ 1892826 h 1892826"/>
                <a:gd name="connsiteX4" fmla="*/ 0 w 4372286"/>
                <a:gd name="connsiteY4" fmla="*/ 0 h 1892826"/>
                <a:gd name="connsiteX0" fmla="*/ 0 w 4372286"/>
                <a:gd name="connsiteY0" fmla="*/ 0 h 1892826"/>
                <a:gd name="connsiteX1" fmla="*/ 1023030 w 4372286"/>
                <a:gd name="connsiteY1" fmla="*/ 0 h 1892826"/>
                <a:gd name="connsiteX2" fmla="*/ 4372286 w 4372286"/>
                <a:gd name="connsiteY2" fmla="*/ 1892826 h 1892826"/>
                <a:gd name="connsiteX3" fmla="*/ 0 w 4372286"/>
                <a:gd name="connsiteY3" fmla="*/ 1892826 h 1892826"/>
                <a:gd name="connsiteX4" fmla="*/ 0 w 4372286"/>
                <a:gd name="connsiteY4" fmla="*/ 0 h 1892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2286" h="1892826">
                  <a:moveTo>
                    <a:pt x="0" y="0"/>
                  </a:moveTo>
                  <a:lnTo>
                    <a:pt x="1023030" y="0"/>
                  </a:lnTo>
                  <a:lnTo>
                    <a:pt x="4372286" y="1892826"/>
                  </a:lnTo>
                  <a:lnTo>
                    <a:pt x="0" y="1892826"/>
                  </a:lnTo>
                  <a:lnTo>
                    <a:pt x="0" y="0"/>
                  </a:lnTo>
                  <a:close/>
                </a:path>
              </a:pathLst>
            </a:custGeom>
          </p:spPr>
          <p:txBody>
            <a:bodyPr wrap="square">
              <a:spAutoFit/>
            </a:bodyPr>
            <a:lstStyle/>
            <a:p>
              <a:pPr>
                <a:lnSpc>
                  <a:spcPts val="1700"/>
                </a:lnSpc>
              </a:pPr>
              <a:r>
                <a:rPr lang="en-US" sz="1100" spc="100" dirty="0">
                  <a:solidFill>
                    <a:srgbClr val="002060"/>
                  </a:solidFill>
                  <a:latin typeface="AvenirNext LT Pro Regular" panose="020B0504020202020204" pitchFamily="34" charset="0"/>
                </a:rPr>
                <a:t>The Ethics Hotline is </a:t>
              </a:r>
            </a:p>
            <a:p>
              <a:pPr>
                <a:lnSpc>
                  <a:spcPts val="1700"/>
                </a:lnSpc>
              </a:pPr>
              <a:r>
                <a:rPr lang="en-US" sz="1100" spc="100" dirty="0">
                  <a:solidFill>
                    <a:srgbClr val="002060"/>
                  </a:solidFill>
                  <a:latin typeface="AvenirNext LT Pro Regular" panose="020B0504020202020204" pitchFamily="34" charset="0"/>
                </a:rPr>
                <a:t>operated by an independent </a:t>
              </a:r>
            </a:p>
            <a:p>
              <a:pPr>
                <a:lnSpc>
                  <a:spcPts val="1700"/>
                </a:lnSpc>
              </a:pPr>
              <a:r>
                <a:rPr lang="en-US" sz="1100" spc="100" dirty="0">
                  <a:solidFill>
                    <a:srgbClr val="002060"/>
                  </a:solidFill>
                  <a:latin typeface="AvenirNext LT Pro Regular" panose="020B0504020202020204" pitchFamily="34" charset="0"/>
                </a:rPr>
                <a:t>company. You can be confident that </a:t>
              </a:r>
            </a:p>
            <a:p>
              <a:pPr>
                <a:lnSpc>
                  <a:spcPts val="1700"/>
                </a:lnSpc>
              </a:pPr>
              <a:r>
                <a:rPr lang="en-US" sz="1100" spc="100" dirty="0">
                  <a:solidFill>
                    <a:srgbClr val="002060"/>
                  </a:solidFill>
                  <a:latin typeface="AvenirNext LT Pro Regular" panose="020B0504020202020204" pitchFamily="34" charset="0"/>
                </a:rPr>
                <a:t>all claims are treated confidentially by the </a:t>
              </a:r>
              <a:endParaRPr lang="en-US" sz="1100" spc="100" dirty="0" smtClean="0">
                <a:solidFill>
                  <a:srgbClr val="002060"/>
                </a:solidFill>
                <a:latin typeface="AvenirNext LT Pro Regular" panose="020B0504020202020204" pitchFamily="34" charset="0"/>
              </a:endParaRPr>
            </a:p>
            <a:p>
              <a:pPr>
                <a:lnSpc>
                  <a:spcPts val="1700"/>
                </a:lnSpc>
              </a:pPr>
              <a:r>
                <a:rPr lang="en-US" sz="1100" spc="100" dirty="0" smtClean="0">
                  <a:solidFill>
                    <a:srgbClr val="002060"/>
                  </a:solidFill>
                  <a:latin typeface="AvenirNext LT Pro Regular" panose="020B0504020202020204" pitchFamily="34" charset="0"/>
                </a:rPr>
                <a:t>Brink’s Ethics </a:t>
              </a:r>
              <a:r>
                <a:rPr lang="en-US" sz="1100" spc="100" dirty="0">
                  <a:solidFill>
                    <a:srgbClr val="002060"/>
                  </a:solidFill>
                  <a:latin typeface="AvenirNext LT Pro Regular" panose="020B0504020202020204" pitchFamily="34" charset="0"/>
                </a:rPr>
                <a:t>&amp; Compliance Group. You can also </a:t>
              </a:r>
              <a:endParaRPr lang="en-US" sz="1100" spc="100" dirty="0" smtClean="0">
                <a:solidFill>
                  <a:srgbClr val="002060"/>
                </a:solidFill>
                <a:latin typeface="AvenirNext LT Pro Regular" panose="020B0504020202020204" pitchFamily="34" charset="0"/>
              </a:endParaRPr>
            </a:p>
            <a:p>
              <a:pPr>
                <a:lnSpc>
                  <a:spcPts val="1700"/>
                </a:lnSpc>
              </a:pPr>
              <a:r>
                <a:rPr lang="en-US" sz="1100" spc="100" dirty="0" smtClean="0">
                  <a:solidFill>
                    <a:srgbClr val="002060"/>
                  </a:solidFill>
                  <a:latin typeface="AvenirNext LT Pro Regular" panose="020B0504020202020204" pitchFamily="34" charset="0"/>
                </a:rPr>
                <a:t>rest </a:t>
              </a:r>
              <a:r>
                <a:rPr lang="en-US" sz="1100" spc="100" dirty="0">
                  <a:solidFill>
                    <a:srgbClr val="002060"/>
                  </a:solidFill>
                  <a:latin typeface="AvenirNext LT Pro Regular" panose="020B0504020202020204" pitchFamily="34" charset="0"/>
                </a:rPr>
                <a:t>assured </a:t>
              </a:r>
              <a:r>
                <a:rPr lang="en-US" sz="1100" spc="100" dirty="0" smtClean="0">
                  <a:solidFill>
                    <a:srgbClr val="002060"/>
                  </a:solidFill>
                  <a:latin typeface="AvenirNext LT Pro Regular" panose="020B0504020202020204" pitchFamily="34" charset="0"/>
                </a:rPr>
                <a:t>that </a:t>
              </a:r>
              <a:r>
                <a:rPr lang="en-US" sz="1100" spc="100" dirty="0">
                  <a:solidFill>
                    <a:srgbClr val="002060"/>
                  </a:solidFill>
                  <a:latin typeface="AvenirNext LT Pro Regular" panose="020B0504020202020204" pitchFamily="34" charset="0"/>
                </a:rPr>
                <a:t>if you would like to file an anonymous </a:t>
              </a:r>
              <a:endParaRPr lang="en-US" sz="1100" spc="100" dirty="0" smtClean="0">
                <a:solidFill>
                  <a:srgbClr val="002060"/>
                </a:solidFill>
                <a:latin typeface="AvenirNext LT Pro Regular" panose="020B0504020202020204" pitchFamily="34" charset="0"/>
              </a:endParaRPr>
            </a:p>
            <a:p>
              <a:pPr>
                <a:lnSpc>
                  <a:spcPts val="1700"/>
                </a:lnSpc>
              </a:pPr>
              <a:r>
                <a:rPr lang="en-US" sz="1100" spc="100" dirty="0">
                  <a:solidFill>
                    <a:srgbClr val="002060"/>
                  </a:solidFill>
                  <a:latin typeface="AvenirNext LT Pro Regular" panose="020B0504020202020204" pitchFamily="34" charset="0"/>
                </a:rPr>
                <a:t>r</a:t>
              </a:r>
              <a:r>
                <a:rPr lang="en-US" sz="1100" spc="100" dirty="0" smtClean="0">
                  <a:solidFill>
                    <a:srgbClr val="002060"/>
                  </a:solidFill>
                  <a:latin typeface="AvenirNext LT Pro Regular" panose="020B0504020202020204" pitchFamily="34" charset="0"/>
                </a:rPr>
                <a:t>eport</a:t>
              </a:r>
              <a:r>
                <a:rPr lang="en-US" sz="1100" spc="100" dirty="0">
                  <a:solidFill>
                    <a:srgbClr val="002060"/>
                  </a:solidFill>
                  <a:latin typeface="AvenirNext LT Pro Regular" panose="020B0504020202020204" pitchFamily="34" charset="0"/>
                </a:rPr>
                <a:t>, your identifying information will not be provided to Brink’s.</a:t>
              </a:r>
            </a:p>
          </p:txBody>
        </p:sp>
        <p:sp>
          <p:nvSpPr>
            <p:cNvPr id="8" name="Retângulo 7"/>
            <p:cNvSpPr/>
            <p:nvPr/>
          </p:nvSpPr>
          <p:spPr>
            <a:xfrm>
              <a:off x="6141119" y="4139351"/>
              <a:ext cx="3855041" cy="744948"/>
            </a:xfrm>
            <a:prstGeom prst="rect">
              <a:avLst/>
            </a:prstGeom>
          </p:spPr>
          <p:txBody>
            <a:bodyPr wrap="square">
              <a:spAutoFit/>
            </a:bodyPr>
            <a:lstStyle/>
            <a:p>
              <a:pPr algn="ctr">
                <a:lnSpc>
                  <a:spcPct val="150000"/>
                </a:lnSpc>
              </a:pPr>
              <a:r>
                <a:rPr lang="en-US" sz="1500" b="1" dirty="0" smtClean="0">
                  <a:solidFill>
                    <a:schemeClr val="bg1">
                      <a:lumMod val="50000"/>
                    </a:schemeClr>
                  </a:solidFill>
                  <a:latin typeface="AvenirNext LT Pro Regular" panose="020B0504020202020204" pitchFamily="34" charset="0"/>
                </a:rPr>
                <a:t>Raise your concerns confidentially</a:t>
              </a:r>
            </a:p>
            <a:p>
              <a:pPr algn="ctr">
                <a:lnSpc>
                  <a:spcPct val="150000"/>
                </a:lnSpc>
              </a:pPr>
              <a:r>
                <a:rPr lang="en-US" sz="1500" b="1" dirty="0" smtClean="0">
                  <a:solidFill>
                    <a:schemeClr val="bg1">
                      <a:lumMod val="50000"/>
                    </a:schemeClr>
                  </a:solidFill>
                  <a:latin typeface="AvenirNext LT Pro Regular" panose="020B0504020202020204" pitchFamily="34" charset="0"/>
                </a:rPr>
                <a:t>You will be protected against retaliation</a:t>
              </a:r>
              <a:endParaRPr lang="en-US" sz="1500" b="1" dirty="0">
                <a:solidFill>
                  <a:schemeClr val="bg1">
                    <a:lumMod val="50000"/>
                  </a:schemeClr>
                </a:solidFill>
                <a:latin typeface="AvenirNext LT Pro Regular" panose="020B0504020202020204" pitchFamily="34" charset="0"/>
              </a:endParaRPr>
            </a:p>
          </p:txBody>
        </p:sp>
        <p:sp>
          <p:nvSpPr>
            <p:cNvPr id="9" name="CaixaDeTexto 8"/>
            <p:cNvSpPr txBox="1"/>
            <p:nvPr/>
          </p:nvSpPr>
          <p:spPr>
            <a:xfrm>
              <a:off x="6012299" y="3167143"/>
              <a:ext cx="4063042" cy="615553"/>
            </a:xfrm>
            <a:prstGeom prst="rect">
              <a:avLst/>
            </a:prstGeom>
            <a:noFill/>
          </p:spPr>
          <p:txBody>
            <a:bodyPr wrap="square" rtlCol="0">
              <a:spAutoFit/>
            </a:bodyPr>
            <a:lstStyle/>
            <a:p>
              <a:pPr algn="ctr"/>
              <a:r>
                <a:rPr lang="en-US" sz="3400" spc="-50" dirty="0" smtClean="0">
                  <a:solidFill>
                    <a:srgbClr val="004899"/>
                  </a:solidFill>
                  <a:latin typeface="AvenirNext LT Pro Bold" panose="020B0804020202020204" pitchFamily="34" charset="0"/>
                </a:rPr>
                <a:t>+1 877 275 4585</a:t>
              </a:r>
              <a:endParaRPr lang="en-US" sz="3400" spc="-50" dirty="0">
                <a:solidFill>
                  <a:srgbClr val="004899"/>
                </a:solidFill>
                <a:latin typeface="AvenirNext LT Pro Bold" panose="020B0804020202020204" pitchFamily="34" charset="0"/>
              </a:endParaRPr>
            </a:p>
          </p:txBody>
        </p:sp>
        <p:sp>
          <p:nvSpPr>
            <p:cNvPr id="10" name="Retângulo 9"/>
            <p:cNvSpPr/>
            <p:nvPr/>
          </p:nvSpPr>
          <p:spPr>
            <a:xfrm>
              <a:off x="5457028" y="4998265"/>
              <a:ext cx="5223222" cy="923330"/>
            </a:xfrm>
            <a:prstGeom prst="rect">
              <a:avLst/>
            </a:prstGeom>
          </p:spPr>
          <p:txBody>
            <a:bodyPr wrap="square">
              <a:spAutoFit/>
            </a:bodyPr>
            <a:lstStyle/>
            <a:p>
              <a:pPr algn="ctr">
                <a:lnSpc>
                  <a:spcPct val="150000"/>
                </a:lnSpc>
              </a:pPr>
              <a:r>
                <a:rPr lang="en-US" sz="1200" spc="100" dirty="0" smtClean="0">
                  <a:solidFill>
                    <a:srgbClr val="004899"/>
                  </a:solidFill>
                  <a:latin typeface="AvenirNext LT Pro Regular" panose="020B0504020202020204" pitchFamily="34" charset="0"/>
                </a:rPr>
                <a:t>Contact in English, Spanish and French</a:t>
              </a:r>
            </a:p>
            <a:p>
              <a:pPr algn="ctr">
                <a:lnSpc>
                  <a:spcPct val="150000"/>
                </a:lnSpc>
              </a:pPr>
              <a:r>
                <a:rPr lang="fr-FR" sz="1200" spc="100" dirty="0" smtClean="0">
                  <a:solidFill>
                    <a:srgbClr val="004899"/>
                  </a:solidFill>
                  <a:latin typeface="AvenirNext LT Pro Regular" panose="020B0504020202020204" pitchFamily="34" charset="0"/>
                </a:rPr>
                <a:t>Contact en anglais, espagnol et français</a:t>
              </a:r>
            </a:p>
            <a:p>
              <a:pPr algn="ctr">
                <a:lnSpc>
                  <a:spcPct val="150000"/>
                </a:lnSpc>
              </a:pPr>
              <a:r>
                <a:rPr lang="es-419" sz="1200" spc="100" dirty="0" smtClean="0">
                  <a:solidFill>
                    <a:srgbClr val="004899"/>
                  </a:solidFill>
                  <a:latin typeface="AvenirNext LT Pro Regular" panose="020B0504020202020204" pitchFamily="34" charset="0"/>
                </a:rPr>
                <a:t>Contacto en inglés, español y francés</a:t>
              </a:r>
              <a:endParaRPr lang="es-419" sz="1200" spc="100" dirty="0">
                <a:solidFill>
                  <a:srgbClr val="004899"/>
                </a:solidFill>
                <a:latin typeface="AvenirNext LT Pro Regular" panose="020B0504020202020204" pitchFamily="34" charset="0"/>
              </a:endParaRPr>
            </a:p>
          </p:txBody>
        </p:sp>
        <p:pic>
          <p:nvPicPr>
            <p:cNvPr id="12" name="Imagem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85044" y="6035561"/>
              <a:ext cx="967190" cy="1080000"/>
            </a:xfrm>
            <a:prstGeom prst="rect">
              <a:avLst/>
            </a:prstGeom>
          </p:spPr>
        </p:pic>
        <p:cxnSp>
          <p:nvCxnSpPr>
            <p:cNvPr id="13" name="Conector reto 12"/>
            <p:cNvCxnSpPr/>
            <p:nvPr/>
          </p:nvCxnSpPr>
          <p:spPr>
            <a:xfrm>
              <a:off x="5345907" y="73"/>
              <a:ext cx="0" cy="7559529"/>
            </a:xfrm>
            <a:prstGeom prst="line">
              <a:avLst/>
            </a:prstGeom>
            <a:ln>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82916961"/>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5F0DCEEBC8A1F241BEE6AB5FEF9836C7" ma:contentTypeVersion="13" ma:contentTypeDescription="Crie um novo documento." ma:contentTypeScope="" ma:versionID="f40519d6658826cc2a0af0ef05225073">
  <xsd:schema xmlns:xsd="http://www.w3.org/2001/XMLSchema" xmlns:xs="http://www.w3.org/2001/XMLSchema" xmlns:p="http://schemas.microsoft.com/office/2006/metadata/properties" xmlns:ns2="5b5f3cac-30e6-4343-8ff9-ef13b9759b0a" xmlns:ns3="d72f38c8-9d45-418d-92dd-8a67773138de" targetNamespace="http://schemas.microsoft.com/office/2006/metadata/properties" ma:root="true" ma:fieldsID="ba1ad8a3aab49a6383bfe77ea28fe776" ns2:_="" ns3:_="">
    <xsd:import namespace="5b5f3cac-30e6-4343-8ff9-ef13b9759b0a"/>
    <xsd:import namespace="d72f38c8-9d45-418d-92dd-8a67773138d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5f3cac-30e6-4343-8ff9-ef13b9759b0a" elementFormDefault="qualified">
    <xsd:import namespace="http://schemas.microsoft.com/office/2006/documentManagement/types"/>
    <xsd:import namespace="http://schemas.microsoft.com/office/infopath/2007/PartnerControls"/>
    <xsd:element name="SharedWithUsers" ma:index="8" nillable="true" ma:displayName="Com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talhes de Compartilhado Com"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72f38c8-9d45-418d-92dd-8a67773138d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9037435-3B03-44CB-825C-CAF244556391}"/>
</file>

<file path=customXml/itemProps2.xml><?xml version="1.0" encoding="utf-8"?>
<ds:datastoreItem xmlns:ds="http://schemas.openxmlformats.org/officeDocument/2006/customXml" ds:itemID="{F5EC7FC0-C2CF-44D6-AB72-47DD68033D8D}"/>
</file>

<file path=customXml/itemProps3.xml><?xml version="1.0" encoding="utf-8"?>
<ds:datastoreItem xmlns:ds="http://schemas.openxmlformats.org/officeDocument/2006/customXml" ds:itemID="{3637701B-6DB7-40DC-938E-CCE6FFB5E323}"/>
</file>

<file path=docProps/app.xml><?xml version="1.0" encoding="utf-8"?>
<Properties xmlns="http://schemas.openxmlformats.org/officeDocument/2006/extended-properties" xmlns:vt="http://schemas.openxmlformats.org/officeDocument/2006/docPropsVTypes">
  <Template>Office Theme</Template>
  <TotalTime>3269</TotalTime>
  <Words>197</Words>
  <Application>Microsoft Office PowerPoint</Application>
  <PresentationFormat>Personalizar</PresentationFormat>
  <Paragraphs>20</Paragraphs>
  <Slides>2</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2</vt:i4>
      </vt:variant>
    </vt:vector>
  </HeadingPairs>
  <TitlesOfParts>
    <vt:vector size="8" baseType="lpstr">
      <vt:lpstr>AvenirNext LT Pro Regular</vt:lpstr>
      <vt:lpstr>Arial</vt:lpstr>
      <vt:lpstr>AvenirNext LT Pro Bold</vt:lpstr>
      <vt:lpstr>Calibri Light</vt:lpstr>
      <vt:lpstr>Calibri</vt:lpstr>
      <vt:lpstr>Tema do Office</vt:lpstr>
      <vt:lpstr>Apresentação do PowerPoint</vt:lpstr>
      <vt:lpstr>Apresentação do PowerPoint</vt:lpstr>
    </vt:vector>
  </TitlesOfParts>
  <Company>SRV-SCCM2</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Leonardo de Oliveira Andrade</dc:creator>
  <cp:lastModifiedBy>Anderson Crystiano de Araujo Rocha</cp:lastModifiedBy>
  <cp:revision>34</cp:revision>
  <dcterms:created xsi:type="dcterms:W3CDTF">2021-04-09T18:42:33Z</dcterms:created>
  <dcterms:modified xsi:type="dcterms:W3CDTF">2021-06-22T15:44:06Z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0x0101005F0DCEEBC8A1F241BEE6AB5FEF9836C7</vt:lpwstr>
  </property>
</Properties>
</file>