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6473" autoAdjust="0"/>
  </p:normalViewPr>
  <p:slideViewPr>
    <p:cSldViewPr snapToGrid="0">
      <p:cViewPr varScale="1">
        <p:scale>
          <a:sx n="28" d="100"/>
          <a:sy n="28" d="100"/>
        </p:scale>
        <p:origin x="24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283608D1-A858-42CC-B0CE-3660C02B49A5}"/>
    <pc:docChg chg="modSld">
      <pc:chgData name="Pamela McCloud" userId="73b4b836-8331-41af-a755-0ca49410e3b4" providerId="ADAL" clId="{283608D1-A858-42CC-B0CE-3660C02B49A5}" dt="2023-12-30T22:19:03.841" v="0"/>
      <pc:docMkLst>
        <pc:docMk/>
      </pc:docMkLst>
      <pc:sldChg chg="addSp modSp">
        <pc:chgData name="Pamela McCloud" userId="73b4b836-8331-41af-a755-0ca49410e3b4" providerId="ADAL" clId="{283608D1-A858-42CC-B0CE-3660C02B49A5}" dt="2023-12-30T22:19:03.841" v="0"/>
        <pc:sldMkLst>
          <pc:docMk/>
          <pc:sldMk cId="3581906436" sldId="256"/>
        </pc:sldMkLst>
        <pc:spChg chg="add mod">
          <ac:chgData name="Pamela McCloud" userId="73b4b836-8331-41af-a755-0ca49410e3b4" providerId="ADAL" clId="{283608D1-A858-42CC-B0CE-3660C02B49A5}" dt="2023-12-30T22:19:03.841" v="0"/>
          <ac:spMkLst>
            <pc:docMk/>
            <pc:sldMk cId="3581906436" sldId="256"/>
            <ac:spMk id="4" creationId="{FFFB0151-2577-0C2E-A38E-108511DD88A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 </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Textbausteine bearbeiten Mestre</a:t>
            </a:r>
          </a:p>
          <a:p>
            <a:pPr lvl="1"/>
            <a:r>
              <a:rPr lang="pt-BR"/>
              <a:t>Segundo nível</a:t>
            </a:r>
          </a:p>
          <a:p>
            <a:pPr lvl="2"/>
            <a:r>
              <a:rPr lang="pt-BR"/>
              <a:t>Terceiro nível</a:t>
            </a:r>
          </a:p>
          <a:p>
            <a:pPr lvl="3"/>
            <a:r>
              <a:rPr lang="pt-BR"/>
              <a:t>Quarto nível</a:t>
            </a:r>
          </a:p>
          <a:p>
            <a:pPr lvl="4"/>
            <a:r>
              <a:rPr lang="pt-BR"/>
              <a:t>Quinto nível </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470" cy="15119350"/>
            </a:xfrm>
            <a:prstGeom prst="rect">
              <a:avLst/>
            </a:prstGeom>
          </p:spPr>
        </p:pic>
        <p:sp>
          <p:nvSpPr>
            <p:cNvPr id="6" name="CaixaDeTexto 5"/>
            <p:cNvSpPr txBox="1"/>
            <p:nvPr/>
          </p:nvSpPr>
          <p:spPr>
            <a:xfrm>
              <a:off x="0" y="1359861"/>
              <a:ext cx="10691812" cy="1569660"/>
            </a:xfrm>
            <a:prstGeom prst="rect">
              <a:avLst/>
            </a:prstGeom>
            <a:noFill/>
          </p:spPr>
          <p:txBody>
            <a:bodyPr wrap="square" rtlCol="0">
              <a:spAutoFit/>
            </a:bodyPr>
            <a:lstStyle/>
            <a:p>
              <a:pPr algn="ctr"/>
              <a:r>
                <a:rPr lang="pt-BR" sz="9600" noProof="1">
                  <a:solidFill>
                    <a:schemeClr val="bg1"/>
                  </a:solidFill>
                  <a:effectLst>
                    <a:outerShdw blurRad="38100" dist="38100" dir="2700000" algn="tl">
                      <a:srgbClr val="000000">
                        <a:alpha val="43137"/>
                      </a:srgbClr>
                    </a:outerShdw>
                  </a:effectLst>
                  <a:latin typeface="AvenirNext LT Pro Bold" panose="020B0804020202020204" pitchFamily="34" charset="0"/>
                </a:rPr>
                <a:t>Ethik-Hotline</a:t>
              </a:r>
            </a:p>
          </p:txBody>
        </p:sp>
        <p:sp>
          <p:nvSpPr>
            <p:cNvPr id="8" name="CaixaDeTexto 7"/>
            <p:cNvSpPr txBox="1"/>
            <p:nvPr/>
          </p:nvSpPr>
          <p:spPr>
            <a:xfrm>
              <a:off x="8298657" y="6542675"/>
              <a:ext cx="1754110" cy="461665"/>
            </a:xfrm>
            <a:prstGeom prst="rect">
              <a:avLst/>
            </a:prstGeom>
            <a:noFill/>
          </p:spPr>
          <p:txBody>
            <a:bodyPr wrap="square" rtlCol="0">
              <a:spAutoFit/>
            </a:bodyPr>
            <a:lstStyle/>
            <a:p>
              <a:pPr algn="ctr"/>
              <a:r>
                <a:rPr lang="pt-BR" sz="2400" spc="70" noProof="1">
                  <a:solidFill>
                    <a:schemeClr val="bg1"/>
                  </a:solidFill>
                  <a:latin typeface="AvenirNext LT Pro Bold" panose="020B0804020202020204" pitchFamily="34" charset="0"/>
                </a:rPr>
                <a:t>jederzeit</a:t>
              </a:r>
            </a:p>
          </p:txBody>
        </p:sp>
        <p:sp>
          <p:nvSpPr>
            <p:cNvPr id="9" name="CaixaDeTexto 8"/>
            <p:cNvSpPr txBox="1"/>
            <p:nvPr/>
          </p:nvSpPr>
          <p:spPr>
            <a:xfrm>
              <a:off x="8813805" y="6975124"/>
              <a:ext cx="1165063"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überall</a:t>
              </a:r>
            </a:p>
          </p:txBody>
        </p:sp>
        <p:sp>
          <p:nvSpPr>
            <p:cNvPr id="10" name="CaixaDeTexto 9"/>
            <p:cNvSpPr txBox="1"/>
            <p:nvPr/>
          </p:nvSpPr>
          <p:spPr>
            <a:xfrm>
              <a:off x="8028065" y="7298978"/>
              <a:ext cx="1929374"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wir sind hier</a:t>
              </a:r>
            </a:p>
          </p:txBody>
        </p:sp>
        <p:sp>
          <p:nvSpPr>
            <p:cNvPr id="11" name="CaixaDeTexto 10"/>
            <p:cNvSpPr txBox="1"/>
            <p:nvPr/>
          </p:nvSpPr>
          <p:spPr>
            <a:xfrm>
              <a:off x="6866289" y="7622825"/>
              <a:ext cx="3131627"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um Ihnen zuzuhören</a:t>
              </a:r>
            </a:p>
          </p:txBody>
        </p:sp>
        <p:sp>
          <p:nvSpPr>
            <p:cNvPr id="12" name="CaixaDeTexto 11"/>
            <p:cNvSpPr txBox="1"/>
            <p:nvPr/>
          </p:nvSpPr>
          <p:spPr>
            <a:xfrm>
              <a:off x="615259" y="8750215"/>
              <a:ext cx="4535691" cy="3926716"/>
            </a:xfrm>
            <a:prstGeom prst="rect">
              <a:avLst/>
            </a:prstGeom>
            <a:noFill/>
          </p:spPr>
          <p:txBody>
            <a:bodyPr wrap="square" rtlCol="0">
              <a:spAutoFit/>
            </a:bodyPr>
            <a:lstStyle/>
            <a:p>
              <a:pPr algn="just">
                <a:lnSpc>
                  <a:spcPts val="2300"/>
                </a:lnSpc>
              </a:pPr>
              <a:r>
                <a:rPr lang="pt-BR" sz="1500" b="1" spc="-40" noProof="1">
                  <a:latin typeface="AvenirNext LT Pro Regular" panose="020B0504020202020204" pitchFamily="34" charset="0"/>
                </a:rPr>
                <a:t>Wenn Sie sich mit einem ethischen Dilemma konfrontiert sehen</a:t>
              </a:r>
              <a:r>
                <a:rPr lang="pt-BR" sz="1500" spc="-40" noProof="1">
                  <a:latin typeface="AvenirNext LT Pro Regular" panose="020B0504020202020204" pitchFamily="34" charset="0"/>
                </a:rPr>
                <a:t>, ist die Ethik-Hotline für Sie da. Sie können schwerwiegende Bedenken melden, wie z. B. den Verdacht auf Bestechung, Betrug, Geldwäscherisiko, Unregelmäßigkeiten in der Buchhaltung, Verstösse gegen das Kartellrecht, Missbrauch von Vermögenswerten und Ressourcen, Interessenkonflikte, Missbrauch von Geschenken und Bewirtung, Offenlegung sensibler Informationen, Diskriminierung, Vergeltung, Drohungen, moralische oder sexuelle Belästigung und ähnliche Situationen.  Jeder vermutete Verstoss gegen den Brink's Code of Ethics sollte über die Ethik-Hotline gemeldet werden.</a:t>
              </a:r>
            </a:p>
          </p:txBody>
        </p:sp>
        <p:sp>
          <p:nvSpPr>
            <p:cNvPr id="13" name="CaixaDeTexto 12"/>
            <p:cNvSpPr txBox="1"/>
            <p:nvPr/>
          </p:nvSpPr>
          <p:spPr>
            <a:xfrm>
              <a:off x="1" y="13476110"/>
              <a:ext cx="10691812" cy="646331"/>
            </a:xfrm>
            <a:prstGeom prst="rect">
              <a:avLst/>
            </a:prstGeom>
            <a:noFill/>
          </p:spPr>
          <p:txBody>
            <a:bodyPr wrap="square" lIns="1008000" rIns="1008000" rtlCol="0">
              <a:spAutoFit/>
            </a:bodyPr>
            <a:lstStyle/>
            <a:p>
              <a:pPr algn="ctr"/>
              <a:r>
                <a:rPr lang="pt-BR" sz="1200" noProof="1">
                  <a:solidFill>
                    <a:schemeClr val="accent1">
                      <a:lumMod val="75000"/>
                    </a:schemeClr>
                  </a:solidFill>
                  <a:latin typeface="AvenirNext LT Pro Regular" panose="020B0504020202020204" pitchFamily="34" charset="0"/>
                </a:rPr>
                <a:t>Die Ethik-Hotline wird von einem unabhängigen Unternehmen betrieben. Sie können sicher sein, dass alle Beschwerden von der Brink's Ethics &amp; Compliance Group vertraulich behandelt werden. Sie können auch sicher sein, dass, wenn Sie einen anonymen Bericht einreichen möchten, Ihre identifizierenden Informationen nicht an Brink's weitergegeben werden.</a:t>
              </a:r>
            </a:p>
          </p:txBody>
        </p:sp>
        <p:sp>
          <p:nvSpPr>
            <p:cNvPr id="14" name="CaixaDeTexto 13"/>
            <p:cNvSpPr txBox="1"/>
            <p:nvPr/>
          </p:nvSpPr>
          <p:spPr>
            <a:xfrm>
              <a:off x="0" y="2951395"/>
              <a:ext cx="10691813" cy="461665"/>
            </a:xfrm>
            <a:prstGeom prst="rect">
              <a:avLst/>
            </a:prstGeom>
            <a:noFill/>
          </p:spPr>
          <p:txBody>
            <a:bodyPr wrap="square" rtlCol="0">
              <a:spAutoFit/>
            </a:bodyPr>
            <a:lstStyle/>
            <a:p>
              <a:pPr algn="ctr"/>
              <a:r>
                <a:rPr lang="pt-BR" sz="2400" spc="70" noProof="1">
                  <a:latin typeface="AvenirNext LT Pro Bold" panose="020B0804020202020204" pitchFamily="34" charset="0"/>
                </a:rPr>
                <a:t>24 Stunden am Tag - 365 Tage im Jahr</a:t>
              </a:r>
            </a:p>
          </p:txBody>
        </p:sp>
        <p:sp>
          <p:nvSpPr>
            <p:cNvPr id="15" name="CaixaDeTexto 14"/>
            <p:cNvSpPr txBox="1"/>
            <p:nvPr/>
          </p:nvSpPr>
          <p:spPr>
            <a:xfrm>
              <a:off x="6203037" y="10502276"/>
              <a:ext cx="3023585" cy="276999"/>
            </a:xfrm>
            <a:prstGeom prst="rect">
              <a:avLst/>
            </a:prstGeom>
            <a:noFill/>
          </p:spPr>
          <p:txBody>
            <a:bodyPr wrap="none" rtlCol="0">
              <a:spAutoFit/>
            </a:bodyPr>
            <a:lstStyle/>
            <a:p>
              <a:pPr algn="ctr"/>
              <a:r>
                <a:rPr lang="pt-BR" sz="1200" b="1" noProof="1">
                  <a:solidFill>
                    <a:schemeClr val="bg1">
                      <a:lumMod val="50000"/>
                    </a:schemeClr>
                  </a:solidFill>
                  <a:latin typeface="AvenirNext LT Pro Regular" panose="020B0504020202020204" pitchFamily="34" charset="0"/>
                </a:rPr>
                <a:t>Bringen Sie Ihre Bedenken vertraulich vor</a:t>
              </a:r>
            </a:p>
          </p:txBody>
        </p:sp>
        <p:sp>
          <p:nvSpPr>
            <p:cNvPr id="16" name="CaixaDeTexto 15"/>
            <p:cNvSpPr txBox="1"/>
            <p:nvPr/>
          </p:nvSpPr>
          <p:spPr>
            <a:xfrm>
              <a:off x="5870416" y="10771752"/>
              <a:ext cx="3688830" cy="276999"/>
            </a:xfrm>
            <a:prstGeom prst="rect">
              <a:avLst/>
            </a:prstGeom>
            <a:noFill/>
          </p:spPr>
          <p:txBody>
            <a:bodyPr wrap="none" rtlCol="0">
              <a:spAutoFit/>
            </a:bodyPr>
            <a:lstStyle/>
            <a:p>
              <a:pPr algn="ctr"/>
              <a:r>
                <a:rPr lang="pt-BR" sz="1200" b="1" noProof="1">
                  <a:solidFill>
                    <a:schemeClr val="bg1">
                      <a:lumMod val="50000"/>
                    </a:schemeClr>
                  </a:solidFill>
                  <a:latin typeface="AvenirNext LT Pro Regular" panose="020B0504020202020204" pitchFamily="34" charset="0"/>
                </a:rPr>
                <a:t>Sie werden vor Vergeltungsmassnahmen geschützt</a:t>
              </a:r>
            </a:p>
          </p:txBody>
        </p:sp>
        <p:sp>
          <p:nvSpPr>
            <p:cNvPr id="20" name="CaixaDeTexto 19"/>
            <p:cNvSpPr txBox="1"/>
            <p:nvPr/>
          </p:nvSpPr>
          <p:spPr>
            <a:xfrm>
              <a:off x="5765865" y="9309892"/>
              <a:ext cx="3799915" cy="769441"/>
            </a:xfrm>
            <a:prstGeom prst="rect">
              <a:avLst/>
            </a:prstGeom>
            <a:noFill/>
          </p:spPr>
          <p:txBody>
            <a:bodyPr wrap="square" rtlCol="0">
              <a:spAutoFit/>
            </a:bodyPr>
            <a:lstStyle/>
            <a:p>
              <a:pPr algn="ctr"/>
              <a:r>
                <a:rPr lang="pt-BR" sz="4400" spc="-50" noProof="1">
                  <a:solidFill>
                    <a:srgbClr val="004899"/>
                  </a:solidFill>
                  <a:latin typeface="AvenirNext LT Pro Bold" panose="020B0804020202020204" pitchFamily="34" charset="0"/>
                </a:rPr>
                <a:t>0800 75 904</a:t>
              </a:r>
            </a:p>
          </p:txBody>
        </p:sp>
        <p:sp>
          <p:nvSpPr>
            <p:cNvPr id="21" name="Retângulo 20"/>
            <p:cNvSpPr/>
            <p:nvPr/>
          </p:nvSpPr>
          <p:spPr>
            <a:xfrm>
              <a:off x="0" y="12988424"/>
              <a:ext cx="10691813" cy="492443"/>
            </a:xfrm>
            <a:prstGeom prst="rect">
              <a:avLst/>
            </a:prstGeom>
          </p:spPr>
          <p:txBody>
            <a:bodyPr wrap="square">
              <a:spAutoFit/>
            </a:bodyPr>
            <a:lstStyle/>
            <a:p>
              <a:pPr algn="ctr"/>
              <a:r>
                <a:rPr lang="pt-BR" sz="1300" b="1" noProof="1">
                  <a:solidFill>
                    <a:srgbClr val="004899"/>
                  </a:solidFill>
                  <a:latin typeface="AvenirNext LT Pro Regular" panose="020B0504020202020204" pitchFamily="34" charset="0"/>
                </a:rPr>
                <a:t>Kontakt in Niederländisch, Französisch, Deutsch und Englisch  |  Contact in het Nederlads, het Frans, het Duits en het Engels</a:t>
              </a:r>
            </a:p>
            <a:p>
              <a:pPr algn="ctr"/>
              <a:r>
                <a:rPr lang="pt-BR" sz="1300" b="1" noProof="1">
                  <a:solidFill>
                    <a:srgbClr val="004899"/>
                  </a:solidFill>
                  <a:latin typeface="AvenirNext LT Pro Regular" panose="020B0504020202020204" pitchFamily="34" charset="0"/>
                </a:rPr>
                <a:t>Contact en néerlandais, français, allemand et englais  |  Contact in Dutch, French, German and English</a:t>
              </a:r>
            </a:p>
          </p:txBody>
        </p:sp>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8415" y="8447247"/>
              <a:ext cx="743184" cy="829869"/>
            </a:xfrm>
            <a:prstGeom prst="rect">
              <a:avLst/>
            </a:prstGeom>
          </p:spPr>
        </p:pic>
      </p:grpSp>
      <p:sp>
        <p:nvSpPr>
          <p:cNvPr id="4" name="CaixaDeTexto 5">
            <a:extLst>
              <a:ext uri="{FF2B5EF4-FFF2-40B4-BE49-F238E27FC236}">
                <a16:creationId xmlns:a16="http://schemas.microsoft.com/office/drawing/2014/main" id="{FFFB0151-2577-0C2E-A38E-108511DD88A0}"/>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20D03E-7FC0-41D8-A15D-34C07E4427C3}">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058FB7CB-AAEA-4451-96B8-81ED170E3DCB}">
  <ds:schemaRefs>
    <ds:schemaRef ds:uri="http://schemas.microsoft.com/sharepoint/v3/contenttype/forms"/>
  </ds:schemaRefs>
</ds:datastoreItem>
</file>

<file path=customXml/itemProps3.xml><?xml version="1.0" encoding="utf-8"?>
<ds:datastoreItem xmlns:ds="http://schemas.openxmlformats.org/officeDocument/2006/customXml" ds:itemID="{E749B0B6-1FAE-4A6C-AF86-4923643C2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123</TotalTime>
  <Words>223</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43</cp:revision>
  <dcterms:created xsi:type="dcterms:W3CDTF">2021-04-09T18:42:33Z</dcterms:created>
  <dcterms:modified xsi:type="dcterms:W3CDTF">2023-12-30T22:19:08Z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