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sldIdLst>
    <p:sldId id="256" r:id="rId5"/>
  </p:sldIdLst>
  <p:sldSz cx="10691813" cy="1511935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73" autoAdjust="0"/>
  </p:normalViewPr>
  <p:slideViewPr>
    <p:cSldViewPr snapToGrid="0">
      <p:cViewPr varScale="1">
        <p:scale>
          <a:sx n="28" d="100"/>
          <a:sy n="28" d="100"/>
        </p:scale>
        <p:origin x="21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mela McCloud" userId="73b4b836-8331-41af-a755-0ca49410e3b4" providerId="ADAL" clId="{6ED6813D-80D2-42FE-AA24-848DF2F1B51E}"/>
    <pc:docChg chg="modSld">
      <pc:chgData name="Pamela McCloud" userId="73b4b836-8331-41af-a755-0ca49410e3b4" providerId="ADAL" clId="{6ED6813D-80D2-42FE-AA24-848DF2F1B51E}" dt="2023-12-30T22:19:35.663" v="0"/>
      <pc:docMkLst>
        <pc:docMk/>
      </pc:docMkLst>
      <pc:sldChg chg="addSp modSp">
        <pc:chgData name="Pamela McCloud" userId="73b4b836-8331-41af-a755-0ca49410e3b4" providerId="ADAL" clId="{6ED6813D-80D2-42FE-AA24-848DF2F1B51E}" dt="2023-12-30T22:19:35.663" v="0"/>
        <pc:sldMkLst>
          <pc:docMk/>
          <pc:sldMk cId="3581906436" sldId="256"/>
        </pc:sldMkLst>
        <pc:spChg chg="add mod">
          <ac:chgData name="Pamela McCloud" userId="73b4b836-8331-41af-a755-0ca49410e3b4" providerId="ADAL" clId="{6ED6813D-80D2-42FE-AA24-848DF2F1B51E}" dt="2023-12-30T22:19:35.663" v="0"/>
          <ac:spMkLst>
            <pc:docMk/>
            <pc:sldMk cId="3581906436" sldId="256"/>
            <ac:spMk id="4" creationId="{6D9E6B04-4B23-AD9E-0C5A-4642FE5EBB4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861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392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639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670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01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02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23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304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2537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265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062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95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1" y="0"/>
            <a:ext cx="10691814" cy="15119350"/>
            <a:chOff x="-1" y="0"/>
            <a:chExt cx="10691814" cy="15119350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" y="0"/>
              <a:ext cx="10691127" cy="15119350"/>
            </a:xfrm>
            <a:prstGeom prst="rect">
              <a:avLst/>
            </a:prstGeom>
          </p:spPr>
        </p:pic>
        <p:sp>
          <p:nvSpPr>
            <p:cNvPr id="6" name="CaixaDeTexto 5"/>
            <p:cNvSpPr txBox="1"/>
            <p:nvPr/>
          </p:nvSpPr>
          <p:spPr>
            <a:xfrm>
              <a:off x="-1" y="1333500"/>
              <a:ext cx="106918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9600" noProof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68000"/>
                      </a:srgbClr>
                    </a:outerShdw>
                  </a:effectLst>
                  <a:latin typeface="AvenirNext LT Pro Bold" panose="020B0804020202020204" pitchFamily="34" charset="0"/>
                </a:rPr>
                <a:t>Ethische Hotline</a:t>
              </a: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8311039" y="6520286"/>
              <a:ext cx="17145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600" b="1" spc="70" noProof="1">
                  <a:solidFill>
                    <a:schemeClr val="bg1"/>
                  </a:solidFill>
                  <a:latin typeface="AvenirNext LT Pro Bold" panose="020B0804020202020204" pitchFamily="34" charset="0"/>
                </a:rPr>
                <a:t>altijd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8636760" y="6946466"/>
              <a:ext cx="1070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2400" spc="60" noProof="1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overal</a:t>
              </a: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8131136" y="7268357"/>
              <a:ext cx="1563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2400" spc="60" noProof="1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we zijn er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7602377" y="7590812"/>
              <a:ext cx="2122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400" spc="60" noProof="1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om naar u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723446" y="8593500"/>
              <a:ext cx="4486786" cy="4229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500"/>
                </a:lnSpc>
              </a:pPr>
              <a:r>
                <a:rPr lang="pt-BR" sz="1500" b="1" noProof="1">
                  <a:latin typeface="AvenirNext LT Pro Regular" panose="020B0504020202020204"/>
                </a:rPr>
                <a:t>Als u voor een ethisch dilemma komt te staan is de Ethische Hotline er voor u</a:t>
              </a:r>
              <a:r>
                <a:rPr lang="pt-BR" sz="1500" noProof="1">
                  <a:latin typeface="AvenirNext LT Pro Regular" panose="020B0504020202020204"/>
                </a:rPr>
                <a:t>. U kunt ernstige zaken melden, zoals vermoedens van omko-ping, fraude, het risico van witwassen, boek-houdkundige onregelmatigheden, overtredingen van de antitrustwetgeving, misbruik van activa en middelen, belangenconflicten, misbruik van geschenken en entertainment, openbaarmaking van gevoelige informatie, discriminatie, vergel-ding, bedreigingen, morele of seksuele intimi-datie en soortgelijke situaties. Elke vermoede overtreding van de Brink's ethische code dient te worden gemeld via de Ethische Hotline</a:t>
              </a:r>
              <a:r>
                <a:rPr lang="pt-BR" sz="1500" spc="-40" noProof="1">
                  <a:latin typeface="AvenirNext LT Pro Regular" panose="020B0504020202020204"/>
                </a:rPr>
                <a:t>.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0" y="13555229"/>
              <a:ext cx="10691469" cy="600164"/>
            </a:xfrm>
            <a:prstGeom prst="rect">
              <a:avLst/>
            </a:prstGeom>
            <a:noFill/>
          </p:spPr>
          <p:txBody>
            <a:bodyPr wrap="square" lIns="1440000" rIns="1440000" rtlCol="0">
              <a:spAutoFit/>
            </a:bodyPr>
            <a:lstStyle/>
            <a:p>
              <a:pPr algn="ctr"/>
              <a:r>
                <a:rPr lang="pt-BR" sz="1100" noProof="1">
                  <a:solidFill>
                    <a:schemeClr val="accent1">
                      <a:lumMod val="75000"/>
                    </a:schemeClr>
                  </a:solidFill>
                  <a:latin typeface="AvenirNext LT Pro Regular" panose="020B0504020202020204" pitchFamily="34" charset="0"/>
                </a:rPr>
                <a:t>De Ethische Hotline wordt beheerd door een onafhankelijk bedrijf..U kunt erop vertrouwen dat alle klachten vertrouwelijk worden behandeld door de Brink’s Ethics &amp; Compliance Group. U kunt er ook op vertrouwen dat wanneer u een anonieme melding wilt doen, uw identificatiegegevens niet zullen worden doorgegegeven aan  Brink’s.</a:t>
              </a: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-1" y="2911350"/>
              <a:ext cx="106918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noProof="1">
                  <a:latin typeface="AvenirNext LT Pro Bold" panose="020B0804020202020204" pitchFamily="34" charset="0"/>
                </a:rPr>
                <a:t>24 uur per dag • 365 dagen per jaar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5932992" y="10383991"/>
              <a:ext cx="3474028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1500" b="1" noProof="1">
                  <a:solidFill>
                    <a:schemeClr val="bg1">
                      <a:lumMod val="50000"/>
                    </a:schemeClr>
                  </a:solidFill>
                  <a:latin typeface="AvenirNext LT Pro Regular" panose="020B0504020202020204" pitchFamily="34" charset="0"/>
                </a:rPr>
                <a:t>Maak uw zorgen vertrouwelijk kenbaar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5771890" y="10686365"/>
              <a:ext cx="3796231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1500" b="1" noProof="1">
                  <a:solidFill>
                    <a:schemeClr val="bg1">
                      <a:lumMod val="50000"/>
                    </a:schemeClr>
                  </a:solidFill>
                  <a:latin typeface="AvenirNext LT Pro Regular" panose="020B0504020202020204" pitchFamily="34" charset="0"/>
                </a:rPr>
                <a:t>U zal worden beschermd tegen vergelding</a:t>
              </a: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5757926" y="9297191"/>
              <a:ext cx="379991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400" spc="-50" noProof="1">
                  <a:solidFill>
                    <a:srgbClr val="004899"/>
                  </a:solidFill>
                  <a:latin typeface="AvenirNext LT Pro Bold" panose="020B0804020202020204" pitchFamily="34" charset="0"/>
                </a:rPr>
                <a:t>0800 75 904</a:t>
              </a: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0" y="13041129"/>
              <a:ext cx="106918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400" b="1" noProof="1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Contact in het Nederlads, het Frans, het Duits en het Engels  |  Contact en néerlandais, français, allemand et englais</a:t>
              </a:r>
            </a:p>
            <a:p>
              <a:pPr algn="ctr"/>
              <a:r>
                <a:rPr lang="pt-BR" sz="1400" b="1" noProof="1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Kontakt in Niederländisch, Französisch, Deutsch und Englisch | Contact in Dutch, French, German and English</a:t>
              </a:r>
            </a:p>
          </p:txBody>
        </p:sp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1905" y="8461536"/>
              <a:ext cx="743184" cy="829869"/>
            </a:xfrm>
            <a:prstGeom prst="rect">
              <a:avLst/>
            </a:prstGeom>
          </p:spPr>
        </p:pic>
        <p:sp>
          <p:nvSpPr>
            <p:cNvPr id="20" name="CaixaDeTexto 19"/>
            <p:cNvSpPr txBox="1"/>
            <p:nvPr/>
          </p:nvSpPr>
          <p:spPr>
            <a:xfrm>
              <a:off x="7721915" y="7914017"/>
              <a:ext cx="20109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400" spc="60" noProof="1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te luisteren </a:t>
              </a:r>
            </a:p>
          </p:txBody>
        </p:sp>
      </p:grpSp>
      <p:sp>
        <p:nvSpPr>
          <p:cNvPr id="4" name="CaixaDeTexto 5">
            <a:extLst>
              <a:ext uri="{FF2B5EF4-FFF2-40B4-BE49-F238E27FC236}">
                <a16:creationId xmlns:a16="http://schemas.microsoft.com/office/drawing/2014/main" id="{6D9E6B04-4B23-AD9E-0C5A-4642FE5EBB4A}"/>
              </a:ext>
            </a:extLst>
          </p:cNvPr>
          <p:cNvSpPr txBox="1"/>
          <p:nvPr/>
        </p:nvSpPr>
        <p:spPr>
          <a:xfrm>
            <a:off x="-3803" y="3484672"/>
            <a:ext cx="10691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5819064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0DCEEBC8A1F241BEE6AB5FEF9836C7" ma:contentTypeVersion="21" ma:contentTypeDescription="Create a new document." ma:contentTypeScope="" ma:versionID="6c045a639225b01fe1a4f024d156ab28">
  <xsd:schema xmlns:xsd="http://www.w3.org/2001/XMLSchema" xmlns:xs="http://www.w3.org/2001/XMLSchema" xmlns:p="http://schemas.microsoft.com/office/2006/metadata/properties" xmlns:ns2="5b5f3cac-30e6-4343-8ff9-ef13b9759b0a" xmlns:ns3="d72f38c8-9d45-418d-92dd-8a67773138de" targetNamespace="http://schemas.microsoft.com/office/2006/metadata/properties" ma:root="true" ma:fieldsID="98381851b4d8469567599b55302d7e89" ns2:_="" ns3:_="">
    <xsd:import namespace="5b5f3cac-30e6-4343-8ff9-ef13b9759b0a"/>
    <xsd:import namespace="d72f38c8-9d45-418d-92dd-8a67773138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LengthInSeconds" minOccurs="0"/>
                <xsd:element ref="ns3:Release_x0020_Date" minOccurs="0"/>
                <xsd:element ref="ns3:lcf76f155ced4ddcb4097134ff3c332f" minOccurs="0"/>
                <xsd:element ref="ns2:TaxCatchAll" minOccurs="0"/>
                <xsd:element ref="ns3:Testcolum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5f3cac-30e6-4343-8ff9-ef13b9759b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76ea513-1ac3-4c98-9e26-5fe8941e6d4d}" ma:internalName="TaxCatchAll" ma:showField="CatchAllData" ma:web="5b5f3cac-30e6-4343-8ff9-ef13b9759b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2f38c8-9d45-418d-92dd-8a67773138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Release_x0020_Date" ma:index="21" nillable="true" ma:displayName="Release Date" ma:format="DateOnly" ma:indexed="true" ma:internalName="Release_x0020_Date">
      <xsd:simpleType>
        <xsd:restriction base="dms:DateTim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1c61f09-4858-426a-8156-939e56be74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Testcolumn" ma:index="25" nillable="true" ma:displayName="Test column" ma:format="Dropdown" ma:internalName="Testcolumn">
      <xsd:simpleType>
        <xsd:restriction base="dms:Choice">
          <xsd:enumeration value="Choice 1"/>
          <xsd:enumeration value="Choice 2"/>
          <xsd:enumeration value="Choice 3"/>
        </xsd:restriction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lease_x0020_Date xmlns="d72f38c8-9d45-418d-92dd-8a67773138de" xsi:nil="true"/>
    <lcf76f155ced4ddcb4097134ff3c332f xmlns="d72f38c8-9d45-418d-92dd-8a67773138de">
      <Terms xmlns="http://schemas.microsoft.com/office/infopath/2007/PartnerControls"/>
    </lcf76f155ced4ddcb4097134ff3c332f>
    <TaxCatchAll xmlns="5b5f3cac-30e6-4343-8ff9-ef13b9759b0a" xsi:nil="true"/>
    <Testcolumn xmlns="d72f38c8-9d45-418d-92dd-8a67773138d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5A6292-B6A2-4939-A2AA-AF480607D517}"/>
</file>

<file path=customXml/itemProps2.xml><?xml version="1.0" encoding="utf-8"?>
<ds:datastoreItem xmlns:ds="http://schemas.openxmlformats.org/officeDocument/2006/customXml" ds:itemID="{6FFEFBA1-387B-4886-A39A-2A1B3A9F2F55}">
  <ds:schemaRefs>
    <ds:schemaRef ds:uri="http://schemas.microsoft.com/office/2006/metadata/properties"/>
    <ds:schemaRef ds:uri="http://schemas.microsoft.com/office/infopath/2007/PartnerControls"/>
    <ds:schemaRef ds:uri="d72f38c8-9d45-418d-92dd-8a67773138de"/>
    <ds:schemaRef ds:uri="5b5f3cac-30e6-4343-8ff9-ef13b9759b0a"/>
  </ds:schemaRefs>
</ds:datastoreItem>
</file>

<file path=customXml/itemProps3.xml><?xml version="1.0" encoding="utf-8"?>
<ds:datastoreItem xmlns:ds="http://schemas.openxmlformats.org/officeDocument/2006/customXml" ds:itemID="{A264ED3B-E783-4CDA-B7FE-933392398D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7200</TotalTime>
  <Words>223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AvenirNext LT Pro Bold</vt:lpstr>
      <vt:lpstr>Calibri</vt:lpstr>
      <vt:lpstr>AvenirNext LT Pro Regular</vt:lpstr>
      <vt:lpstr>Calibri Light</vt:lpstr>
      <vt:lpstr>Arial</vt:lpstr>
      <vt:lpstr>Tema do Office</vt:lpstr>
      <vt:lpstr>PowerPoint Presentation</vt:lpstr>
    </vt:vector>
  </TitlesOfParts>
  <Company>SRV-SCCM2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de Oliveira Andrade</dc:creator>
  <cp:lastModifiedBy>Pamela McCloud</cp:lastModifiedBy>
  <cp:revision>34</cp:revision>
  <dcterms:created xsi:type="dcterms:W3CDTF">2021-04-09T18:42:33Z</dcterms:created>
  <dcterms:modified xsi:type="dcterms:W3CDTF">2023-12-30T22:19:38Z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0x0101005F0DCEEBC8A1F241BEE6AB5FEF9836C7</vt:lpwstr>
  </property>
</Properties>
</file>