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73" autoAdjust="0"/>
  </p:normalViewPr>
  <p:slideViewPr>
    <p:cSldViewPr snapToGrid="0">
      <p:cViewPr>
        <p:scale>
          <a:sx n="100" d="100"/>
          <a:sy n="100" d="100"/>
        </p:scale>
        <p:origin x="134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 </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Textbausteine bearbeiten Mestre</a:t>
            </a:r>
          </a:p>
          <a:p>
            <a:pPr lvl="1"/>
            <a:r>
              <a:rPr lang="pt-BR"/>
              <a:t>Segundo nível</a:t>
            </a:r>
          </a:p>
          <a:p>
            <a:pPr lvl="2"/>
            <a:r>
              <a:rPr lang="pt-BR"/>
              <a:t>Terceiro nível</a:t>
            </a:r>
          </a:p>
          <a:p>
            <a:pPr lvl="3"/>
            <a:r>
              <a:rPr lang="pt-BR"/>
              <a:t>Quarto nível</a:t>
            </a:r>
          </a:p>
          <a:p>
            <a:pPr lvl="4"/>
            <a:r>
              <a:rPr lang="pt-BR"/>
              <a:t>Quinto nível </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5907" y="940818"/>
              <a:ext cx="5345906" cy="907941"/>
            </a:xfrm>
            <a:prstGeom prst="rect">
              <a:avLst/>
            </a:prstGeom>
            <a:noFill/>
          </p:spPr>
          <p:txBody>
            <a:bodyPr wrap="square" rtlCol="0">
              <a:spAutoFit/>
            </a:bodyPr>
            <a:lstStyle/>
            <a:p>
              <a:pPr algn="ctr"/>
              <a:r>
                <a:rPr lang="pt-BR" sz="53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Ethik-Hotline</a:t>
              </a:r>
              <a:endParaRPr lang="pt-BR" sz="53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92191"/>
              <a:ext cx="5345905" cy="338554"/>
            </a:xfrm>
            <a:prstGeom prst="rect">
              <a:avLst/>
            </a:prstGeom>
            <a:noFill/>
          </p:spPr>
          <p:txBody>
            <a:bodyPr wrap="square" rtlCol="0">
              <a:spAutoFit/>
            </a:bodyPr>
            <a:lstStyle/>
            <a:p>
              <a:pPr algn="ctr"/>
              <a:r>
                <a:rPr lang="pt-BR" sz="1600" noProof="1" smtClean="0">
                  <a:latin typeface="AvenirNext LT Pro Bold" panose="020B0804020202020204" pitchFamily="34" charset="0"/>
                </a:rPr>
                <a:t>24 Stunden am Tag - 365 Tage im Jahr</a:t>
              </a:r>
              <a:endParaRPr lang="pt-BR" sz="1600" noProof="1">
                <a:latin typeface="AvenirNext LT Pro Bold" panose="020B0804020202020204" pitchFamily="34" charset="0"/>
              </a:endParaRPr>
            </a:p>
          </p:txBody>
        </p:sp>
        <p:sp>
          <p:nvSpPr>
            <p:cNvPr id="8" name="CaixaDeTexto 7"/>
            <p:cNvSpPr txBox="1"/>
            <p:nvPr/>
          </p:nvSpPr>
          <p:spPr>
            <a:xfrm>
              <a:off x="5833125" y="4706892"/>
              <a:ext cx="1648763" cy="461665"/>
            </a:xfrm>
            <a:prstGeom prst="rect">
              <a:avLst/>
            </a:prstGeom>
            <a:noFill/>
          </p:spPr>
          <p:txBody>
            <a:bodyPr wrap="square" rtlCol="0">
              <a:spAutoFit/>
            </a:bodyPr>
            <a:lstStyle/>
            <a:p>
              <a:pPr algn="ctr"/>
              <a:r>
                <a:rPr lang="pt-BR" sz="2400" spc="70" noProof="1" smtClean="0">
                  <a:solidFill>
                    <a:schemeClr val="bg1"/>
                  </a:solidFill>
                  <a:latin typeface="AvenirNext LT Pro Bold" panose="020B0804020202020204" pitchFamily="34" charset="0"/>
                </a:rPr>
                <a:t>jederzeit</a:t>
              </a:r>
              <a:endParaRPr lang="pt-BR" sz="2400" spc="70" noProof="1">
                <a:solidFill>
                  <a:schemeClr val="bg1"/>
                </a:solidFill>
                <a:latin typeface="AvenirNext LT Pro Bold" panose="020B0804020202020204" pitchFamily="34" charset="0"/>
              </a:endParaRPr>
            </a:p>
          </p:txBody>
        </p:sp>
        <p:sp>
          <p:nvSpPr>
            <p:cNvPr id="9" name="CaixaDeTexto 8"/>
            <p:cNvSpPr txBox="1"/>
            <p:nvPr/>
          </p:nvSpPr>
          <p:spPr>
            <a:xfrm>
              <a:off x="5851775" y="5159037"/>
              <a:ext cx="1165063"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überall</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5866064" y="5500869"/>
              <a:ext cx="1929374"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wir sind hier</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5856536" y="5840917"/>
              <a:ext cx="3131627"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um Ihnen zuzuhören</a:t>
              </a:r>
              <a:endParaRPr lang="pt-BR" sz="2400" spc="60" noProof="1">
                <a:solidFill>
                  <a:schemeClr val="bg1"/>
                </a:solidFill>
                <a:latin typeface="AvenirNext LT Pro Regular" panose="020B0504020202020204" pitchFamily="34" charset="0"/>
              </a:endParaRPr>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1"/>
            <a:ext cx="10691813" cy="7559675"/>
            <a:chOff x="0" y="-1"/>
            <a:chExt cx="10691813" cy="7559675"/>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691813" cy="7559675"/>
            </a:xfrm>
            <a:prstGeom prst="rect">
              <a:avLst/>
            </a:prstGeom>
          </p:spPr>
        </p:pic>
        <p:sp>
          <p:nvSpPr>
            <p:cNvPr id="5" name="CaixaDeTexto 4"/>
            <p:cNvSpPr txBox="1"/>
            <p:nvPr/>
          </p:nvSpPr>
          <p:spPr>
            <a:xfrm>
              <a:off x="787672" y="629179"/>
              <a:ext cx="3913186" cy="4260141"/>
            </a:xfrm>
            <a:prstGeom prst="rect">
              <a:avLst/>
            </a:prstGeom>
            <a:noFill/>
          </p:spPr>
          <p:txBody>
            <a:bodyPr wrap="square" rtlCol="0">
              <a:spAutoFit/>
            </a:bodyPr>
            <a:lstStyle/>
            <a:p>
              <a:pPr algn="just">
                <a:lnSpc>
                  <a:spcPts val="2500"/>
                </a:lnSpc>
              </a:pPr>
              <a:r>
                <a:rPr lang="pt-BR" sz="1300" b="1" spc="-40" noProof="1" smtClean="0">
                  <a:solidFill>
                    <a:schemeClr val="tx1">
                      <a:lumMod val="75000"/>
                      <a:lumOff val="25000"/>
                    </a:schemeClr>
                  </a:solidFill>
                  <a:latin typeface="AvenirNext LT Pro Regular" panose="020B0504020202020204" pitchFamily="34" charset="0"/>
                </a:rPr>
                <a:t>Wenn Sie sich mit einem ethischen Dilemma konfrontiert sehen</a:t>
              </a:r>
              <a:r>
                <a:rPr lang="pt-BR" sz="1300" spc="-40" noProof="1" smtClean="0">
                  <a:solidFill>
                    <a:schemeClr val="tx1">
                      <a:lumMod val="75000"/>
                      <a:lumOff val="25000"/>
                    </a:schemeClr>
                  </a:solidFill>
                  <a:latin typeface="AvenirNext LT Pro Regular" panose="020B0504020202020204" pitchFamily="34" charset="0"/>
                </a:rPr>
                <a:t>, ist die Ethik-Hotline für Sie da. Sie können schwerwiegende Bedenken melden, wie z. B. den Verdacht auf Bestechung, Betrug, Geldwäscherisiko, Unregelmässigkeiten in der Buchhaltung, Verstösse gegen das Kartellrecht, Missbrauch von Vermögenswerten und Ressourcen, Interessenkonflikte, Missbrauch von Geschenken und Bewirtung, Offenlegung sensibler Informationen, Diskriminierung, Vergeltung, Drohungen, moralische oder sexuelle Belästigung und ähnliche Situationen.  Jeder vermutete Verstoss gegen den Brink's Code of Ethics sollte über die Ethik-Hotline gemeldet werden.</a:t>
              </a:r>
              <a:endParaRPr lang="pt-BR" sz="1300" spc="-40" noProof="1">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277133" y="5438324"/>
              <a:ext cx="4824170" cy="186974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ct val="150000"/>
                </a:lnSpc>
              </a:pPr>
              <a:r>
                <a:rPr lang="pt-BR" sz="1100" noProof="1" smtClean="0">
                  <a:solidFill>
                    <a:srgbClr val="002060"/>
                  </a:solidFill>
                  <a:latin typeface="AvenirNext LT Pro Regular" panose="020B0504020202020204" pitchFamily="34" charset="0"/>
                </a:rPr>
                <a:t>Die Ethik-Hotline ist </a:t>
              </a:r>
            </a:p>
            <a:p>
              <a:pPr>
                <a:lnSpc>
                  <a:spcPct val="150000"/>
                </a:lnSpc>
              </a:pPr>
              <a:r>
                <a:rPr lang="pt-BR" sz="1100" noProof="1" smtClean="0">
                  <a:solidFill>
                    <a:srgbClr val="002060"/>
                  </a:solidFill>
                  <a:latin typeface="AvenirNext LT Pro Regular" panose="020B0504020202020204" pitchFamily="34" charset="0"/>
                </a:rPr>
                <a:t>betrieben von einem unabhängigen </a:t>
              </a:r>
            </a:p>
            <a:p>
              <a:pPr>
                <a:lnSpc>
                  <a:spcPct val="150000"/>
                </a:lnSpc>
              </a:pPr>
              <a:r>
                <a:rPr lang="pt-BR" sz="1100" noProof="1" smtClean="0">
                  <a:solidFill>
                    <a:srgbClr val="002060"/>
                  </a:solidFill>
                  <a:latin typeface="AvenirNext LT Pro Regular" panose="020B0504020202020204" pitchFamily="34" charset="0"/>
                </a:rPr>
                <a:t>Unternehmen. Sie können sicher sein, dass </a:t>
              </a:r>
            </a:p>
            <a:p>
              <a:pPr>
                <a:lnSpc>
                  <a:spcPct val="150000"/>
                </a:lnSpc>
              </a:pPr>
              <a:r>
                <a:rPr lang="pt-BR" sz="1100" noProof="1" smtClean="0">
                  <a:solidFill>
                    <a:srgbClr val="002060"/>
                  </a:solidFill>
                  <a:latin typeface="AvenirNext LT Pro Regular" panose="020B0504020202020204" pitchFamily="34" charset="0"/>
                </a:rPr>
                <a:t>alle Ansprüche werden von Brink's vertraulich behandelt</a:t>
              </a:r>
            </a:p>
            <a:p>
              <a:pPr>
                <a:lnSpc>
                  <a:spcPct val="150000"/>
                </a:lnSpc>
              </a:pPr>
              <a:r>
                <a:rPr lang="pt-BR" sz="1100" noProof="1" smtClean="0">
                  <a:solidFill>
                    <a:srgbClr val="002060"/>
                  </a:solidFill>
                  <a:latin typeface="AvenirNext LT Pro Regular" panose="020B0504020202020204" pitchFamily="34" charset="0"/>
                </a:rPr>
                <a:t>Ethics &amp; Compliance Group. Sie können sich auch sicher sein </a:t>
              </a:r>
            </a:p>
            <a:p>
              <a:pPr>
                <a:lnSpc>
                  <a:spcPct val="150000"/>
                </a:lnSpc>
              </a:pPr>
              <a:r>
                <a:rPr lang="pt-BR" sz="1100" noProof="1" smtClean="0">
                  <a:solidFill>
                    <a:srgbClr val="002060"/>
                  </a:solidFill>
                  <a:latin typeface="AvenirNext LT Pro Regular" panose="020B0504020202020204" pitchFamily="34" charset="0"/>
                </a:rPr>
                <a:t>dass, wenn Sie einen anonymen Bericht einreichen möchten, Ihre identifizierenden Informationen nicht an Brink's weitergegeben werden.</a:t>
              </a:r>
              <a:endParaRPr lang="pt-BR" sz="1100" noProof="1">
                <a:solidFill>
                  <a:srgbClr val="002060"/>
                </a:solidFill>
                <a:latin typeface="AvenirNext LT Pro Regular" panose="020B0504020202020204" pitchFamily="34" charset="0"/>
              </a:endParaRPr>
            </a:p>
          </p:txBody>
        </p:sp>
        <p:sp>
          <p:nvSpPr>
            <p:cNvPr id="8" name="Retângulo 7"/>
            <p:cNvSpPr/>
            <p:nvPr/>
          </p:nvSpPr>
          <p:spPr>
            <a:xfrm>
              <a:off x="6135857" y="4118697"/>
              <a:ext cx="3855041" cy="645498"/>
            </a:xfrm>
            <a:prstGeom prst="rect">
              <a:avLst/>
            </a:prstGeom>
          </p:spPr>
          <p:txBody>
            <a:bodyPr wrap="square">
              <a:spAutoFit/>
            </a:bodyPr>
            <a:lstStyle/>
            <a:p>
              <a:pPr algn="ctr">
                <a:lnSpc>
                  <a:spcPts val="2300"/>
                </a:lnSpc>
              </a:pPr>
              <a:r>
                <a:rPr lang="pt-BR" sz="1200" b="1" noProof="1" smtClean="0">
                  <a:solidFill>
                    <a:schemeClr val="bg1">
                      <a:lumMod val="50000"/>
                    </a:schemeClr>
                  </a:solidFill>
                  <a:latin typeface="AvenirNext LT Pro Regular" panose="020B0504020202020204" pitchFamily="34" charset="0"/>
                </a:rPr>
                <a:t>Bringen Sie Ihre Bedenken vertraulich vor</a:t>
              </a:r>
            </a:p>
            <a:p>
              <a:pPr algn="ctr">
                <a:lnSpc>
                  <a:spcPts val="2300"/>
                </a:lnSpc>
              </a:pPr>
              <a:r>
                <a:rPr lang="pt-BR" sz="1200" b="1" noProof="1" smtClean="0">
                  <a:solidFill>
                    <a:schemeClr val="bg1">
                      <a:lumMod val="50000"/>
                    </a:schemeClr>
                  </a:solidFill>
                  <a:latin typeface="AvenirNext LT Pro Regular" panose="020B0504020202020204" pitchFamily="34" charset="0"/>
                </a:rPr>
                <a:t>Sie werden vor Vergeltungsmassnahmen geschützt</a:t>
              </a:r>
              <a:endParaRPr lang="pt-BR" sz="1200" b="1" noProof="1">
                <a:solidFill>
                  <a:schemeClr val="bg1">
                    <a:lumMod val="50000"/>
                  </a:schemeClr>
                </a:solidFill>
                <a:latin typeface="AvenirNext LT Pro Regular" panose="020B0504020202020204" pitchFamily="34" charset="0"/>
              </a:endParaRPr>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5983722" y="3009359"/>
              <a:ext cx="4063042" cy="769441"/>
            </a:xfrm>
            <a:prstGeom prst="rect">
              <a:avLst/>
            </a:prstGeom>
            <a:noFill/>
          </p:spPr>
          <p:txBody>
            <a:bodyPr wrap="square" rtlCol="0">
              <a:spAutoFit/>
            </a:bodyPr>
            <a:lstStyle/>
            <a:p>
              <a:pPr algn="ctr"/>
              <a:r>
                <a:rPr lang="en-US" sz="4400" spc="-50" dirty="0">
                  <a:solidFill>
                    <a:srgbClr val="004899"/>
                  </a:solidFill>
                  <a:latin typeface="AvenirNext LT Pro Bold" panose="020B0804020202020204" pitchFamily="34" charset="0"/>
                </a:rPr>
                <a:t>0800 75 904</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89" y="6166902"/>
              <a:ext cx="967190" cy="1080000"/>
            </a:xfrm>
            <a:prstGeom prst="rect">
              <a:avLst/>
            </a:prstGeom>
          </p:spPr>
        </p:pic>
        <p:sp>
          <p:nvSpPr>
            <p:cNvPr id="17" name="Retângulo 16"/>
            <p:cNvSpPr/>
            <p:nvPr/>
          </p:nvSpPr>
          <p:spPr>
            <a:xfrm>
              <a:off x="5345907" y="4889320"/>
              <a:ext cx="5345905" cy="1200329"/>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Kontakt in Niederländisch, Französisch, Deutsch und Englisch</a:t>
              </a:r>
            </a:p>
            <a:p>
              <a:pPr algn="ctr">
                <a:lnSpc>
                  <a:spcPct val="150000"/>
                </a:lnSpc>
              </a:pPr>
              <a:r>
                <a:rPr lang="pt-BR" sz="1200" spc="100" noProof="1" smtClean="0">
                  <a:solidFill>
                    <a:srgbClr val="004899"/>
                  </a:solidFill>
                  <a:latin typeface="AvenirNext LT Pro Regular" panose="020B0504020202020204" pitchFamily="34" charset="0"/>
                </a:rPr>
                <a:t>Contact in het Nederlands, het Frans, het Duist en het Engels</a:t>
              </a:r>
            </a:p>
            <a:p>
              <a:pPr algn="ctr">
                <a:lnSpc>
                  <a:spcPct val="150000"/>
                </a:lnSpc>
              </a:pPr>
              <a:r>
                <a:rPr lang="pt-BR" sz="1200" spc="100" noProof="1" smtClean="0">
                  <a:solidFill>
                    <a:srgbClr val="004899"/>
                  </a:solidFill>
                  <a:latin typeface="AvenirNext LT Pro Regular" panose="020B0504020202020204" pitchFamily="34" charset="0"/>
                </a:rPr>
                <a:t>Contact en néerlandais, français, allemand et anglais</a:t>
              </a:r>
            </a:p>
            <a:p>
              <a:pPr algn="ctr">
                <a:lnSpc>
                  <a:spcPct val="150000"/>
                </a:lnSpc>
              </a:pPr>
              <a:r>
                <a:rPr lang="pt-BR" sz="1200" spc="100" noProof="1" smtClean="0">
                  <a:solidFill>
                    <a:srgbClr val="004899"/>
                  </a:solidFill>
                  <a:latin typeface="AvenirNext LT Pro Regular" panose="020B0504020202020204" pitchFamily="34" charset="0"/>
                </a:rPr>
                <a:t>Contact in Dutch, French, German and English</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345A86-DC02-4088-963C-485C9420B887}"/>
</file>

<file path=customXml/itemProps2.xml><?xml version="1.0" encoding="utf-8"?>
<ds:datastoreItem xmlns:ds="http://schemas.openxmlformats.org/officeDocument/2006/customXml" ds:itemID="{749B5E91-C2C9-4B57-A726-EA8A8F5B9EB1}"/>
</file>

<file path=customXml/itemProps3.xml><?xml version="1.0" encoding="utf-8"?>
<ds:datastoreItem xmlns:ds="http://schemas.openxmlformats.org/officeDocument/2006/customXml" ds:itemID="{22BB9BB1-65DD-4C90-9007-4903AF74FA0D}"/>
</file>

<file path=docProps/app.xml><?xml version="1.0" encoding="utf-8"?>
<Properties xmlns="http://schemas.openxmlformats.org/officeDocument/2006/extended-properties" xmlns:vt="http://schemas.openxmlformats.org/officeDocument/2006/docPropsVTypes">
  <Template>Office Theme</Template>
  <TotalTime>57</TotalTime>
  <Words>219</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36</cp:revision>
  <dcterms:created xsi:type="dcterms:W3CDTF">2021-04-09T18:42:33Z</dcterms:created>
  <dcterms:modified xsi:type="dcterms:W3CDTF">2021-06-22T15:14:22Z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