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6473" autoAdjust="0"/>
  </p:normalViewPr>
  <p:slideViewPr>
    <p:cSldViewPr snapToGrid="0">
      <p:cViewPr>
        <p:scale>
          <a:sx n="75" d="100"/>
          <a:sy n="75" d="100"/>
        </p:scale>
        <p:origin x="2604"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5907" y="1075154"/>
              <a:ext cx="5345906" cy="553998"/>
            </a:xfrm>
            <a:prstGeom prst="rect">
              <a:avLst/>
            </a:prstGeom>
            <a:noFill/>
          </p:spPr>
          <p:txBody>
            <a:bodyPr wrap="square" rtlCol="0">
              <a:spAutoFit/>
            </a:bodyPr>
            <a:lstStyle/>
            <a:p>
              <a:pPr algn="ctr"/>
              <a:r>
                <a:rPr lang="pt-BR" sz="29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Ligne d’assistance Éthique</a:t>
              </a:r>
              <a:endParaRPr lang="pt-BR" sz="29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10069"/>
              <a:ext cx="5345906" cy="307777"/>
            </a:xfrm>
            <a:prstGeom prst="rect">
              <a:avLst/>
            </a:prstGeom>
            <a:noFill/>
          </p:spPr>
          <p:txBody>
            <a:bodyPr wrap="square" rtlCol="0">
              <a:spAutoFit/>
            </a:bodyPr>
            <a:lstStyle/>
            <a:p>
              <a:pPr algn="ctr"/>
              <a:r>
                <a:rPr lang="pt-BR" sz="1400" noProof="1" smtClean="0">
                  <a:latin typeface="AvenirNext LT Pro Bold" panose="020B0804020202020204" pitchFamily="34" charset="0"/>
                </a:rPr>
                <a:t>24 heures par jour • 365 jours par an</a:t>
              </a:r>
              <a:endParaRPr lang="pt-BR" sz="1400" noProof="1">
                <a:latin typeface="AvenirNext LT Pro Bold" panose="020B0804020202020204" pitchFamily="34" charset="0"/>
              </a:endParaRPr>
            </a:p>
          </p:txBody>
        </p:sp>
        <p:sp>
          <p:nvSpPr>
            <p:cNvPr id="9" name="CaixaDeTexto 8"/>
            <p:cNvSpPr txBox="1"/>
            <p:nvPr/>
          </p:nvSpPr>
          <p:spPr>
            <a:xfrm>
              <a:off x="5872019" y="5164325"/>
              <a:ext cx="1783822" cy="461665"/>
            </a:xfrm>
            <a:prstGeom prst="rect">
              <a:avLst/>
            </a:prstGeom>
            <a:noFill/>
          </p:spPr>
          <p:txBody>
            <a:bodyPr wrap="none" rtlCol="0">
              <a:spAutoFit/>
            </a:bodyPr>
            <a:lstStyle/>
            <a:p>
              <a:r>
                <a:rPr lang="pt-BR" sz="2400" spc="60" noProof="1">
                  <a:solidFill>
                    <a:schemeClr val="bg1"/>
                  </a:solidFill>
                  <a:latin typeface="AvenirNext LT Pro Regular" panose="020B0504020202020204"/>
                </a:rPr>
                <a:t>e</a:t>
              </a:r>
              <a:r>
                <a:rPr lang="pt-BR" sz="2400" spc="60" noProof="1" smtClean="0">
                  <a:solidFill>
                    <a:schemeClr val="bg1"/>
                  </a:solidFill>
                  <a:latin typeface="AvenirNext LT Pro Regular" panose="020B0504020202020204"/>
                </a:rPr>
                <a:t>n tout lieu</a:t>
              </a:r>
              <a:endParaRPr lang="pt-BR" sz="2400" spc="60" noProof="1">
                <a:solidFill>
                  <a:schemeClr val="bg1"/>
                </a:solidFill>
                <a:latin typeface="AvenirNext LT Pro Regular" panose="020B0504020202020204"/>
              </a:endParaRPr>
            </a:p>
          </p:txBody>
        </p:sp>
        <p:sp>
          <p:nvSpPr>
            <p:cNvPr id="10" name="CaixaDeTexto 9"/>
            <p:cNvSpPr txBox="1"/>
            <p:nvPr/>
          </p:nvSpPr>
          <p:spPr>
            <a:xfrm>
              <a:off x="5872019" y="5508878"/>
              <a:ext cx="2458365" cy="461665"/>
            </a:xfrm>
            <a:prstGeom prst="rect">
              <a:avLst/>
            </a:prstGeom>
            <a:noFill/>
          </p:spPr>
          <p:txBody>
            <a:bodyPr wrap="none" rtlCol="0">
              <a:spAutoFit/>
            </a:bodyPr>
            <a:lstStyle/>
            <a:p>
              <a:r>
                <a:rPr lang="pt-BR" sz="2400" spc="60" noProof="1">
                  <a:solidFill>
                    <a:schemeClr val="bg1"/>
                  </a:solidFill>
                  <a:latin typeface="AvenirNext LT Pro Regular" panose="020B0504020202020204"/>
                </a:rPr>
                <a:t>n</a:t>
              </a:r>
              <a:r>
                <a:rPr lang="pt-BR" sz="2400" spc="60" noProof="1" smtClean="0">
                  <a:solidFill>
                    <a:schemeClr val="bg1"/>
                  </a:solidFill>
                  <a:latin typeface="AvenirNext LT Pro Regular" panose="020B0504020202020204"/>
                </a:rPr>
                <a:t>ous sommes à</a:t>
              </a:r>
              <a:endParaRPr lang="pt-BR" sz="2400" spc="60" noProof="1">
                <a:solidFill>
                  <a:schemeClr val="bg1"/>
                </a:solidFill>
                <a:latin typeface="AvenirNext LT Pro Regular" panose="020B0504020202020204"/>
              </a:endParaRPr>
            </a:p>
          </p:txBody>
        </p:sp>
        <p:sp>
          <p:nvSpPr>
            <p:cNvPr id="11" name="CaixaDeTexto 10"/>
            <p:cNvSpPr txBox="1"/>
            <p:nvPr/>
          </p:nvSpPr>
          <p:spPr>
            <a:xfrm>
              <a:off x="5894244" y="5852540"/>
              <a:ext cx="1971374"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a:rPr>
                <a:t>votre écoute</a:t>
              </a:r>
              <a:endParaRPr lang="pt-BR" sz="2400" spc="60" noProof="1">
                <a:solidFill>
                  <a:schemeClr val="bg1"/>
                </a:solidFill>
                <a:latin typeface="AvenirNext LT Pro Regular" panose="020B0504020202020204"/>
              </a:endParaRP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841373" y="4753102"/>
              <a:ext cx="23667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sp>
          <p:nvSpPr>
            <p:cNvPr id="8" name="CaixaDeTexto 7"/>
            <p:cNvSpPr txBox="1"/>
            <p:nvPr/>
          </p:nvSpPr>
          <p:spPr>
            <a:xfrm>
              <a:off x="5841373" y="4731328"/>
              <a:ext cx="2366796" cy="430887"/>
            </a:xfrm>
            <a:prstGeom prst="rect">
              <a:avLst/>
            </a:prstGeom>
            <a:noFill/>
          </p:spPr>
          <p:txBody>
            <a:bodyPr wrap="square" rtlCol="0">
              <a:spAutoFit/>
            </a:bodyPr>
            <a:lstStyle/>
            <a:p>
              <a:pPr algn="ctr"/>
              <a:r>
                <a:rPr lang="pt-BR" sz="2200" spc="70" noProof="1">
                  <a:solidFill>
                    <a:schemeClr val="bg1"/>
                  </a:solidFill>
                  <a:latin typeface="AvenirNext LT Pro Bold" panose="020B0804020202020204" pitchFamily="34" charset="0"/>
                </a:rPr>
                <a:t>a</a:t>
              </a:r>
              <a:r>
                <a:rPr lang="pt-BR" sz="2200" spc="70" noProof="1" smtClean="0">
                  <a:solidFill>
                    <a:schemeClr val="bg1"/>
                  </a:solidFill>
                  <a:latin typeface="AvenirNext LT Pro Bold" panose="020B0804020202020204" pitchFamily="34" charset="0"/>
                </a:rPr>
                <a:t> tout moment</a:t>
              </a:r>
              <a:endParaRPr lang="pt-BR" sz="2200" spc="70" noProof="1">
                <a:solidFill>
                  <a:schemeClr val="bg1"/>
                </a:solidFill>
                <a:latin typeface="AvenirNext LT Pro Bold" panose="020B0804020202020204" pitchFamily="34" charset="0"/>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02"/>
            <a:chOff x="0" y="0"/>
            <a:chExt cx="10691813" cy="7559602"/>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529"/>
            </a:xfrm>
            <a:prstGeom prst="rect">
              <a:avLst/>
            </a:prstGeom>
          </p:spPr>
        </p:pic>
        <p:sp>
          <p:nvSpPr>
            <p:cNvPr id="5" name="CaixaDeTexto 4"/>
            <p:cNvSpPr txBox="1"/>
            <p:nvPr/>
          </p:nvSpPr>
          <p:spPr>
            <a:xfrm>
              <a:off x="515295" y="933638"/>
              <a:ext cx="4315318" cy="3693319"/>
            </a:xfrm>
            <a:prstGeom prst="rect">
              <a:avLst/>
            </a:prstGeom>
            <a:noFill/>
          </p:spPr>
          <p:txBody>
            <a:bodyPr wrap="square" rtlCol="0">
              <a:spAutoFit/>
            </a:bodyPr>
            <a:lstStyle/>
            <a:p>
              <a:pPr algn="just">
                <a:lnSpc>
                  <a:spcPct val="150000"/>
                </a:lnSpc>
              </a:pPr>
              <a:r>
                <a:rPr lang="fr-FR" sz="1300" b="1" dirty="0">
                  <a:solidFill>
                    <a:schemeClr val="tx1">
                      <a:lumMod val="75000"/>
                      <a:lumOff val="25000"/>
                    </a:schemeClr>
                  </a:solidFill>
                  <a:latin typeface="AvenirNext LT Pro Regular" panose="020B0504020202020204"/>
                </a:rPr>
                <a:t>Si vous vous trouvez confronté à un dilemme éthique</a:t>
              </a:r>
              <a:r>
                <a:rPr lang="fr-FR" sz="1300" dirty="0">
                  <a:solidFill>
                    <a:schemeClr val="tx1">
                      <a:lumMod val="75000"/>
                      <a:lumOff val="25000"/>
                    </a:schemeClr>
                  </a:solidFill>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a:t>
              </a:r>
              <a:r>
                <a:rPr lang="fr-FR" sz="1300" dirty="0" smtClean="0">
                  <a:solidFill>
                    <a:schemeClr val="tx1">
                      <a:lumMod val="75000"/>
                      <a:lumOff val="25000"/>
                    </a:schemeClr>
                  </a:solidFill>
                  <a:latin typeface="AvenirNext LT Pro Regular" panose="020B0504020202020204"/>
                </a:rPr>
                <a:t>similaires. Tout </a:t>
              </a:r>
              <a:r>
                <a:rPr lang="fr-FR" sz="1300" dirty="0">
                  <a:solidFill>
                    <a:schemeClr val="tx1">
                      <a:lumMod val="75000"/>
                      <a:lumOff val="25000"/>
                    </a:schemeClr>
                  </a:solidFill>
                  <a:latin typeface="AvenirNext LT Pro Regular" panose="020B0504020202020204"/>
                </a:rPr>
                <a:t>soupçon de violation du Code d'éthique Brink's doit être signalé par le biais de la Ligne d'assistance éthique.</a:t>
              </a:r>
              <a:endParaRPr lang="pt-BR" sz="1300" spc="-40" dirty="0">
                <a:solidFill>
                  <a:schemeClr val="tx1">
                    <a:lumMod val="75000"/>
                    <a:lumOff val="25000"/>
                  </a:schemeClr>
                </a:solidFill>
                <a:latin typeface="AvenirNext LT Pro Regular" panose="020B0504020202020204"/>
              </a:endParaRPr>
            </a:p>
          </p:txBody>
        </p:sp>
        <p:sp>
          <p:nvSpPr>
            <p:cNvPr id="6" name="Retângulo 5"/>
            <p:cNvSpPr/>
            <p:nvPr/>
          </p:nvSpPr>
          <p:spPr>
            <a:xfrm>
              <a:off x="586882" y="5522495"/>
              <a:ext cx="4644494" cy="1733808"/>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600"/>
                </a:lnSpc>
              </a:pPr>
              <a:r>
                <a:rPr lang="fr-FR" sz="1100" dirty="0">
                  <a:solidFill>
                    <a:schemeClr val="accent5">
                      <a:lumMod val="75000"/>
                    </a:schemeClr>
                  </a:solidFill>
                  <a:latin typeface="AvenirNext LT Pro Regular" panose="020B0504020202020204" pitchFamily="34" charset="0"/>
                </a:rPr>
                <a:t>La Ligne d'assistance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éthique est </a:t>
              </a:r>
              <a:r>
                <a:rPr lang="fr-FR" sz="1100" dirty="0">
                  <a:solidFill>
                    <a:schemeClr val="accent5">
                      <a:lumMod val="75000"/>
                    </a:schemeClr>
                  </a:solidFill>
                  <a:latin typeface="AvenirNext LT Pro Regular" panose="020B0504020202020204" pitchFamily="34" charset="0"/>
                </a:rPr>
                <a:t>gérée par une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société indépendante</a:t>
              </a:r>
              <a:r>
                <a:rPr lang="fr-FR" sz="1100" dirty="0">
                  <a:solidFill>
                    <a:schemeClr val="accent5">
                      <a:lumMod val="75000"/>
                    </a:schemeClr>
                  </a:solidFill>
                  <a:latin typeface="AvenirNext LT Pro Regular" panose="020B0504020202020204" pitchFamily="34" charset="0"/>
                </a:rPr>
                <a:t>. </a:t>
              </a:r>
              <a:r>
                <a:rPr lang="fr-FR" sz="1100" dirty="0" smtClean="0">
                  <a:solidFill>
                    <a:schemeClr val="accent5">
                      <a:lumMod val="75000"/>
                    </a:schemeClr>
                  </a:solidFill>
                  <a:latin typeface="AvenirNext LT Pro Regular" panose="020B0504020202020204" pitchFamily="34" charset="0"/>
                </a:rPr>
                <a:t>Vous </a:t>
              </a:r>
              <a:r>
                <a:rPr lang="fr-FR" sz="1100" dirty="0">
                  <a:solidFill>
                    <a:schemeClr val="accent5">
                      <a:lumMod val="75000"/>
                    </a:schemeClr>
                  </a:solidFill>
                  <a:latin typeface="AvenirNext LT Pro Regular" panose="020B0504020202020204" pitchFamily="34" charset="0"/>
                </a:rPr>
                <a:t>pouvez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être </a:t>
              </a:r>
              <a:r>
                <a:rPr lang="fr-FR" sz="1100" dirty="0">
                  <a:solidFill>
                    <a:schemeClr val="accent5">
                      <a:lumMod val="75000"/>
                    </a:schemeClr>
                  </a:solidFill>
                  <a:latin typeface="AvenirNext LT Pro Regular" panose="020B0504020202020204" pitchFamily="34" charset="0"/>
                </a:rPr>
                <a:t>sûr que </a:t>
              </a:r>
              <a:r>
                <a:rPr lang="fr-FR" sz="1100" dirty="0" smtClean="0">
                  <a:solidFill>
                    <a:schemeClr val="accent5">
                      <a:lumMod val="75000"/>
                    </a:schemeClr>
                  </a:solidFill>
                  <a:latin typeface="AvenirNext LT Pro Regular" panose="020B0504020202020204" pitchFamily="34" charset="0"/>
                </a:rPr>
                <a:t>toutes les </a:t>
              </a:r>
              <a:r>
                <a:rPr lang="fr-FR" sz="1100" dirty="0">
                  <a:solidFill>
                    <a:schemeClr val="accent5">
                      <a:lumMod val="75000"/>
                    </a:schemeClr>
                  </a:solidFill>
                  <a:latin typeface="AvenirNext LT Pro Regular" panose="020B0504020202020204" pitchFamily="34" charset="0"/>
                </a:rPr>
                <a:t>alertes </a:t>
              </a:r>
              <a:r>
                <a:rPr lang="fr-FR" sz="1100" dirty="0" smtClean="0">
                  <a:solidFill>
                    <a:schemeClr val="accent5">
                      <a:lumMod val="75000"/>
                    </a:schemeClr>
                  </a:solidFill>
                  <a:latin typeface="AvenirNext LT Pro Regular" panose="020B0504020202020204" pitchFamily="34" charset="0"/>
                </a:rPr>
                <a:t>sont </a:t>
              </a:r>
              <a:r>
                <a:rPr lang="fr-FR" sz="1100" dirty="0">
                  <a:solidFill>
                    <a:schemeClr val="accent5">
                      <a:lumMod val="75000"/>
                    </a:schemeClr>
                  </a:solidFill>
                  <a:latin typeface="AvenirNext LT Pro Regular" panose="020B0504020202020204" pitchFamily="34" charset="0"/>
                </a:rPr>
                <a:t>traitées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de </a:t>
              </a:r>
              <a:r>
                <a:rPr lang="fr-FR" sz="1100" dirty="0">
                  <a:solidFill>
                    <a:schemeClr val="accent5">
                      <a:lumMod val="75000"/>
                    </a:schemeClr>
                  </a:solidFill>
                  <a:latin typeface="AvenirNext LT Pro Regular" panose="020B0504020202020204" pitchFamily="34" charset="0"/>
                </a:rPr>
                <a:t>manière </a:t>
              </a:r>
              <a:r>
                <a:rPr lang="fr-FR" sz="1100" dirty="0" smtClean="0">
                  <a:solidFill>
                    <a:schemeClr val="accent5">
                      <a:lumMod val="75000"/>
                    </a:schemeClr>
                  </a:solidFill>
                  <a:latin typeface="AvenirNext LT Pro Regular" panose="020B0504020202020204" pitchFamily="34" charset="0"/>
                </a:rPr>
                <a:t>confidentielle </a:t>
              </a:r>
              <a:r>
                <a:rPr lang="fr-FR" sz="1100" dirty="0">
                  <a:solidFill>
                    <a:schemeClr val="accent5">
                      <a:lumMod val="75000"/>
                    </a:schemeClr>
                  </a:solidFill>
                  <a:latin typeface="AvenirNext LT Pro Regular" panose="020B0504020202020204" pitchFamily="34" charset="0"/>
                </a:rPr>
                <a:t>par l’équipe </a:t>
              </a:r>
              <a:r>
                <a:rPr lang="fr-FR" sz="1100" dirty="0" smtClean="0">
                  <a:solidFill>
                    <a:schemeClr val="accent5">
                      <a:lumMod val="75000"/>
                    </a:schemeClr>
                  </a:solidFill>
                  <a:latin typeface="AvenirNext LT Pro Regular" panose="020B0504020202020204" pitchFamily="34" charset="0"/>
                </a:rPr>
                <a:t>Ethics &amp; </a:t>
              </a:r>
            </a:p>
            <a:p>
              <a:pPr>
                <a:lnSpc>
                  <a:spcPts val="1600"/>
                </a:lnSpc>
              </a:pPr>
              <a:r>
                <a:rPr lang="fr-FR" sz="1100" dirty="0" smtClean="0">
                  <a:solidFill>
                    <a:schemeClr val="accent5">
                      <a:lumMod val="75000"/>
                    </a:schemeClr>
                  </a:solidFill>
                  <a:latin typeface="AvenirNext LT Pro Regular" panose="020B0504020202020204" pitchFamily="34" charset="0"/>
                </a:rPr>
                <a:t>Compliance </a:t>
              </a:r>
              <a:r>
                <a:rPr lang="fr-FR" sz="1100" dirty="0">
                  <a:solidFill>
                    <a:schemeClr val="accent5">
                      <a:lumMod val="75000"/>
                    </a:schemeClr>
                  </a:solidFill>
                  <a:latin typeface="AvenirNext LT Pro Regular" panose="020B0504020202020204" pitchFamily="34" charset="0"/>
                </a:rPr>
                <a:t>de </a:t>
              </a:r>
              <a:r>
                <a:rPr lang="fr-FR" sz="1100" dirty="0" smtClean="0">
                  <a:solidFill>
                    <a:schemeClr val="accent5">
                      <a:lumMod val="75000"/>
                    </a:schemeClr>
                  </a:solidFill>
                  <a:latin typeface="AvenirNext LT Pro Regular" panose="020B0504020202020204" pitchFamily="34" charset="0"/>
                </a:rPr>
                <a:t>Brink’s</a:t>
              </a:r>
              <a:r>
                <a:rPr lang="fr-FR" sz="1100" dirty="0">
                  <a:solidFill>
                    <a:schemeClr val="accent5">
                      <a:lumMod val="75000"/>
                    </a:schemeClr>
                  </a:solidFill>
                  <a:latin typeface="AvenirNext LT Pro Regular" panose="020B0504020202020204" pitchFamily="34" charset="0"/>
                </a:rPr>
                <a:t>. Vous pouvez également </a:t>
              </a:r>
              <a:r>
                <a:rPr lang="fr-FR" sz="1100" dirty="0" smtClean="0">
                  <a:solidFill>
                    <a:schemeClr val="accent5">
                      <a:lumMod val="75000"/>
                    </a:schemeClr>
                  </a:solidFill>
                  <a:latin typeface="AvenirNext LT Pro Regular" panose="020B0504020202020204" pitchFamily="34" charset="0"/>
                </a:rPr>
                <a:t>être </a:t>
              </a:r>
            </a:p>
            <a:p>
              <a:pPr>
                <a:lnSpc>
                  <a:spcPts val="1600"/>
                </a:lnSpc>
              </a:pPr>
              <a:r>
                <a:rPr lang="fr-FR" sz="1100" dirty="0" smtClean="0">
                  <a:solidFill>
                    <a:schemeClr val="accent5">
                      <a:lumMod val="75000"/>
                    </a:schemeClr>
                  </a:solidFill>
                  <a:latin typeface="AvenirNext LT Pro Regular" panose="020B0504020202020204" pitchFamily="34" charset="0"/>
                </a:rPr>
                <a:t>assuré </a:t>
              </a:r>
              <a:r>
                <a:rPr lang="fr-FR" sz="1100" dirty="0">
                  <a:solidFill>
                    <a:schemeClr val="accent5">
                      <a:lumMod val="75000"/>
                    </a:schemeClr>
                  </a:solidFill>
                  <a:latin typeface="AvenirNext LT Pro Regular" panose="020B0504020202020204" pitchFamily="34" charset="0"/>
                </a:rPr>
                <a:t>que si vous </a:t>
              </a:r>
              <a:r>
                <a:rPr lang="fr-FR" sz="1100" dirty="0" smtClean="0">
                  <a:solidFill>
                    <a:schemeClr val="accent5">
                      <a:lumMod val="75000"/>
                    </a:schemeClr>
                  </a:solidFill>
                  <a:latin typeface="AvenirNext LT Pro Regular" panose="020B0504020202020204" pitchFamily="34" charset="0"/>
                </a:rPr>
                <a:t>souhaitez </a:t>
              </a:r>
              <a:r>
                <a:rPr lang="fr-FR" sz="1100" dirty="0">
                  <a:solidFill>
                    <a:schemeClr val="accent5">
                      <a:lumMod val="75000"/>
                    </a:schemeClr>
                  </a:solidFill>
                  <a:latin typeface="AvenirNext LT Pro Regular" panose="020B0504020202020204" pitchFamily="34" charset="0"/>
                </a:rPr>
                <a:t>faire une alerte de manière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anonyme, votre </a:t>
              </a:r>
              <a:r>
                <a:rPr lang="fr-FR" sz="1100" dirty="0">
                  <a:solidFill>
                    <a:schemeClr val="accent5">
                      <a:lumMod val="75000"/>
                    </a:schemeClr>
                  </a:solidFill>
                  <a:latin typeface="AvenirNext LT Pro Regular" panose="020B0504020202020204" pitchFamily="34" charset="0"/>
                </a:rPr>
                <a:t>identité ne </a:t>
              </a:r>
              <a:r>
                <a:rPr lang="fr-FR" sz="1100" dirty="0" smtClean="0">
                  <a:solidFill>
                    <a:schemeClr val="accent5">
                      <a:lumMod val="75000"/>
                    </a:schemeClr>
                  </a:solidFill>
                  <a:latin typeface="AvenirNext LT Pro Regular" panose="020B0504020202020204" pitchFamily="34" charset="0"/>
                </a:rPr>
                <a:t>sera </a:t>
              </a:r>
              <a:r>
                <a:rPr lang="fr-FR" sz="1100" dirty="0">
                  <a:solidFill>
                    <a:schemeClr val="accent5">
                      <a:lumMod val="75000"/>
                    </a:schemeClr>
                  </a:solidFill>
                  <a:latin typeface="AvenirNext LT Pro Regular" panose="020B0504020202020204" pitchFamily="34" charset="0"/>
                </a:rPr>
                <a:t>pas communiquée à Brink's.</a:t>
              </a:r>
            </a:p>
          </p:txBody>
        </p:sp>
        <p:sp>
          <p:nvSpPr>
            <p:cNvPr id="8" name="Retângulo 7"/>
            <p:cNvSpPr/>
            <p:nvPr/>
          </p:nvSpPr>
          <p:spPr>
            <a:xfrm>
              <a:off x="5345907" y="4110813"/>
              <a:ext cx="5345906" cy="738664"/>
            </a:xfrm>
            <a:prstGeom prst="rect">
              <a:avLst/>
            </a:prstGeom>
          </p:spPr>
          <p:txBody>
            <a:bodyPr wrap="square">
              <a:spAutoFit/>
            </a:bodyPr>
            <a:lstStyle/>
            <a:p>
              <a:pPr algn="ctr">
                <a:lnSpc>
                  <a:spcPct val="150000"/>
                </a:lnSpc>
              </a:pPr>
              <a:r>
                <a:rPr lang="pt-BR" sz="1400" b="1" dirty="0">
                  <a:solidFill>
                    <a:schemeClr val="bg1">
                      <a:lumMod val="50000"/>
                    </a:schemeClr>
                  </a:solidFill>
                  <a:latin typeface="AvenirNext LT Pro Regular" panose="020B0504020202020204" pitchFamily="34" charset="0"/>
                </a:rPr>
                <a:t>Faites part de vos préoccupations en toute confidentialité</a:t>
              </a:r>
            </a:p>
            <a:p>
              <a:pPr algn="ctr">
                <a:lnSpc>
                  <a:spcPct val="150000"/>
                </a:lnSpc>
              </a:pPr>
              <a:r>
                <a:rPr lang="pt-BR" sz="1400" b="1" dirty="0">
                  <a:solidFill>
                    <a:schemeClr val="bg1">
                      <a:lumMod val="50000"/>
                    </a:schemeClr>
                  </a:solidFill>
                  <a:latin typeface="AvenirNext LT Pro Regular" panose="020B0504020202020204" pitchFamily="34" charset="0"/>
                </a:rPr>
                <a:t>Vous serez protégé de toutes représailles</a:t>
              </a: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5993247" y="3018884"/>
              <a:ext cx="4063042" cy="769441"/>
            </a:xfrm>
            <a:prstGeom prst="rect">
              <a:avLst/>
            </a:prstGeom>
            <a:noFill/>
          </p:spPr>
          <p:txBody>
            <a:bodyPr wrap="square" rtlCol="0">
              <a:spAutoFit/>
            </a:bodyPr>
            <a:lstStyle/>
            <a:p>
              <a:pPr algn="ctr"/>
              <a:r>
                <a:rPr lang="en-US" sz="4400" spc="-50" dirty="0">
                  <a:solidFill>
                    <a:srgbClr val="004899"/>
                  </a:solidFill>
                  <a:latin typeface="AvenirNext LT Pro Bold" panose="020B0804020202020204" pitchFamily="34" charset="0"/>
                </a:rPr>
                <a:t>0800 75 904</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389" y="6166902"/>
              <a:ext cx="967190" cy="1080000"/>
            </a:xfrm>
            <a:prstGeom prst="rect">
              <a:avLst/>
            </a:prstGeom>
          </p:spPr>
        </p:pic>
        <p:sp>
          <p:nvSpPr>
            <p:cNvPr id="17" name="Retângulo 16"/>
            <p:cNvSpPr/>
            <p:nvPr/>
          </p:nvSpPr>
          <p:spPr>
            <a:xfrm>
              <a:off x="5345906" y="4892948"/>
              <a:ext cx="5345906" cy="1200329"/>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Contact en néerlandais, français, allemand et anglais</a:t>
              </a:r>
            </a:p>
            <a:p>
              <a:pPr algn="ctr">
                <a:lnSpc>
                  <a:spcPct val="150000"/>
                </a:lnSpc>
              </a:pPr>
              <a:r>
                <a:rPr lang="pt-BR" sz="1200" spc="100" noProof="1" smtClean="0">
                  <a:solidFill>
                    <a:srgbClr val="004899"/>
                  </a:solidFill>
                  <a:latin typeface="AvenirNext LT Pro Regular" panose="020B0504020202020204" pitchFamily="34" charset="0"/>
                </a:rPr>
                <a:t>Contact in het Nederlands, het Frans, het Duist en het Engels</a:t>
              </a:r>
            </a:p>
            <a:p>
              <a:pPr algn="ctr">
                <a:lnSpc>
                  <a:spcPct val="150000"/>
                </a:lnSpc>
              </a:pPr>
              <a:r>
                <a:rPr lang="pt-BR" sz="1200" spc="100" noProof="1" smtClean="0">
                  <a:solidFill>
                    <a:srgbClr val="004899"/>
                  </a:solidFill>
                  <a:latin typeface="AvenirNext LT Pro Regular" panose="020B0504020202020204" pitchFamily="34" charset="0"/>
                </a:rPr>
                <a:t>Kontakt in Niederländisch, Französisch, Deutsch und Englisch</a:t>
              </a:r>
            </a:p>
            <a:p>
              <a:pPr algn="ctr">
                <a:lnSpc>
                  <a:spcPct val="150000"/>
                </a:lnSpc>
              </a:pPr>
              <a:r>
                <a:rPr lang="pt-BR" sz="1200" spc="100" noProof="1" smtClean="0">
                  <a:solidFill>
                    <a:srgbClr val="004899"/>
                  </a:solidFill>
                  <a:latin typeface="AvenirNext LT Pro Regular" panose="020B0504020202020204" pitchFamily="34" charset="0"/>
                </a:rPr>
                <a:t>Contact in Dutch, French, German and English</a:t>
              </a:r>
              <a:endParaRPr lang="pt-BR" sz="1200" spc="100" noProof="1">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7EE482-F969-4EB7-A511-7E6DF7CB79E1}"/>
</file>

<file path=customXml/itemProps2.xml><?xml version="1.0" encoding="utf-8"?>
<ds:datastoreItem xmlns:ds="http://schemas.openxmlformats.org/officeDocument/2006/customXml" ds:itemID="{AA549EB4-3A6F-4CC2-A281-F0A9F0E7CE9C}"/>
</file>

<file path=customXml/itemProps3.xml><?xml version="1.0" encoding="utf-8"?>
<ds:datastoreItem xmlns:ds="http://schemas.openxmlformats.org/officeDocument/2006/customXml" ds:itemID="{0831998F-C733-4F22-B5CD-133D7D7D3AF5}"/>
</file>

<file path=docProps/app.xml><?xml version="1.0" encoding="utf-8"?>
<Properties xmlns="http://schemas.openxmlformats.org/officeDocument/2006/extended-properties" xmlns:vt="http://schemas.openxmlformats.org/officeDocument/2006/docPropsVTypes">
  <Template>Office Theme</Template>
  <TotalTime>336</TotalTime>
  <Words>246</Words>
  <Application>Microsoft Office PowerPoint</Application>
  <PresentationFormat>Personalizar</PresentationFormat>
  <Paragraphs>22</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46</cp:revision>
  <dcterms:created xsi:type="dcterms:W3CDTF">2021-04-09T18:42:33Z</dcterms:created>
  <dcterms:modified xsi:type="dcterms:W3CDTF">2021-06-22T15:19:09Z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