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60"/>
  </p:normalViewPr>
  <p:slideViewPr>
    <p:cSldViewPr snapToGrid="0">
      <p:cViewPr varScale="1">
        <p:scale>
          <a:sx n="28" d="100"/>
          <a:sy n="28" d="100"/>
        </p:scale>
        <p:origin x="2260" y="36"/>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51F0AC08-5E59-446D-AE56-4E7F8837428E}"/>
    <pc:docChg chg="modSld">
      <pc:chgData name="Pamela McCloud" userId="73b4b836-8331-41af-a755-0ca49410e3b4" providerId="ADAL" clId="{51F0AC08-5E59-446D-AE56-4E7F8837428E}" dt="2023-12-30T22:17:48.925" v="0"/>
      <pc:docMkLst>
        <pc:docMk/>
      </pc:docMkLst>
      <pc:sldChg chg="addSp modSp">
        <pc:chgData name="Pamela McCloud" userId="73b4b836-8331-41af-a755-0ca49410e3b4" providerId="ADAL" clId="{51F0AC08-5E59-446D-AE56-4E7F8837428E}" dt="2023-12-30T22:17:48.925" v="0"/>
        <pc:sldMkLst>
          <pc:docMk/>
          <pc:sldMk cId="3581906436" sldId="256"/>
        </pc:sldMkLst>
        <pc:spChg chg="add mod">
          <ac:chgData name="Pamela McCloud" userId="73b4b836-8331-41af-a755-0ca49410e3b4" providerId="ADAL" clId="{51F0AC08-5E59-446D-AE56-4E7F8837428E}" dt="2023-12-30T22:17:48.925" v="0"/>
          <ac:spMkLst>
            <pc:docMk/>
            <pc:sldMk cId="3581906436" sldId="256"/>
            <ac:spMk id="4" creationId="{D8CAE352-8F9C-664F-1A1E-D91D0038B0B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15119350"/>
            </a:xfrm>
            <a:prstGeom prst="rect">
              <a:avLst/>
            </a:prstGeom>
          </p:spPr>
        </p:pic>
        <p:sp>
          <p:nvSpPr>
            <p:cNvPr id="6" name="CaixaDeTexto 5"/>
            <p:cNvSpPr txBox="1"/>
            <p:nvPr/>
          </p:nvSpPr>
          <p:spPr>
            <a:xfrm>
              <a:off x="0" y="1402080"/>
              <a:ext cx="10691812" cy="1569660"/>
            </a:xfrm>
            <a:prstGeom prst="rect">
              <a:avLst/>
            </a:prstGeom>
            <a:noFill/>
          </p:spPr>
          <p:txBody>
            <a:bodyPr wrap="square" rtlCol="0">
              <a:spAutoFit/>
            </a:bodyPr>
            <a:lstStyle/>
            <a:p>
              <a:pPr algn="ctr"/>
              <a:r>
                <a:rPr lang="pt-BR" sz="9600" b="1" noProof="1">
                  <a:solidFill>
                    <a:schemeClr val="bg1"/>
                  </a:solidFill>
                  <a:effectLst>
                    <a:outerShdw blurRad="38100" dist="38100" dir="2700000" algn="tl">
                      <a:srgbClr val="000000">
                        <a:alpha val="43137"/>
                      </a:srgbClr>
                    </a:outerShdw>
                  </a:effectLst>
                  <a:latin typeface="AvenirNext LT Pro Bold" panose="020B0804020202020204"/>
                </a:rPr>
                <a:t>الخط الساخن للأخلاقيات</a:t>
              </a:r>
            </a:p>
          </p:txBody>
        </p:sp>
        <p:sp>
          <p:nvSpPr>
            <p:cNvPr id="12" name="CaixaDeTexto 11"/>
            <p:cNvSpPr txBox="1"/>
            <p:nvPr/>
          </p:nvSpPr>
          <p:spPr>
            <a:xfrm>
              <a:off x="678765" y="9096615"/>
              <a:ext cx="4480560" cy="3298339"/>
            </a:xfrm>
            <a:prstGeom prst="rect">
              <a:avLst/>
            </a:prstGeom>
            <a:noFill/>
          </p:spPr>
          <p:txBody>
            <a:bodyPr wrap="square" rtlCol="0">
              <a:spAutoFit/>
            </a:bodyPr>
            <a:lstStyle/>
            <a:p>
              <a:pPr algn="just" rtl="1">
                <a:lnSpc>
                  <a:spcPts val="2500"/>
                </a:lnSpc>
              </a:pPr>
              <a:r>
                <a:rPr lang="pt-BR" sz="2000" noProof="1">
                  <a:solidFill>
                    <a:schemeClr val="tx1">
                      <a:lumMod val="75000"/>
                      <a:lumOff val="25000"/>
                    </a:schemeClr>
                  </a:solidFill>
                </a:rPr>
                <a:t>إذا وجدت نفسك تواجه معضلة أخلاقية، فالخط الساخن للأخلاقيات موجود هنا من أجلك</a:t>
              </a:r>
              <a:r>
                <a:rPr lang="pt-BR" sz="2000" spc="-40" noProof="1">
                  <a:solidFill>
                    <a:schemeClr val="tx1">
                      <a:lumMod val="75000"/>
                      <a:lumOff val="25000"/>
                    </a:schemeClr>
                  </a:solidFill>
                  <a:latin typeface="AvenirNext LT Pro Regular" panose="020B0504020202020204" pitchFamily="34" charset="0"/>
                </a:rPr>
                <a:t>. </a:t>
              </a:r>
              <a:r>
                <a:rPr lang="pt-BR" sz="2000" noProof="1">
                  <a:solidFill>
                    <a:schemeClr val="tx1">
                      <a:lumMod val="75000"/>
                      <a:lumOff val="25000"/>
                    </a:schemeClr>
                  </a:solidFill>
                </a:rPr>
                <a:t>يمكنك الإبلاغ عن مخاوف بجدية مثل الاشتباه بالرشوة والاحتيال ومخاطر غسيل الأموال والمخالفات المحاسبية وانتهاكات مكافحة الاحتكار وإساءة استخدام الأصول والموارد وتضارب المصالح وإساءة استخدام الهدايا والترفيه والكشف عن معلومات حساسة والتمييز والانتقام والتهديدات والتحرش الأخلاقي أو الجنسي والمواقف المماثلة.</a:t>
              </a:r>
            </a:p>
            <a:p>
              <a:pPr algn="just" rtl="1">
                <a:lnSpc>
                  <a:spcPts val="2500"/>
                </a:lnSpc>
              </a:pPr>
              <a:r>
                <a:rPr lang="pt-BR" sz="2000" noProof="1">
                  <a:solidFill>
                    <a:schemeClr val="tx1">
                      <a:lumMod val="75000"/>
                      <a:lumOff val="25000"/>
                    </a:schemeClr>
                  </a:solidFill>
                </a:rPr>
                <a:t>  يجب الإبلاغ عن أي انتهاك مشتبه به لقواعد الأخلاق في شركة برينكس من خلال الخط الساخن للأخلاقيات. </a:t>
              </a:r>
            </a:p>
          </p:txBody>
        </p:sp>
        <p:sp>
          <p:nvSpPr>
            <p:cNvPr id="13" name="CaixaDeTexto 12"/>
            <p:cNvSpPr txBox="1"/>
            <p:nvPr/>
          </p:nvSpPr>
          <p:spPr>
            <a:xfrm>
              <a:off x="922496" y="13316041"/>
              <a:ext cx="8846820" cy="461665"/>
            </a:xfrm>
            <a:prstGeom prst="rect">
              <a:avLst/>
            </a:prstGeom>
            <a:noFill/>
          </p:spPr>
          <p:txBody>
            <a:bodyPr wrap="square" rtlCol="0">
              <a:spAutoFit/>
            </a:bodyPr>
            <a:lstStyle/>
            <a:p>
              <a:pPr algn="ctr" rtl="1"/>
              <a:r>
                <a:rPr lang="pt-BR" sz="1200" b="1" noProof="1">
                  <a:solidFill>
                    <a:schemeClr val="accent1">
                      <a:lumMod val="75000"/>
                    </a:schemeClr>
                  </a:solidFill>
                </a:rPr>
                <a:t>تشغيل الخط الساخن للأخلاقيات يتم بواسطة شركة مستقلة يمكنك أن تكون على ثقة من أن جميع الشكايات يتم التعامل معها بسرية من قبل مجموعة</a:t>
              </a:r>
            </a:p>
            <a:p>
              <a:pPr algn="ctr"/>
              <a:r>
                <a:rPr lang="pt-BR" sz="1200" b="1" noProof="1">
                  <a:solidFill>
                    <a:schemeClr val="accent1">
                      <a:lumMod val="75000"/>
                    </a:schemeClr>
                  </a:solidFill>
                </a:rPr>
                <a:t>Brink’s Ethics &amp; Compliance Group. يمكنك أيضًا أن تطمئن إلى أنه إذا كنت ترغب في تقديم بلاغ مجهول الهوية ، فلن يتم تقديم معلومات التعريف الخاصة بك إلى Brink’s.</a:t>
              </a:r>
              <a:endParaRPr lang="pt-BR" sz="1200" b="1" noProof="1">
                <a:solidFill>
                  <a:schemeClr val="accent1">
                    <a:lumMod val="75000"/>
                  </a:schemeClr>
                </a:solidFill>
                <a:latin typeface="AvenirNext LT Pro UltLight" panose="020B0203020202020204" pitchFamily="34" charset="0"/>
              </a:endParaRPr>
            </a:p>
          </p:txBody>
        </p:sp>
        <p:sp>
          <p:nvSpPr>
            <p:cNvPr id="14" name="CaixaDeTexto 13"/>
            <p:cNvSpPr txBox="1"/>
            <p:nvPr/>
          </p:nvSpPr>
          <p:spPr>
            <a:xfrm>
              <a:off x="0" y="2923558"/>
              <a:ext cx="10691812" cy="523220"/>
            </a:xfrm>
            <a:prstGeom prst="rect">
              <a:avLst/>
            </a:prstGeom>
            <a:noFill/>
          </p:spPr>
          <p:txBody>
            <a:bodyPr wrap="square" rtlCol="0">
              <a:spAutoFit/>
            </a:bodyPr>
            <a:lstStyle/>
            <a:p>
              <a:pPr algn="ctr" rtl="1"/>
              <a:r>
                <a:rPr lang="pt-BR" sz="2800" b="1" noProof="1">
                  <a:latin typeface="AvenirNext LT Pro Bold" panose="020B0804020202020204" pitchFamily="34" charset="0"/>
                </a:rPr>
                <a:t>على مدار </a:t>
              </a:r>
              <a:r>
                <a:rPr lang="pt-BR" sz="2800" noProof="1">
                  <a:latin typeface="AvenirNext LT Pro Bold" panose="020B0804020202020204" pitchFamily="34" charset="0"/>
                </a:rPr>
                <a:t>24</a:t>
              </a:r>
              <a:r>
                <a:rPr lang="pt-BR" sz="2800" b="1" noProof="1">
                  <a:latin typeface="AvenirNext LT Pro Bold" panose="020B0804020202020204" pitchFamily="34" charset="0"/>
                </a:rPr>
                <a:t> ساعة </a:t>
              </a:r>
              <a:r>
                <a:rPr lang="pt-BR" sz="2800" b="1" noProof="1">
                  <a:latin typeface="Times New Roman"/>
                  <a:cs typeface="Times New Roman"/>
                </a:rPr>
                <a:t>• </a:t>
              </a:r>
              <a:r>
                <a:rPr lang="pt-BR" sz="2800" noProof="1">
                  <a:latin typeface="AvenirNext LT Pro Bold" panose="020B0804020202020204" pitchFamily="34" charset="0"/>
                </a:rPr>
                <a:t>365</a:t>
              </a:r>
              <a:r>
                <a:rPr lang="pt-BR" sz="2800" b="1" noProof="1">
                  <a:latin typeface="Times New Roman"/>
                  <a:cs typeface="Times New Roman"/>
                </a:rPr>
                <a:t> يوما</a:t>
              </a:r>
              <a:endParaRPr lang="pt-BR" sz="2800" b="1" noProof="1">
                <a:latin typeface="AvenirNext LT Pro Bold" panose="020B0804020202020204" pitchFamily="34" charset="0"/>
              </a:endParaRPr>
            </a:p>
          </p:txBody>
        </p:sp>
        <p:sp>
          <p:nvSpPr>
            <p:cNvPr id="15" name="CaixaDeTexto 14"/>
            <p:cNvSpPr txBox="1"/>
            <p:nvPr/>
          </p:nvSpPr>
          <p:spPr>
            <a:xfrm>
              <a:off x="6716799" y="10377454"/>
              <a:ext cx="1996060" cy="463075"/>
            </a:xfrm>
            <a:prstGeom prst="rect">
              <a:avLst/>
            </a:prstGeom>
            <a:noFill/>
          </p:spPr>
          <p:txBody>
            <a:bodyPr wrap="none" rtlCol="0">
              <a:spAutoFit/>
            </a:bodyPr>
            <a:lstStyle/>
            <a:p>
              <a:pPr algn="ctr">
                <a:lnSpc>
                  <a:spcPct val="150000"/>
                </a:lnSpc>
              </a:pPr>
              <a:r>
                <a:rPr lang="pt-BR" b="1" noProof="1">
                  <a:solidFill>
                    <a:schemeClr val="bg1">
                      <a:lumMod val="50000"/>
                    </a:schemeClr>
                  </a:solidFill>
                </a:rPr>
                <a:t>إرفع السرية عن مخاوفك</a:t>
              </a:r>
            </a:p>
          </p:txBody>
        </p:sp>
        <p:sp>
          <p:nvSpPr>
            <p:cNvPr id="16" name="CaixaDeTexto 15"/>
            <p:cNvSpPr txBox="1"/>
            <p:nvPr/>
          </p:nvSpPr>
          <p:spPr>
            <a:xfrm>
              <a:off x="6747257" y="10751582"/>
              <a:ext cx="1935145" cy="463075"/>
            </a:xfrm>
            <a:prstGeom prst="rect">
              <a:avLst/>
            </a:prstGeom>
            <a:noFill/>
          </p:spPr>
          <p:txBody>
            <a:bodyPr wrap="none" rtlCol="0">
              <a:spAutoFit/>
            </a:bodyPr>
            <a:lstStyle/>
            <a:p>
              <a:pPr algn="ctr">
                <a:lnSpc>
                  <a:spcPct val="150000"/>
                </a:lnSpc>
              </a:pPr>
              <a:r>
                <a:rPr lang="pt-BR" b="1" noProof="1">
                  <a:solidFill>
                    <a:schemeClr val="bg1">
                      <a:lumMod val="50000"/>
                    </a:schemeClr>
                  </a:solidFill>
                </a:rPr>
                <a:t>ستتم حمايتك من الانتقام</a:t>
              </a:r>
              <a:endParaRPr lang="pt-BR" b="1" noProof="1">
                <a:solidFill>
                  <a:schemeClr val="bg1">
                    <a:lumMod val="50000"/>
                  </a:schemeClr>
                </a:solidFill>
                <a:latin typeface="AvenirNext LT Pro Regular" panose="020B0504020202020204" pitchFamily="34" charset="0"/>
              </a:endParaRPr>
            </a:p>
          </p:txBody>
        </p:sp>
        <p:sp>
          <p:nvSpPr>
            <p:cNvPr id="17" name="CaixaDeTexto 16"/>
            <p:cNvSpPr txBox="1"/>
            <p:nvPr/>
          </p:nvSpPr>
          <p:spPr>
            <a:xfrm>
              <a:off x="5752757" y="9464007"/>
              <a:ext cx="3799915" cy="615553"/>
            </a:xfrm>
            <a:prstGeom prst="rect">
              <a:avLst/>
            </a:prstGeom>
            <a:noFill/>
          </p:spPr>
          <p:txBody>
            <a:bodyPr wrap="square" rtlCol="0">
              <a:spAutoFit/>
            </a:bodyPr>
            <a:lstStyle/>
            <a:p>
              <a:pPr algn="ctr"/>
              <a:r>
                <a:rPr lang="pt-BR" sz="3400" spc="-50" noProof="1">
                  <a:solidFill>
                    <a:srgbClr val="004899"/>
                  </a:solidFill>
                  <a:latin typeface="AvenirNext LT Pro Bold" panose="020B0804020202020204" pitchFamily="34" charset="0"/>
                </a:rPr>
                <a:t>+1 877 275 4585</a:t>
              </a:r>
            </a:p>
          </p:txBody>
        </p:sp>
        <p:sp>
          <p:nvSpPr>
            <p:cNvPr id="18" name="Retângulo 17"/>
            <p:cNvSpPr/>
            <p:nvPr/>
          </p:nvSpPr>
          <p:spPr>
            <a:xfrm>
              <a:off x="0" y="12841771"/>
              <a:ext cx="10691813" cy="523220"/>
            </a:xfrm>
            <a:prstGeom prst="rect">
              <a:avLst/>
            </a:prstGeom>
          </p:spPr>
          <p:txBody>
            <a:bodyPr wrap="square">
              <a:spAutoFit/>
            </a:bodyPr>
            <a:lstStyle/>
            <a:p>
              <a:pPr algn="ctr">
                <a:lnSpc>
                  <a:spcPct val="200000"/>
                </a:lnSpc>
              </a:pPr>
              <a:r>
                <a:rPr lang="pt-BR" sz="1400" b="1" noProof="1">
                  <a:solidFill>
                    <a:srgbClr val="004899"/>
                  </a:solidFill>
                  <a:latin typeface="AvenirNext LT Pro Regular" panose="020B0504020202020204" pitchFamily="34" charset="0"/>
                </a:rPr>
                <a:t>Contact in English, Spanish and French  |  Contact en anglais, espagnol et français  |  Contacto en inglés, español y francés</a:t>
              </a:r>
            </a:p>
          </p:txBody>
        </p:sp>
        <p:sp>
          <p:nvSpPr>
            <p:cNvPr id="19" name="CaixaDeTexto 7"/>
            <p:cNvSpPr txBox="1"/>
            <p:nvPr/>
          </p:nvSpPr>
          <p:spPr>
            <a:xfrm>
              <a:off x="8310564" y="6541440"/>
              <a:ext cx="1728786" cy="523220"/>
            </a:xfrm>
            <a:prstGeom prst="rect">
              <a:avLst/>
            </a:prstGeom>
            <a:noFill/>
          </p:spPr>
          <p:txBody>
            <a:bodyPr wrap="square" rtlCol="0">
              <a:spAutoFit/>
            </a:bodyPr>
            <a:lstStyle/>
            <a:p>
              <a:pPr algn="ctr"/>
              <a:r>
                <a:rPr lang="pt-BR" sz="2700" b="1" noProof="1">
                  <a:solidFill>
                    <a:schemeClr val="bg1"/>
                  </a:solidFill>
                </a:rPr>
                <a:t>في أي وقت</a:t>
              </a:r>
              <a:endParaRPr lang="pt-BR" sz="2700" b="1" spc="70" noProof="1">
                <a:solidFill>
                  <a:schemeClr val="bg1"/>
                </a:solidFill>
                <a:latin typeface="AvenirNext LT Pro Bold" panose="020B0804020202020204" pitchFamily="34" charset="0"/>
              </a:endParaRPr>
            </a:p>
          </p:txBody>
        </p:sp>
        <p:sp>
          <p:nvSpPr>
            <p:cNvPr id="20" name="CaixaDeTexto 8"/>
            <p:cNvSpPr txBox="1"/>
            <p:nvPr/>
          </p:nvSpPr>
          <p:spPr>
            <a:xfrm>
              <a:off x="8275252" y="6980726"/>
              <a:ext cx="1628724" cy="523220"/>
            </a:xfrm>
            <a:prstGeom prst="rect">
              <a:avLst/>
            </a:prstGeom>
            <a:noFill/>
          </p:spPr>
          <p:txBody>
            <a:bodyPr wrap="square" rtlCol="0">
              <a:spAutoFit/>
            </a:bodyPr>
            <a:lstStyle/>
            <a:p>
              <a:pPr algn="r"/>
              <a:r>
                <a:rPr lang="pt-BR" sz="2800" noProof="1">
                  <a:solidFill>
                    <a:schemeClr val="bg1"/>
                  </a:solidFill>
                </a:rPr>
                <a:t>في كل مكان</a:t>
              </a:r>
              <a:endParaRPr lang="pt-BR" sz="2800" spc="60" noProof="1">
                <a:solidFill>
                  <a:schemeClr val="bg1"/>
                </a:solidFill>
                <a:latin typeface="AvenirNext LT Pro Regular" panose="020B0504020202020204" pitchFamily="34" charset="0"/>
              </a:endParaRPr>
            </a:p>
          </p:txBody>
        </p:sp>
        <p:sp>
          <p:nvSpPr>
            <p:cNvPr id="21" name="CaixaDeTexto 9"/>
            <p:cNvSpPr txBox="1"/>
            <p:nvPr/>
          </p:nvSpPr>
          <p:spPr>
            <a:xfrm>
              <a:off x="8275252" y="7358282"/>
              <a:ext cx="1628724" cy="523220"/>
            </a:xfrm>
            <a:prstGeom prst="rect">
              <a:avLst/>
            </a:prstGeom>
            <a:noFill/>
          </p:spPr>
          <p:txBody>
            <a:bodyPr wrap="square" rtlCol="0">
              <a:spAutoFit/>
            </a:bodyPr>
            <a:lstStyle/>
            <a:p>
              <a:pPr algn="r"/>
              <a:r>
                <a:rPr lang="pt-BR" sz="2800" noProof="1">
                  <a:solidFill>
                    <a:schemeClr val="bg1"/>
                  </a:solidFill>
                </a:rPr>
                <a:t>نحن هنا</a:t>
              </a:r>
              <a:endParaRPr lang="pt-BR" sz="2800" spc="60" noProof="1">
                <a:solidFill>
                  <a:schemeClr val="bg1"/>
                </a:solidFill>
                <a:latin typeface="AvenirNext LT Pro Regular" panose="020B0504020202020204" pitchFamily="34" charset="0"/>
              </a:endParaRPr>
            </a:p>
          </p:txBody>
        </p:sp>
        <p:sp>
          <p:nvSpPr>
            <p:cNvPr id="22" name="CaixaDeTexto 10"/>
            <p:cNvSpPr txBox="1"/>
            <p:nvPr/>
          </p:nvSpPr>
          <p:spPr>
            <a:xfrm>
              <a:off x="8275252" y="7729293"/>
              <a:ext cx="1628724" cy="523220"/>
            </a:xfrm>
            <a:prstGeom prst="rect">
              <a:avLst/>
            </a:prstGeom>
            <a:noFill/>
          </p:spPr>
          <p:txBody>
            <a:bodyPr wrap="square" rtlCol="0">
              <a:spAutoFit/>
            </a:bodyPr>
            <a:lstStyle/>
            <a:p>
              <a:pPr algn="r"/>
              <a:r>
                <a:rPr lang="pt-BR" sz="2800" noProof="1">
                  <a:solidFill>
                    <a:schemeClr val="bg1"/>
                  </a:solidFill>
                </a:rPr>
                <a:t>لنستمع إليكم</a:t>
              </a:r>
              <a:endParaRPr lang="pt-BR" sz="2800" spc="60" noProof="1">
                <a:solidFill>
                  <a:schemeClr val="bg1"/>
                </a:solidFill>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090" y="8466297"/>
              <a:ext cx="743184" cy="829869"/>
            </a:xfrm>
            <a:prstGeom prst="rect">
              <a:avLst/>
            </a:prstGeom>
          </p:spPr>
        </p:pic>
      </p:grpSp>
      <p:sp>
        <p:nvSpPr>
          <p:cNvPr id="4" name="CaixaDeTexto 5">
            <a:extLst>
              <a:ext uri="{FF2B5EF4-FFF2-40B4-BE49-F238E27FC236}">
                <a16:creationId xmlns:a16="http://schemas.microsoft.com/office/drawing/2014/main" id="{D8CAE352-8F9C-664F-1A1E-D91D0038B0B4}"/>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E13CD-05FE-4A73-B238-2B77CD3CBAAC}"/>
</file>

<file path=customXml/itemProps2.xml><?xml version="1.0" encoding="utf-8"?>
<ds:datastoreItem xmlns:ds="http://schemas.openxmlformats.org/officeDocument/2006/customXml" ds:itemID="{D09091FC-541E-4F17-82D4-A855AA35A632}">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CB9D3C1B-930B-49DE-9078-F9DF625AFC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1428</TotalTime>
  <Words>187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AvenirNext LT Pro Bold</vt:lpstr>
      <vt:lpstr>Calibri</vt:lpstr>
      <vt:lpstr>AvenirNext LT Pro UltLight</vt:lpstr>
      <vt:lpstr>AvenirNext LT Pro Regular</vt:lpstr>
      <vt:lpstr>Times New Roman</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24</cp:revision>
  <dcterms:created xsi:type="dcterms:W3CDTF">2021-04-09T18:42:33Z</dcterms:created>
  <dcterms:modified xsi:type="dcterms:W3CDTF">2023-12-30T22:18:00Z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