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Lst>
  <p:sldSz cx="10691813" cy="15119350"/>
  <p:notesSz cx="6858000" cy="9144000"/>
  <p:embeddedFontLst>
    <p:embeddedFont>
      <p:font typeface="AvenirNext LT Pro Regular" panose="020B0504020202020204" pitchFamily="34" charset="0"/>
      <p:regular r:id="rId3"/>
      <p:bold r:id="rId4"/>
      <p:italic r:id="rId5"/>
      <p:boldItalic r:id="rId6"/>
    </p:embeddedFon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AvenirNext LT Pro Bold" panose="020B0804020202020204" pitchFamily="34" charset="0"/>
      <p:bold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56" autoAdjust="0"/>
    <p:restoredTop sz="96453" autoAdjust="0"/>
  </p:normalViewPr>
  <p:slideViewPr>
    <p:cSldViewPr snapToGrid="0">
      <p:cViewPr varScale="1">
        <p:scale>
          <a:sx n="52" d="100"/>
          <a:sy n="52" d="100"/>
        </p:scale>
        <p:origin x="377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customXml" Target="../customXml/item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23/06/2021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23/06/2021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23/06/2021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23/06/2021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23/06/2021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23/06/2021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23/06/2021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23/06/2021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23/06/2021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23/06/2021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23/06/2021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‹nº›</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23/06/2021</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‹nº›</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1" y="1358900"/>
              <a:ext cx="10691813" cy="1015663"/>
            </a:xfrm>
            <a:prstGeom prst="rect">
              <a:avLst/>
            </a:prstGeom>
            <a:noFill/>
          </p:spPr>
          <p:txBody>
            <a:bodyPr wrap="square" rtlCol="0">
              <a:spAutoFit/>
            </a:bodyPr>
            <a:lstStyle/>
            <a:p>
              <a:pPr algn="ctr"/>
              <a:r>
                <a:rPr lang="pt-BR" sz="6000" noProof="1" smtClean="0">
                  <a:solidFill>
                    <a:schemeClr val="bg1"/>
                  </a:solidFill>
                  <a:effectLst>
                    <a:outerShdw blurRad="38100" dist="38100" dir="2700000" algn="tl">
                      <a:srgbClr val="000000">
                        <a:alpha val="64000"/>
                      </a:srgbClr>
                    </a:outerShdw>
                  </a:effectLst>
                  <a:latin typeface="AvenirNext LT Pro Bold" panose="020B0804020202020204" pitchFamily="34" charset="0"/>
                </a:rPr>
                <a:t>Ligne </a:t>
              </a:r>
              <a:r>
                <a:rPr lang="pt-BR" sz="6000" noProof="1" smtClean="0">
                  <a:solidFill>
                    <a:schemeClr val="bg1"/>
                  </a:solidFill>
                  <a:effectLst>
                    <a:outerShdw blurRad="38100" dist="38100" dir="2700000" algn="tl">
                      <a:srgbClr val="000000">
                        <a:alpha val="64000"/>
                      </a:srgbClr>
                    </a:outerShdw>
                  </a:effectLst>
                  <a:latin typeface="AvenirNext LT Pro Bold" panose="020B0804020202020204" pitchFamily="34" charset="0"/>
                </a:rPr>
                <a:t>d’Assistance </a:t>
              </a:r>
              <a:r>
                <a:rPr lang="pt-BR" sz="6000" noProof="1" smtClean="0">
                  <a:solidFill>
                    <a:schemeClr val="bg1"/>
                  </a:solidFill>
                  <a:effectLst>
                    <a:outerShdw blurRad="38100" dist="38100" dir="2700000" algn="tl">
                      <a:srgbClr val="000000">
                        <a:alpha val="64000"/>
                      </a:srgbClr>
                    </a:outerShdw>
                  </a:effectLst>
                  <a:latin typeface="AvenirNext LT Pro Bold" panose="020B0804020202020204" pitchFamily="34" charset="0"/>
                </a:rPr>
                <a:t>Ethique</a:t>
              </a:r>
              <a:endParaRPr lang="pt-BR" sz="6000" noProof="1">
                <a:solidFill>
                  <a:schemeClr val="bg1"/>
                </a:solidFill>
                <a:effectLst>
                  <a:outerShdw blurRad="38100" dist="38100" dir="2700000" algn="tl">
                    <a:srgbClr val="000000">
                      <a:alpha val="64000"/>
                    </a:srgbClr>
                  </a:outerShdw>
                </a:effectLst>
                <a:latin typeface="AvenirNext LT Pro Bold" panose="020B0804020202020204" pitchFamily="34" charset="0"/>
              </a:endParaRPr>
            </a:p>
          </p:txBody>
        </p:sp>
        <p:sp>
          <p:nvSpPr>
            <p:cNvPr id="9" name="CaixaDeTexto 8"/>
            <p:cNvSpPr txBox="1"/>
            <p:nvPr/>
          </p:nvSpPr>
          <p:spPr>
            <a:xfrm>
              <a:off x="8558860" y="7006870"/>
              <a:ext cx="178382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e</a:t>
              </a:r>
              <a:r>
                <a:rPr lang="pt-BR" sz="2400" spc="60" noProof="1" smtClean="0">
                  <a:solidFill>
                    <a:schemeClr val="bg1"/>
                  </a:solidFill>
                  <a:latin typeface="AvenirNext LT Pro Regular" panose="020B0504020202020204" pitchFamily="34" charset="0"/>
                </a:rPr>
                <a:t>n tout lieu</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7884318" y="7350210"/>
              <a:ext cx="2458365"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n</a:t>
              </a:r>
              <a:r>
                <a:rPr lang="pt-BR" sz="2400" spc="60" noProof="1" smtClean="0">
                  <a:solidFill>
                    <a:schemeClr val="bg1"/>
                  </a:solidFill>
                  <a:latin typeface="AvenirNext LT Pro Regular" panose="020B0504020202020204" pitchFamily="34" charset="0"/>
                </a:rPr>
                <a:t>ous sommes à</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8371311" y="7693530"/>
              <a:ext cx="1971372" cy="461665"/>
            </a:xfrm>
            <a:prstGeom prst="rect">
              <a:avLst/>
            </a:prstGeom>
            <a:noFill/>
          </p:spPr>
          <p:txBody>
            <a:bodyPr wrap="none" rtlCol="0">
              <a:spAutoFit/>
            </a:bodyPr>
            <a:lstStyle/>
            <a:p>
              <a:pPr algn="r"/>
              <a:r>
                <a:rPr lang="pt-BR" sz="2400" spc="60" noProof="1" smtClean="0">
                  <a:solidFill>
                    <a:schemeClr val="bg1"/>
                  </a:solidFill>
                  <a:latin typeface="AvenirNext LT Pro Regular" panose="020B0504020202020204" pitchFamily="34" charset="0"/>
                </a:rPr>
                <a:t>votre écoute</a:t>
              </a:r>
              <a:endParaRPr lang="pt-BR" sz="2400" spc="60" noProof="1">
                <a:solidFill>
                  <a:schemeClr val="bg1"/>
                </a:solidFill>
                <a:latin typeface="AvenirNext LT Pro Regular" panose="020B0504020202020204" pitchFamily="34" charset="0"/>
              </a:endParaRPr>
            </a:p>
          </p:txBody>
        </p:sp>
        <p:sp>
          <p:nvSpPr>
            <p:cNvPr id="12" name="CaixaDeTexto 11"/>
            <p:cNvSpPr txBox="1"/>
            <p:nvPr/>
          </p:nvSpPr>
          <p:spPr>
            <a:xfrm>
              <a:off x="460276" y="9029139"/>
              <a:ext cx="4654550" cy="3539430"/>
            </a:xfrm>
            <a:prstGeom prst="rect">
              <a:avLst/>
            </a:prstGeom>
            <a:noFill/>
          </p:spPr>
          <p:txBody>
            <a:bodyPr wrap="square" rtlCol="0">
              <a:spAutoFit/>
            </a:bodyPr>
            <a:lstStyle/>
            <a:p>
              <a:pPr algn="just"/>
              <a:r>
                <a:rPr lang="pt-BR" sz="1600" b="1" noProof="1" smtClean="0">
                  <a:latin typeface="AvenirNext LT Pro Regular" panose="020B0504020202020204"/>
                </a:rPr>
                <a:t>Si vous vous trouvez confronté à un dilemme éthique</a:t>
              </a:r>
              <a:r>
                <a:rPr lang="pt-BR" sz="1600" noProof="1" smtClean="0">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similaires. Tout soupçon de violation du Code d'éthique de Brink's doit être signalé par le biais de la Ligne d'assistance éthique.</a:t>
              </a:r>
              <a:endParaRPr lang="pt-BR" sz="1600" spc="-40" noProof="1">
                <a:latin typeface="AvenirNext LT Pro Regular" panose="020B0504020202020204"/>
              </a:endParaRPr>
            </a:p>
          </p:txBody>
        </p:sp>
        <p:sp>
          <p:nvSpPr>
            <p:cNvPr id="13" name="CaixaDeTexto 12"/>
            <p:cNvSpPr txBox="1"/>
            <p:nvPr/>
          </p:nvSpPr>
          <p:spPr>
            <a:xfrm>
              <a:off x="-1" y="13304520"/>
              <a:ext cx="10691814" cy="646331"/>
            </a:xfrm>
            <a:prstGeom prst="rect">
              <a:avLst/>
            </a:prstGeom>
            <a:noFill/>
          </p:spPr>
          <p:txBody>
            <a:bodyPr wrap="square" lIns="1260000" rIns="1260000" rtlCol="0">
              <a:spAutoFit/>
            </a:bodyPr>
            <a:lstStyle/>
            <a:p>
              <a:pPr algn="ctr"/>
              <a:r>
                <a:rPr lang="pt-BR" sz="1200" noProof="1" smtClean="0">
                  <a:solidFill>
                    <a:schemeClr val="accent1">
                      <a:lumMod val="75000"/>
                    </a:schemeClr>
                  </a:solidFill>
                  <a:latin typeface="AvenirNext LT Pro Regular" panose="020B0504020202020204" pitchFamily="34" charset="0"/>
                </a:rPr>
                <a:t>La Ligne d'assistance éthique est gérée par une société indépendante. Vous pouvez être sûr que toutes les alertes sont traitées de manière confidentielle par l’équipe Ethics &amp; Compliance de Brink’s. Vous pouvez également être assuré que si vous souhaitez faire une alerte anonyme, votre identité ne sera pas communiquée à Brink's.</a:t>
              </a:r>
              <a:endParaRPr lang="pt-BR" sz="1200" noProof="1">
                <a:solidFill>
                  <a:schemeClr val="accent1">
                    <a:lumMod val="75000"/>
                  </a:schemeClr>
                </a:solidFill>
                <a:latin typeface="AvenirNext LT Pro Regular" panose="020B0504020202020204" pitchFamily="34" charset="0"/>
              </a:endParaRPr>
            </a:p>
          </p:txBody>
        </p:sp>
        <p:sp>
          <p:nvSpPr>
            <p:cNvPr id="14" name="CaixaDeTexto 13"/>
            <p:cNvSpPr txBox="1"/>
            <p:nvPr/>
          </p:nvSpPr>
          <p:spPr>
            <a:xfrm>
              <a:off x="-1" y="2600978"/>
              <a:ext cx="10691813" cy="523220"/>
            </a:xfrm>
            <a:prstGeom prst="rect">
              <a:avLst/>
            </a:prstGeom>
            <a:noFill/>
          </p:spPr>
          <p:txBody>
            <a:bodyPr wrap="square" rtlCol="0">
              <a:spAutoFit/>
            </a:bodyPr>
            <a:lstStyle/>
            <a:p>
              <a:pPr algn="ctr"/>
              <a:r>
                <a:rPr lang="pt-BR" sz="2800" spc="70" noProof="1" smtClean="0">
                  <a:latin typeface="AvenirNext LT Pro Bold" panose="020B0804020202020204" pitchFamily="34" charset="0"/>
                </a:rPr>
                <a:t>24 heures par jour • 365 jours par an</a:t>
              </a:r>
              <a:endParaRPr lang="pt-BR" sz="2800" spc="70" noProof="1">
                <a:latin typeface="AvenirNext LT Pro Bold" panose="020B0804020202020204" pitchFamily="34" charset="0"/>
              </a:endParaRPr>
            </a:p>
          </p:txBody>
        </p:sp>
        <p:sp>
          <p:nvSpPr>
            <p:cNvPr id="15" name="CaixaDeTexto 14"/>
            <p:cNvSpPr txBox="1"/>
            <p:nvPr/>
          </p:nvSpPr>
          <p:spPr>
            <a:xfrm>
              <a:off x="5117557" y="10491077"/>
              <a:ext cx="5080698" cy="307777"/>
            </a:xfrm>
            <a:prstGeom prst="rect">
              <a:avLst/>
            </a:prstGeom>
            <a:noFill/>
          </p:spPr>
          <p:txBody>
            <a:bodyPr wrap="square" rtlCol="0">
              <a:spAutoFit/>
            </a:bodyPr>
            <a:lstStyle/>
            <a:p>
              <a:pPr algn="ctr"/>
              <a:r>
                <a:rPr lang="pt-BR" sz="1400" b="1" noProof="1" smtClean="0">
                  <a:solidFill>
                    <a:schemeClr val="bg1">
                      <a:lumMod val="50000"/>
                    </a:schemeClr>
                  </a:solidFill>
                  <a:latin typeface="AvenirNext LT Pro Regular" panose="020B0504020202020204" pitchFamily="34" charset="0"/>
                </a:rPr>
                <a:t>Faites part de vos préoccupations en toute confidentialité</a:t>
              </a:r>
              <a:endParaRPr lang="pt-BR" sz="1400" b="1" noProof="1">
                <a:solidFill>
                  <a:schemeClr val="bg1">
                    <a:lumMod val="50000"/>
                  </a:schemeClr>
                </a:solidFill>
                <a:latin typeface="AvenirNext LT Pro Regular" panose="020B0504020202020204" pitchFamily="34" charset="0"/>
              </a:endParaRPr>
            </a:p>
          </p:txBody>
        </p:sp>
        <p:sp>
          <p:nvSpPr>
            <p:cNvPr id="16" name="CaixaDeTexto 15"/>
            <p:cNvSpPr txBox="1"/>
            <p:nvPr/>
          </p:nvSpPr>
          <p:spPr>
            <a:xfrm>
              <a:off x="5777242" y="10786154"/>
              <a:ext cx="3761328" cy="307777"/>
            </a:xfrm>
            <a:prstGeom prst="rect">
              <a:avLst/>
            </a:prstGeom>
            <a:noFill/>
          </p:spPr>
          <p:txBody>
            <a:bodyPr wrap="square" rtlCol="0">
              <a:spAutoFit/>
            </a:bodyPr>
            <a:lstStyle/>
            <a:p>
              <a:pPr algn="ctr"/>
              <a:r>
                <a:rPr lang="pt-BR" sz="1400" b="1" noProof="1" smtClean="0">
                  <a:solidFill>
                    <a:schemeClr val="bg1">
                      <a:lumMod val="50000"/>
                    </a:schemeClr>
                  </a:solidFill>
                  <a:latin typeface="AvenirNext LT Pro Regular" panose="020B0504020202020204" pitchFamily="34" charset="0"/>
                </a:rPr>
                <a:t>Vous serez protégé de toutes représailles</a:t>
              </a:r>
              <a:endParaRPr lang="pt-BR" sz="1400" b="1" noProof="1">
                <a:solidFill>
                  <a:schemeClr val="bg1">
                    <a:lumMod val="50000"/>
                  </a:schemeClr>
                </a:solidFill>
                <a:latin typeface="AvenirNext LT Pro Regular" panose="020B0504020202020204" pitchFamily="34" charset="0"/>
              </a:endParaRPr>
            </a:p>
          </p:txBody>
        </p:sp>
        <p:sp>
          <p:nvSpPr>
            <p:cNvPr id="19" name="Retângulo 18"/>
            <p:cNvSpPr/>
            <p:nvPr/>
          </p:nvSpPr>
          <p:spPr>
            <a:xfrm>
              <a:off x="7889081" y="6570920"/>
              <a:ext cx="2393873" cy="452903"/>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pic>
          <p:nvPicPr>
            <p:cNvPr id="20" name="Imagem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8503230"/>
              <a:ext cx="743184" cy="829869"/>
            </a:xfrm>
            <a:prstGeom prst="rect">
              <a:avLst/>
            </a:prstGeom>
          </p:spPr>
        </p:pic>
        <p:sp>
          <p:nvSpPr>
            <p:cNvPr id="8" name="CaixaDeTexto 7"/>
            <p:cNvSpPr txBox="1"/>
            <p:nvPr/>
          </p:nvSpPr>
          <p:spPr>
            <a:xfrm>
              <a:off x="7629525" y="6555331"/>
              <a:ext cx="2600199" cy="461665"/>
            </a:xfrm>
            <a:prstGeom prst="rect">
              <a:avLst/>
            </a:prstGeom>
            <a:noFill/>
          </p:spPr>
          <p:txBody>
            <a:bodyPr wrap="square" lIns="0" rIns="0" rtlCol="0">
              <a:spAutoFit/>
            </a:bodyPr>
            <a:lstStyle/>
            <a:p>
              <a:pPr algn="r"/>
              <a:r>
                <a:rPr lang="pt-BR" sz="2400" spc="70" noProof="1" smtClean="0">
                  <a:solidFill>
                    <a:schemeClr val="bg1"/>
                  </a:solidFill>
                  <a:latin typeface="AvenirNext LT Pro Bold" panose="020B0804020202020204" pitchFamily="34" charset="0"/>
                </a:rPr>
                <a:t>a tout moment</a:t>
              </a:r>
              <a:endParaRPr lang="pt-BR" sz="2400" spc="70" noProof="1">
                <a:solidFill>
                  <a:schemeClr val="bg1"/>
                </a:solidFill>
                <a:latin typeface="AvenirNext LT Pro Bold" panose="020B0804020202020204" pitchFamily="34" charset="0"/>
              </a:endParaRPr>
            </a:p>
          </p:txBody>
        </p:sp>
        <p:sp>
          <p:nvSpPr>
            <p:cNvPr id="21" name="CaixaDeTexto 20"/>
            <p:cNvSpPr txBox="1"/>
            <p:nvPr/>
          </p:nvSpPr>
          <p:spPr>
            <a:xfrm>
              <a:off x="5676172" y="9449661"/>
              <a:ext cx="3963469" cy="584775"/>
            </a:xfrm>
            <a:prstGeom prst="rect">
              <a:avLst/>
            </a:prstGeom>
            <a:noFill/>
          </p:spPr>
          <p:txBody>
            <a:bodyPr wrap="square" rtlCol="0">
              <a:spAutoFit/>
            </a:bodyPr>
            <a:lstStyle/>
            <a:p>
              <a:pPr algn="ctr"/>
              <a:r>
                <a:rPr lang="en-US" sz="3200" spc="-100" dirty="0">
                  <a:solidFill>
                    <a:srgbClr val="004899"/>
                  </a:solidFill>
                  <a:latin typeface="AvenirNext LT Pro Bold" panose="020B0804020202020204" pitchFamily="34" charset="0"/>
                </a:rPr>
                <a:t>+1 877 275 4585</a:t>
              </a:r>
            </a:p>
          </p:txBody>
        </p:sp>
        <p:sp>
          <p:nvSpPr>
            <p:cNvPr id="22" name="Retângulo 21"/>
            <p:cNvSpPr/>
            <p:nvPr/>
          </p:nvSpPr>
          <p:spPr>
            <a:xfrm>
              <a:off x="1" y="12841771"/>
              <a:ext cx="10691812" cy="459100"/>
            </a:xfrm>
            <a:prstGeom prst="rect">
              <a:avLst/>
            </a:prstGeom>
          </p:spPr>
          <p:txBody>
            <a:bodyPr wrap="square">
              <a:spAutoFit/>
            </a:bodyPr>
            <a:lstStyle/>
            <a:p>
              <a:pPr algn="ctr">
                <a:lnSpc>
                  <a:spcPct val="200000"/>
                </a:lnSpc>
              </a:pPr>
              <a:r>
                <a:rPr lang="en-US" sz="1400" b="1" dirty="0">
                  <a:solidFill>
                    <a:srgbClr val="004899"/>
                  </a:solidFill>
                  <a:latin typeface="AvenirNext LT Pro Regular" panose="020B0504020202020204" pitchFamily="34" charset="0"/>
                </a:rPr>
                <a:t>Contact in English, Spanish and French  |  </a:t>
              </a:r>
              <a:r>
                <a:rPr lang="fr-FR" sz="1400" b="1" dirty="0">
                  <a:solidFill>
                    <a:srgbClr val="004899"/>
                  </a:solidFill>
                  <a:latin typeface="AvenirNext LT Pro Regular" panose="020B0504020202020204" pitchFamily="34" charset="0"/>
                </a:rPr>
                <a:t>Contact en anglais, espagnol et français  </a:t>
              </a:r>
              <a:r>
                <a:rPr lang="en-US" sz="1400" b="1" dirty="0">
                  <a:solidFill>
                    <a:srgbClr val="004899"/>
                  </a:solidFill>
                  <a:latin typeface="AvenirNext LT Pro Regular" panose="020B0504020202020204" pitchFamily="34" charset="0"/>
                </a:rPr>
                <a:t>|  </a:t>
              </a:r>
              <a:r>
                <a:rPr lang="es-419" sz="1400" b="1" dirty="0">
                  <a:solidFill>
                    <a:srgbClr val="004899"/>
                  </a:solidFill>
                  <a:latin typeface="AvenirNext LT Pro Regular" panose="020B0504020202020204" pitchFamily="34" charset="0"/>
                </a:rPr>
                <a:t>Contacto en inglés, español y francés</a:t>
              </a:r>
            </a:p>
          </p:txBody>
        </p:sp>
      </p:gr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FD70A-1123-4C9B-83F1-045900E3CBB0}"/>
</file>

<file path=customXml/itemProps2.xml><?xml version="1.0" encoding="utf-8"?>
<ds:datastoreItem xmlns:ds="http://schemas.openxmlformats.org/officeDocument/2006/customXml" ds:itemID="{38565AF0-09D4-4B1F-AF49-8C199D81093C}"/>
</file>

<file path=customXml/itemProps3.xml><?xml version="1.0" encoding="utf-8"?>
<ds:datastoreItem xmlns:ds="http://schemas.openxmlformats.org/officeDocument/2006/customXml" ds:itemID="{423BDF01-D344-4319-98F5-A6B48B432F90}"/>
</file>

<file path=docProps/app.xml><?xml version="1.0" encoding="utf-8"?>
<Properties xmlns="http://schemas.openxmlformats.org/officeDocument/2006/extended-properties" xmlns:vt="http://schemas.openxmlformats.org/officeDocument/2006/docPropsVTypes">
  <Template>Office Theme</Template>
  <TotalTime>145</TotalTime>
  <Words>230</Words>
  <Application>Microsoft Office PowerPoint</Application>
  <PresentationFormat>Personalizar</PresentationFormat>
  <Paragraphs>12</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Arial</vt:lpstr>
      <vt:lpstr>AvenirNext LT Pro Regular</vt:lpstr>
      <vt:lpstr>Calibri Light</vt:lpstr>
      <vt:lpstr>Calibri</vt:lpstr>
      <vt:lpstr>AvenirNext LT Pro Bold</vt:lpstr>
      <vt:lpstr>Tema do Office</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44</cp:revision>
  <dcterms:created xsi:type="dcterms:W3CDTF">2021-04-09T18:42:33Z</dcterms:created>
  <dcterms:modified xsi:type="dcterms:W3CDTF">2021-06-23T18:53:57Z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