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56" autoAdjust="0"/>
    <p:restoredTop sz="96453" autoAdjust="0"/>
  </p:normalViewPr>
  <p:slideViewPr>
    <p:cSldViewPr snapToGrid="0">
      <p:cViewPr varScale="1">
        <p:scale>
          <a:sx n="73" d="100"/>
          <a:sy n="73" d="100"/>
        </p:scale>
        <p:origin x="49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EECDBFC0-F803-45F0-BA7A-28B796C17908}"/>
    <pc:docChg chg="modSld">
      <pc:chgData name="Pamela McCloud" userId="73b4b836-8331-41af-a755-0ca49410e3b4" providerId="ADAL" clId="{EECDBFC0-F803-45F0-BA7A-28B796C17908}" dt="2023-12-30T21:55:35.505" v="0"/>
      <pc:docMkLst>
        <pc:docMk/>
      </pc:docMkLst>
      <pc:sldChg chg="addSp modSp">
        <pc:chgData name="Pamela McCloud" userId="73b4b836-8331-41af-a755-0ca49410e3b4" providerId="ADAL" clId="{EECDBFC0-F803-45F0-BA7A-28B796C17908}" dt="2023-12-30T21:55:35.505" v="0"/>
        <pc:sldMkLst>
          <pc:docMk/>
          <pc:sldMk cId="3581906436" sldId="256"/>
        </pc:sldMkLst>
        <pc:spChg chg="add mod">
          <ac:chgData name="Pamela McCloud" userId="73b4b836-8331-41af-a755-0ca49410e3b4" providerId="ADAL" clId="{EECDBFC0-F803-45F0-BA7A-28B796C17908}" dt="2023-12-30T21:55:35.505" v="0"/>
          <ac:spMkLst>
            <pc:docMk/>
            <pc:sldMk cId="3581906436" sldId="256"/>
            <ac:spMk id="4" creationId="{07DB0DA1-54C4-DF71-C2AC-60A58F4896A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4" cy="15119350"/>
            <a:chOff x="-1" y="0"/>
            <a:chExt cx="10691814"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15119350"/>
            </a:xfrm>
            <a:prstGeom prst="rect">
              <a:avLst/>
            </a:prstGeom>
          </p:spPr>
        </p:pic>
        <p:sp>
          <p:nvSpPr>
            <p:cNvPr id="6" name="CaixaDeTexto 5"/>
            <p:cNvSpPr txBox="1"/>
            <p:nvPr/>
          </p:nvSpPr>
          <p:spPr>
            <a:xfrm>
              <a:off x="-1" y="1358900"/>
              <a:ext cx="10691813" cy="1015663"/>
            </a:xfrm>
            <a:prstGeom prst="rect">
              <a:avLst/>
            </a:prstGeom>
            <a:noFill/>
          </p:spPr>
          <p:txBody>
            <a:bodyPr wrap="square" rtlCol="0">
              <a:spAutoFit/>
            </a:bodyPr>
            <a:lstStyle/>
            <a:p>
              <a:pPr algn="ctr"/>
              <a:r>
                <a:rPr lang="pt-BR" sz="6000" noProof="1">
                  <a:solidFill>
                    <a:schemeClr val="bg1"/>
                  </a:solidFill>
                  <a:effectLst>
                    <a:outerShdw blurRad="38100" dist="38100" dir="2700000" algn="tl">
                      <a:srgbClr val="000000">
                        <a:alpha val="64000"/>
                      </a:srgbClr>
                    </a:outerShdw>
                  </a:effectLst>
                  <a:latin typeface="AvenirNext LT Pro Bold" panose="020B0804020202020204" pitchFamily="34" charset="0"/>
                </a:rPr>
                <a:t>Ligne d’Assistance Ethique</a:t>
              </a:r>
            </a:p>
          </p:txBody>
        </p:sp>
        <p:sp>
          <p:nvSpPr>
            <p:cNvPr id="9" name="CaixaDeTexto 8"/>
            <p:cNvSpPr txBox="1"/>
            <p:nvPr/>
          </p:nvSpPr>
          <p:spPr>
            <a:xfrm>
              <a:off x="8558860" y="7006870"/>
              <a:ext cx="1783823"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en tout lieu</a:t>
              </a:r>
            </a:p>
          </p:txBody>
        </p:sp>
        <p:sp>
          <p:nvSpPr>
            <p:cNvPr id="10" name="CaixaDeTexto 9"/>
            <p:cNvSpPr txBox="1"/>
            <p:nvPr/>
          </p:nvSpPr>
          <p:spPr>
            <a:xfrm>
              <a:off x="7884318" y="7350210"/>
              <a:ext cx="2458365"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nous sommes à</a:t>
              </a:r>
            </a:p>
          </p:txBody>
        </p:sp>
        <p:sp>
          <p:nvSpPr>
            <p:cNvPr id="11" name="CaixaDeTexto 10"/>
            <p:cNvSpPr txBox="1"/>
            <p:nvPr/>
          </p:nvSpPr>
          <p:spPr>
            <a:xfrm>
              <a:off x="8371311" y="7693530"/>
              <a:ext cx="1971372"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votre écoute</a:t>
              </a:r>
            </a:p>
          </p:txBody>
        </p:sp>
        <p:sp>
          <p:nvSpPr>
            <p:cNvPr id="12" name="CaixaDeTexto 11"/>
            <p:cNvSpPr txBox="1"/>
            <p:nvPr/>
          </p:nvSpPr>
          <p:spPr>
            <a:xfrm>
              <a:off x="460276" y="9029139"/>
              <a:ext cx="4654550" cy="3539430"/>
            </a:xfrm>
            <a:prstGeom prst="rect">
              <a:avLst/>
            </a:prstGeom>
            <a:noFill/>
          </p:spPr>
          <p:txBody>
            <a:bodyPr wrap="square" rtlCol="0">
              <a:spAutoFit/>
            </a:bodyPr>
            <a:lstStyle/>
            <a:p>
              <a:pPr algn="just"/>
              <a:r>
                <a:rPr lang="pt-BR" sz="1600" b="1" noProof="1">
                  <a:latin typeface="AvenirNext LT Pro Regular" panose="020B0504020202020204"/>
                </a:rPr>
                <a:t>Si vous vous trouvez confronté à un dilemme éthique</a:t>
              </a:r>
              <a:r>
                <a:rPr lang="pt-BR" sz="1600" noProof="1">
                  <a:latin typeface="AvenirNext LT Pro Regular" panose="020B0504020202020204"/>
                </a:rPr>
                <a:t>, la Ligne d'assistance éthique est là pour vous. Vous pouvez signaler des problèmes graves tels que des soupçons de corruption, de fraude, de risque de blanchiment d'argent, d'irrégularités comptables, d'infractions au droit de la concurrence, d'abus de biens sociaux, de conflits d'intérêts, de pots de vin, de divulgation d'informations sensibles, de discrimination, de représailles, de menaces, de harcèlement moral ou sexuel et autres situations similaires. Tout soupçon de violation du Code d'éthique de Brink's doit être signalé par le biais de la Ligne d'assistance éthique.</a:t>
              </a:r>
              <a:endParaRPr lang="pt-BR" sz="1600" spc="-40" noProof="1">
                <a:latin typeface="AvenirNext LT Pro Regular" panose="020B0504020202020204"/>
              </a:endParaRPr>
            </a:p>
          </p:txBody>
        </p:sp>
        <p:sp>
          <p:nvSpPr>
            <p:cNvPr id="13" name="CaixaDeTexto 12"/>
            <p:cNvSpPr txBox="1"/>
            <p:nvPr/>
          </p:nvSpPr>
          <p:spPr>
            <a:xfrm>
              <a:off x="-1" y="13304520"/>
              <a:ext cx="10691814" cy="646331"/>
            </a:xfrm>
            <a:prstGeom prst="rect">
              <a:avLst/>
            </a:prstGeom>
            <a:noFill/>
          </p:spPr>
          <p:txBody>
            <a:bodyPr wrap="square" lIns="1260000" rIns="1260000" rtlCol="0">
              <a:spAutoFit/>
            </a:bodyPr>
            <a:lstStyle/>
            <a:p>
              <a:pPr algn="ctr"/>
              <a:r>
                <a:rPr lang="pt-BR" sz="1200" noProof="1">
                  <a:solidFill>
                    <a:schemeClr val="accent1">
                      <a:lumMod val="75000"/>
                    </a:schemeClr>
                  </a:solidFill>
                  <a:latin typeface="AvenirNext LT Pro Regular" panose="020B0504020202020204" pitchFamily="34" charset="0"/>
                </a:rPr>
                <a:t>La Ligne d'assistance éthique est gérée par une société indépendante. Vous pouvez être sûr que toutes les alertes sont traitées de manière confidentielle par l’équipe Ethics &amp; Compliance de Brink’s. Vous pouvez également être assuré que si vous souhaitez faire une alerte anonyme, votre identité ne sera pas communiquée à Brink's.</a:t>
              </a:r>
            </a:p>
          </p:txBody>
        </p:sp>
        <p:sp>
          <p:nvSpPr>
            <p:cNvPr id="14" name="CaixaDeTexto 13"/>
            <p:cNvSpPr txBox="1"/>
            <p:nvPr/>
          </p:nvSpPr>
          <p:spPr>
            <a:xfrm>
              <a:off x="-1" y="2600978"/>
              <a:ext cx="10691813" cy="523220"/>
            </a:xfrm>
            <a:prstGeom prst="rect">
              <a:avLst/>
            </a:prstGeom>
            <a:noFill/>
          </p:spPr>
          <p:txBody>
            <a:bodyPr wrap="square" rtlCol="0">
              <a:spAutoFit/>
            </a:bodyPr>
            <a:lstStyle/>
            <a:p>
              <a:pPr algn="ctr"/>
              <a:r>
                <a:rPr lang="pt-BR" sz="2800" spc="70" noProof="1">
                  <a:latin typeface="AvenirNext LT Pro Bold" panose="020B0804020202020204" pitchFamily="34" charset="0"/>
                </a:rPr>
                <a:t>24 heures par jour • 365 jours par an</a:t>
              </a:r>
            </a:p>
          </p:txBody>
        </p:sp>
        <p:sp>
          <p:nvSpPr>
            <p:cNvPr id="15" name="CaixaDeTexto 14"/>
            <p:cNvSpPr txBox="1"/>
            <p:nvPr/>
          </p:nvSpPr>
          <p:spPr>
            <a:xfrm>
              <a:off x="5117557" y="10491077"/>
              <a:ext cx="5080698" cy="307777"/>
            </a:xfrm>
            <a:prstGeom prst="rect">
              <a:avLst/>
            </a:prstGeom>
            <a:noFill/>
          </p:spPr>
          <p:txBody>
            <a:bodyPr wrap="square" rtlCol="0">
              <a:spAutoFit/>
            </a:bodyPr>
            <a:lstStyle/>
            <a:p>
              <a:pPr algn="ctr"/>
              <a:r>
                <a:rPr lang="pt-BR" sz="1400" b="1" noProof="1">
                  <a:solidFill>
                    <a:schemeClr val="bg1">
                      <a:lumMod val="50000"/>
                    </a:schemeClr>
                  </a:solidFill>
                  <a:latin typeface="AvenirNext LT Pro Regular" panose="020B0504020202020204" pitchFamily="34" charset="0"/>
                </a:rPr>
                <a:t>Faites part de vos préoccupations en toute confidentialité</a:t>
              </a:r>
            </a:p>
          </p:txBody>
        </p:sp>
        <p:sp>
          <p:nvSpPr>
            <p:cNvPr id="16" name="CaixaDeTexto 15"/>
            <p:cNvSpPr txBox="1"/>
            <p:nvPr/>
          </p:nvSpPr>
          <p:spPr>
            <a:xfrm>
              <a:off x="5777242" y="10786154"/>
              <a:ext cx="3761328" cy="307777"/>
            </a:xfrm>
            <a:prstGeom prst="rect">
              <a:avLst/>
            </a:prstGeom>
            <a:noFill/>
          </p:spPr>
          <p:txBody>
            <a:bodyPr wrap="square" rtlCol="0">
              <a:spAutoFit/>
            </a:bodyPr>
            <a:lstStyle/>
            <a:p>
              <a:pPr algn="ctr"/>
              <a:r>
                <a:rPr lang="pt-BR" sz="1400" b="1" noProof="1">
                  <a:solidFill>
                    <a:schemeClr val="bg1">
                      <a:lumMod val="50000"/>
                    </a:schemeClr>
                  </a:solidFill>
                  <a:latin typeface="AvenirNext LT Pro Regular" panose="020B0504020202020204" pitchFamily="34" charset="0"/>
                </a:rPr>
                <a:t>Vous serez protégé de toutes représailles</a:t>
              </a:r>
            </a:p>
          </p:txBody>
        </p:sp>
        <p:sp>
          <p:nvSpPr>
            <p:cNvPr id="19" name="Retângulo 18"/>
            <p:cNvSpPr/>
            <p:nvPr/>
          </p:nvSpPr>
          <p:spPr>
            <a:xfrm>
              <a:off x="7889081" y="6570920"/>
              <a:ext cx="2393873" cy="452903"/>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noProof="1"/>
            </a:p>
          </p:txBody>
        </p:sp>
        <p:pic>
          <p:nvPicPr>
            <p:cNvPr id="20" name="Image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360" y="8503230"/>
              <a:ext cx="743184" cy="829869"/>
            </a:xfrm>
            <a:prstGeom prst="rect">
              <a:avLst/>
            </a:prstGeom>
          </p:spPr>
        </p:pic>
        <p:sp>
          <p:nvSpPr>
            <p:cNvPr id="8" name="CaixaDeTexto 7"/>
            <p:cNvSpPr txBox="1"/>
            <p:nvPr/>
          </p:nvSpPr>
          <p:spPr>
            <a:xfrm>
              <a:off x="7629525" y="6555331"/>
              <a:ext cx="2600199" cy="461665"/>
            </a:xfrm>
            <a:prstGeom prst="rect">
              <a:avLst/>
            </a:prstGeom>
            <a:noFill/>
          </p:spPr>
          <p:txBody>
            <a:bodyPr wrap="square" lIns="0" rIns="0" rtlCol="0">
              <a:spAutoFit/>
            </a:bodyPr>
            <a:lstStyle/>
            <a:p>
              <a:pPr algn="r"/>
              <a:r>
                <a:rPr lang="pt-BR" sz="2400" spc="70" noProof="1">
                  <a:solidFill>
                    <a:schemeClr val="bg1"/>
                  </a:solidFill>
                  <a:latin typeface="AvenirNext LT Pro Bold" panose="020B0804020202020204" pitchFamily="34" charset="0"/>
                </a:rPr>
                <a:t>a tout moment</a:t>
              </a:r>
            </a:p>
          </p:txBody>
        </p:sp>
        <p:sp>
          <p:nvSpPr>
            <p:cNvPr id="21" name="CaixaDeTexto 20"/>
            <p:cNvSpPr txBox="1"/>
            <p:nvPr/>
          </p:nvSpPr>
          <p:spPr>
            <a:xfrm>
              <a:off x="5676172" y="9449661"/>
              <a:ext cx="3963469" cy="584775"/>
            </a:xfrm>
            <a:prstGeom prst="rect">
              <a:avLst/>
            </a:prstGeom>
            <a:noFill/>
          </p:spPr>
          <p:txBody>
            <a:bodyPr wrap="square" rtlCol="0">
              <a:spAutoFit/>
            </a:bodyPr>
            <a:lstStyle/>
            <a:p>
              <a:pPr algn="ctr"/>
              <a:r>
                <a:rPr lang="en-US" sz="3200" spc="-100" dirty="0">
                  <a:solidFill>
                    <a:srgbClr val="004899"/>
                  </a:solidFill>
                  <a:latin typeface="AvenirNext LT Pro Bold" panose="020B0804020202020204" pitchFamily="34" charset="0"/>
                </a:rPr>
                <a:t>+1 877 275 4585</a:t>
              </a:r>
            </a:p>
          </p:txBody>
        </p:sp>
        <p:sp>
          <p:nvSpPr>
            <p:cNvPr id="22" name="Retângulo 21"/>
            <p:cNvSpPr/>
            <p:nvPr/>
          </p:nvSpPr>
          <p:spPr>
            <a:xfrm>
              <a:off x="1" y="12841771"/>
              <a:ext cx="10691812" cy="459100"/>
            </a:xfrm>
            <a:prstGeom prst="rect">
              <a:avLst/>
            </a:prstGeom>
          </p:spPr>
          <p:txBody>
            <a:bodyPr wrap="square">
              <a:spAutoFit/>
            </a:bodyPr>
            <a:lstStyle/>
            <a:p>
              <a:pPr algn="ctr">
                <a:lnSpc>
                  <a:spcPct val="200000"/>
                </a:lnSpc>
              </a:pPr>
              <a:r>
                <a:rPr lang="en-US" sz="1400" b="1" dirty="0">
                  <a:solidFill>
                    <a:srgbClr val="004899"/>
                  </a:solidFill>
                  <a:latin typeface="AvenirNext LT Pro Regular" panose="020B0504020202020204" pitchFamily="34" charset="0"/>
                </a:rPr>
                <a:t>Contact in English, Spanish and French  |  </a:t>
              </a:r>
              <a:r>
                <a:rPr lang="fr-FR" sz="1400" b="1" dirty="0">
                  <a:solidFill>
                    <a:srgbClr val="004899"/>
                  </a:solidFill>
                  <a:latin typeface="AvenirNext LT Pro Regular" panose="020B0504020202020204" pitchFamily="34" charset="0"/>
                </a:rPr>
                <a:t>Contact en anglais, espagnol et français  </a:t>
              </a:r>
              <a:r>
                <a:rPr lang="en-US" sz="1400" b="1" dirty="0">
                  <a:solidFill>
                    <a:srgbClr val="004899"/>
                  </a:solidFill>
                  <a:latin typeface="AvenirNext LT Pro Regular" panose="020B0504020202020204" pitchFamily="34" charset="0"/>
                </a:rPr>
                <a:t>|  </a:t>
              </a:r>
              <a:r>
                <a:rPr lang="es-419" sz="1400" b="1" dirty="0">
                  <a:solidFill>
                    <a:srgbClr val="004899"/>
                  </a:solidFill>
                  <a:latin typeface="AvenirNext LT Pro Regular" panose="020B0504020202020204" pitchFamily="34" charset="0"/>
                </a:rPr>
                <a:t>Contacto en inglés, español y francés</a:t>
              </a:r>
            </a:p>
          </p:txBody>
        </p:sp>
      </p:grpSp>
      <p:sp>
        <p:nvSpPr>
          <p:cNvPr id="4" name="CaixaDeTexto 5">
            <a:extLst>
              <a:ext uri="{FF2B5EF4-FFF2-40B4-BE49-F238E27FC236}">
                <a16:creationId xmlns:a16="http://schemas.microsoft.com/office/drawing/2014/main" id="{07DB0DA1-54C4-DF71-C2AC-60A58F4896AF}"/>
              </a:ext>
            </a:extLst>
          </p:cNvPr>
          <p:cNvSpPr txBox="1"/>
          <p:nvPr/>
        </p:nvSpPr>
        <p:spPr>
          <a:xfrm>
            <a:off x="19057"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38565AF0-09D4-4B1F-AF49-8C199D81093C}">
  <ds:schemaRefs>
    <ds:schemaRef ds:uri="http://schemas.microsoft.com/sharepoint/v3/contenttype/forms"/>
  </ds:schemaRefs>
</ds:datastoreItem>
</file>

<file path=customXml/itemProps2.xml><?xml version="1.0" encoding="utf-8"?>
<ds:datastoreItem xmlns:ds="http://schemas.openxmlformats.org/officeDocument/2006/customXml" ds:itemID="{50ECA95E-1668-4C9D-9069-473C8AEF3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f3cac-30e6-4343-8ff9-ef13b9759b0a"/>
    <ds:schemaRef ds:uri="d72f38c8-9d45-418d-92dd-8a6777313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3BDF01-D344-4319-98F5-A6B48B432F90}">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145</TotalTime>
  <Words>231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44</cp:revision>
  <dcterms:created xsi:type="dcterms:W3CDTF">2021-04-09T18:42:33Z</dcterms:created>
  <dcterms:modified xsi:type="dcterms:W3CDTF">2023-12-30T21:55:45Z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y fmtid="{D5CDD505-2E9C-101B-9397-08002B2CF9AE}" pid="3" name="MediaServiceImageTags">
    <vt:lpwstr/>
  </property>
</Properties>
</file>