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sldIdLst>
    <p:sldId id="256" r:id="rId2"/>
    <p:sldId id="257" r:id="rId3"/>
  </p:sldIdLst>
  <p:sldSz cx="10691813" cy="7559675"/>
  <p:notesSz cx="6858000" cy="9144000"/>
  <p:embeddedFontLst>
    <p:embeddedFont>
      <p:font typeface="AvenirNext LT Pro Regular" panose="020B0504020202020204" pitchFamily="34" charset="0"/>
      <p:regular r:id="rId4"/>
      <p:bold r:id="rId5"/>
      <p:italic r:id="rId6"/>
      <p:boldItalic r:id="rId7"/>
    </p:embeddedFont>
    <p:embeddedFont>
      <p:font typeface="Calibri Light" panose="020F0302020204030204" pitchFamily="34" charset="0"/>
      <p:regular r:id="rId8"/>
      <p:italic r:id="rId9"/>
    </p:embeddedFont>
    <p:embeddedFont>
      <p:font typeface="AvenirNext LT Pro Bold" panose="020B0804020202020204" pitchFamily="34" charset="0"/>
      <p:bold r:id="rId10"/>
    </p:embeddedFont>
    <p:embeddedFont>
      <p:font typeface="Calibri" panose="020F0502020204030204" pitchFamily="34" charset="0"/>
      <p:regular r:id="rId11"/>
      <p:bold r:id="rId12"/>
      <p:italic r:id="rId13"/>
      <p:boldItalic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59" autoAdjust="0"/>
    <p:restoredTop sz="96473" autoAdjust="0"/>
  </p:normalViewPr>
  <p:slideViewPr>
    <p:cSldViewPr snapToGrid="0">
      <p:cViewPr varScale="1">
        <p:scale>
          <a:sx n="104" d="100"/>
          <a:sy n="104" d="100"/>
        </p:scale>
        <p:origin x="16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19" Type="http://schemas.openxmlformats.org/officeDocument/2006/relationships/customXml" Target="../customXml/item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pt-BR"/>
              <a:t>Clique para editar o título mestre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100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79209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80312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9213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pt-BR"/>
              <a:t>Clique para editar o título mestre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73527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9293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4" name="Content Placeholder 3"/>
          <p:cNvSpPr>
            <a:spLocks noGrp="1"/>
          </p:cNvSpPr>
          <p:nvPr>
            <p:ph sz="half" idx="2"/>
          </p:nvPr>
        </p:nvSpPr>
        <p:spPr>
          <a:xfrm>
            <a:off x="736456" y="2761381"/>
            <a:ext cx="4523137" cy="40615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6" name="Content Placeholder 5"/>
          <p:cNvSpPr>
            <a:spLocks noGrp="1"/>
          </p:cNvSpPr>
          <p:nvPr>
            <p:ph sz="quarter" idx="4"/>
          </p:nvPr>
        </p:nvSpPr>
        <p:spPr>
          <a:xfrm>
            <a:off x="5412731" y="2761381"/>
            <a:ext cx="4545413" cy="40615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1901BE4-3C48-46DB-A822-E10E8A190550}" type="datetimeFigureOut">
              <a:rPr lang="pt-BR" smtClean="0"/>
              <a:t>21/06/2021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45090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E1901BE4-3C48-46DB-A822-E10E8A190550}" type="datetimeFigureOut">
              <a:rPr lang="pt-BR" smtClean="0"/>
              <a:t>21/06/2021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97693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01BE4-3C48-46DB-A822-E10E8A190550}" type="datetimeFigureOut">
              <a:rPr lang="pt-BR" smtClean="0"/>
              <a:t>21/06/2021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29535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a:t>Clique para editar o título mestre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33052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03605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E1901BE4-3C48-46DB-A822-E10E8A190550}" type="datetimeFigureOut">
              <a:rPr lang="pt-BR" smtClean="0"/>
              <a:t>21/06/2021</a:t>
            </a:fld>
            <a:endParaRPr lang="pt-B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702FA412-1D55-4299-A48A-5AEFEB1A1705}" type="slidenum">
              <a:rPr lang="pt-BR" smtClean="0"/>
              <a:t>‹nº›</a:t>
            </a:fld>
            <a:endParaRPr lang="pt-BR"/>
          </a:p>
        </p:txBody>
      </p:sp>
    </p:spTree>
    <p:extLst>
      <p:ext uri="{BB962C8B-B14F-4D97-AF65-F5344CB8AC3E}">
        <p14:creationId xmlns:p14="http://schemas.microsoft.com/office/powerpoint/2010/main" val="4619760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0"/>
            <a:ext cx="10691813" cy="7559675"/>
            <a:chOff x="0" y="0"/>
            <a:chExt cx="10691813" cy="7559675"/>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1813" cy="7559675"/>
            </a:xfrm>
            <a:prstGeom prst="rect">
              <a:avLst/>
            </a:prstGeom>
          </p:spPr>
        </p:pic>
        <p:sp>
          <p:nvSpPr>
            <p:cNvPr id="6" name="CaixaDeTexto 5"/>
            <p:cNvSpPr txBox="1"/>
            <p:nvPr/>
          </p:nvSpPr>
          <p:spPr>
            <a:xfrm>
              <a:off x="5345907" y="1120837"/>
              <a:ext cx="5345906" cy="523220"/>
            </a:xfrm>
            <a:prstGeom prst="rect">
              <a:avLst/>
            </a:prstGeom>
            <a:noFill/>
          </p:spPr>
          <p:txBody>
            <a:bodyPr wrap="square" rtlCol="0">
              <a:spAutoFit/>
            </a:bodyPr>
            <a:lstStyle/>
            <a:p>
              <a:pPr algn="ctr"/>
              <a:r>
                <a:rPr lang="pt-BR" sz="2800" noProof="1" smtClean="0">
                  <a:solidFill>
                    <a:schemeClr val="bg1"/>
                  </a:solidFill>
                  <a:effectLst>
                    <a:outerShdw blurRad="38100" dist="38100" dir="2700000" algn="tl">
                      <a:srgbClr val="000000">
                        <a:alpha val="43137"/>
                      </a:srgbClr>
                    </a:outerShdw>
                  </a:effectLst>
                  <a:latin typeface="AvenirNext LT Pro Bold" panose="020B0804020202020204" pitchFamily="34" charset="0"/>
                </a:rPr>
                <a:t>Ligne d’Assistance Éthique</a:t>
              </a:r>
              <a:endParaRPr lang="pt-BR" sz="2800" noProof="1">
                <a:solidFill>
                  <a:schemeClr val="bg1"/>
                </a:solidFill>
                <a:effectLst>
                  <a:outerShdw blurRad="38100" dist="38100" dir="2700000" algn="tl">
                    <a:srgbClr val="000000">
                      <a:alpha val="43137"/>
                    </a:srgbClr>
                  </a:outerShdw>
                </a:effectLst>
                <a:latin typeface="AvenirNext LT Pro Bold" panose="020B0804020202020204" pitchFamily="34" charset="0"/>
              </a:endParaRPr>
            </a:p>
          </p:txBody>
        </p:sp>
        <p:sp>
          <p:nvSpPr>
            <p:cNvPr id="7" name="CaixaDeTexto 6"/>
            <p:cNvSpPr txBox="1"/>
            <p:nvPr/>
          </p:nvSpPr>
          <p:spPr>
            <a:xfrm>
              <a:off x="5345907" y="1856880"/>
              <a:ext cx="5345906" cy="338554"/>
            </a:xfrm>
            <a:prstGeom prst="rect">
              <a:avLst/>
            </a:prstGeom>
            <a:noFill/>
          </p:spPr>
          <p:txBody>
            <a:bodyPr wrap="square" rtlCol="0">
              <a:spAutoFit/>
            </a:bodyPr>
            <a:lstStyle/>
            <a:p>
              <a:pPr algn="ctr"/>
              <a:r>
                <a:rPr lang="pt-BR" sz="1600" noProof="1" smtClean="0">
                  <a:latin typeface="AvenirNext LT Pro Bold" panose="020B0804020202020204" pitchFamily="34" charset="0"/>
                </a:rPr>
                <a:t>24 heures par jour • 365 jours par an</a:t>
              </a:r>
              <a:endParaRPr lang="pt-BR" sz="1600" noProof="1">
                <a:latin typeface="AvenirNext LT Pro Bold" panose="020B0804020202020204" pitchFamily="34" charset="0"/>
              </a:endParaRPr>
            </a:p>
          </p:txBody>
        </p:sp>
        <p:sp>
          <p:nvSpPr>
            <p:cNvPr id="9" name="CaixaDeTexto 8"/>
            <p:cNvSpPr txBox="1"/>
            <p:nvPr/>
          </p:nvSpPr>
          <p:spPr>
            <a:xfrm>
              <a:off x="5802167" y="5164325"/>
              <a:ext cx="1783822" cy="461665"/>
            </a:xfrm>
            <a:prstGeom prst="rect">
              <a:avLst/>
            </a:prstGeom>
            <a:noFill/>
          </p:spPr>
          <p:txBody>
            <a:bodyPr wrap="none" rtlCol="0">
              <a:spAutoFit/>
            </a:bodyPr>
            <a:lstStyle/>
            <a:p>
              <a:r>
                <a:rPr lang="pt-BR" sz="2400" spc="60" noProof="1">
                  <a:solidFill>
                    <a:schemeClr val="bg1"/>
                  </a:solidFill>
                  <a:latin typeface="AvenirNext LT Pro Regular" panose="020B0504020202020204"/>
                </a:rPr>
                <a:t>e</a:t>
              </a:r>
              <a:r>
                <a:rPr lang="pt-BR" sz="2400" spc="60" noProof="1" smtClean="0">
                  <a:solidFill>
                    <a:schemeClr val="bg1"/>
                  </a:solidFill>
                  <a:latin typeface="AvenirNext LT Pro Regular" panose="020B0504020202020204"/>
                </a:rPr>
                <a:t>n tout lieu</a:t>
              </a:r>
              <a:endParaRPr lang="pt-BR" sz="2400" spc="60" noProof="1">
                <a:solidFill>
                  <a:schemeClr val="bg1"/>
                </a:solidFill>
                <a:latin typeface="AvenirNext LT Pro Regular" panose="020B0504020202020204"/>
              </a:endParaRPr>
            </a:p>
          </p:txBody>
        </p:sp>
        <p:sp>
          <p:nvSpPr>
            <p:cNvPr id="10" name="CaixaDeTexto 9"/>
            <p:cNvSpPr txBox="1"/>
            <p:nvPr/>
          </p:nvSpPr>
          <p:spPr>
            <a:xfrm>
              <a:off x="5802167" y="5505703"/>
              <a:ext cx="2458365" cy="461665"/>
            </a:xfrm>
            <a:prstGeom prst="rect">
              <a:avLst/>
            </a:prstGeom>
            <a:noFill/>
          </p:spPr>
          <p:txBody>
            <a:bodyPr wrap="none" rtlCol="0">
              <a:spAutoFit/>
            </a:bodyPr>
            <a:lstStyle/>
            <a:p>
              <a:r>
                <a:rPr lang="pt-BR" sz="2400" spc="60" noProof="1">
                  <a:solidFill>
                    <a:schemeClr val="bg1"/>
                  </a:solidFill>
                  <a:latin typeface="AvenirNext LT Pro Regular" panose="020B0504020202020204"/>
                </a:rPr>
                <a:t>n</a:t>
              </a:r>
              <a:r>
                <a:rPr lang="pt-BR" sz="2400" spc="60" noProof="1" smtClean="0">
                  <a:solidFill>
                    <a:schemeClr val="bg1"/>
                  </a:solidFill>
                  <a:latin typeface="AvenirNext LT Pro Regular" panose="020B0504020202020204"/>
                </a:rPr>
                <a:t>ous sommes à</a:t>
              </a:r>
              <a:endParaRPr lang="pt-BR" sz="2400" spc="60" noProof="1">
                <a:solidFill>
                  <a:schemeClr val="bg1"/>
                </a:solidFill>
                <a:latin typeface="AvenirNext LT Pro Regular" panose="020B0504020202020204"/>
              </a:endParaRPr>
            </a:p>
          </p:txBody>
        </p:sp>
        <p:sp>
          <p:nvSpPr>
            <p:cNvPr id="11" name="CaixaDeTexto 10"/>
            <p:cNvSpPr txBox="1"/>
            <p:nvPr/>
          </p:nvSpPr>
          <p:spPr>
            <a:xfrm>
              <a:off x="5802167" y="5852540"/>
              <a:ext cx="1971374" cy="461665"/>
            </a:xfrm>
            <a:prstGeom prst="rect">
              <a:avLst/>
            </a:prstGeom>
            <a:noFill/>
          </p:spPr>
          <p:txBody>
            <a:bodyPr wrap="none" rtlCol="0">
              <a:spAutoFit/>
            </a:bodyPr>
            <a:lstStyle/>
            <a:p>
              <a:r>
                <a:rPr lang="pt-BR" sz="2400" spc="60" noProof="1" smtClean="0">
                  <a:solidFill>
                    <a:schemeClr val="bg1"/>
                  </a:solidFill>
                  <a:latin typeface="AvenirNext LT Pro Regular" panose="020B0504020202020204"/>
                </a:rPr>
                <a:t>votre écoute</a:t>
              </a:r>
              <a:endParaRPr lang="pt-BR" sz="2400" spc="60" noProof="1">
                <a:solidFill>
                  <a:schemeClr val="bg1"/>
                </a:solidFill>
                <a:latin typeface="AvenirNext LT Pro Regular" panose="020B0504020202020204"/>
              </a:endParaRPr>
            </a:p>
          </p:txBody>
        </p:sp>
        <p:cxnSp>
          <p:nvCxnSpPr>
            <p:cNvPr id="12" name="Conector reto 11"/>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5841373" y="4753102"/>
              <a:ext cx="2366796" cy="420344"/>
            </a:xfrm>
            <a:prstGeom prst="rect">
              <a:avLst/>
            </a:prstGeom>
            <a:solidFill>
              <a:srgbClr val="FDC70D"/>
            </a:solidFill>
            <a:ln>
              <a:noFill/>
            </a:ln>
            <a:effectLst>
              <a:softEdge rad="1016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noProof="1"/>
            </a:p>
          </p:txBody>
        </p:sp>
        <p:sp>
          <p:nvSpPr>
            <p:cNvPr id="8" name="CaixaDeTexto 7"/>
            <p:cNvSpPr txBox="1"/>
            <p:nvPr/>
          </p:nvSpPr>
          <p:spPr>
            <a:xfrm>
              <a:off x="5533607" y="4714162"/>
              <a:ext cx="2982327" cy="461665"/>
            </a:xfrm>
            <a:prstGeom prst="rect">
              <a:avLst/>
            </a:prstGeom>
            <a:noFill/>
          </p:spPr>
          <p:txBody>
            <a:bodyPr wrap="square" rtlCol="0">
              <a:spAutoFit/>
            </a:bodyPr>
            <a:lstStyle/>
            <a:p>
              <a:pPr algn="ctr"/>
              <a:r>
                <a:rPr lang="pt-BR" sz="2400" spc="70" noProof="1">
                  <a:solidFill>
                    <a:schemeClr val="bg1"/>
                  </a:solidFill>
                  <a:latin typeface="AvenirNext LT Pro Bold" panose="020B0804020202020204" pitchFamily="34" charset="0"/>
                </a:rPr>
                <a:t>a</a:t>
              </a:r>
              <a:r>
                <a:rPr lang="pt-BR" sz="2400" spc="70" noProof="1" smtClean="0">
                  <a:solidFill>
                    <a:schemeClr val="bg1"/>
                  </a:solidFill>
                  <a:latin typeface="AvenirNext LT Pro Bold" panose="020B0804020202020204" pitchFamily="34" charset="0"/>
                </a:rPr>
                <a:t> tout moment</a:t>
              </a:r>
              <a:endParaRPr lang="pt-BR" sz="2400" spc="70" noProof="1">
                <a:solidFill>
                  <a:schemeClr val="bg1"/>
                </a:solidFill>
                <a:latin typeface="AvenirNext LT Pro Bold" panose="020B0804020202020204" pitchFamily="34" charset="0"/>
              </a:endParaRPr>
            </a:p>
          </p:txBody>
        </p:sp>
      </p:grpSp>
    </p:spTree>
    <p:extLst>
      <p:ext uri="{BB962C8B-B14F-4D97-AF65-F5344CB8AC3E}">
        <p14:creationId xmlns:p14="http://schemas.microsoft.com/office/powerpoint/2010/main" val="306478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0"/>
            <a:ext cx="10691813" cy="7559602"/>
            <a:chOff x="0" y="0"/>
            <a:chExt cx="10691813" cy="7559602"/>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1813" cy="7559529"/>
            </a:xfrm>
            <a:prstGeom prst="rect">
              <a:avLst/>
            </a:prstGeom>
          </p:spPr>
        </p:pic>
        <p:sp>
          <p:nvSpPr>
            <p:cNvPr id="5" name="CaixaDeTexto 4"/>
            <p:cNvSpPr txBox="1"/>
            <p:nvPr/>
          </p:nvSpPr>
          <p:spPr>
            <a:xfrm>
              <a:off x="586882" y="812988"/>
              <a:ext cx="4155251" cy="3893502"/>
            </a:xfrm>
            <a:prstGeom prst="rect">
              <a:avLst/>
            </a:prstGeom>
            <a:noFill/>
          </p:spPr>
          <p:txBody>
            <a:bodyPr wrap="square" rtlCol="0">
              <a:spAutoFit/>
            </a:bodyPr>
            <a:lstStyle/>
            <a:p>
              <a:pPr algn="just">
                <a:lnSpc>
                  <a:spcPts val="2300"/>
                </a:lnSpc>
              </a:pPr>
              <a:r>
                <a:rPr lang="fr-FR" sz="1300" b="1" dirty="0">
                  <a:solidFill>
                    <a:schemeClr val="tx1">
                      <a:lumMod val="75000"/>
                      <a:lumOff val="25000"/>
                    </a:schemeClr>
                  </a:solidFill>
                  <a:latin typeface="AvenirNext LT Pro Regular" panose="020B0504020202020204"/>
                </a:rPr>
                <a:t>Si vous vous trouvez confronté à un dilemme éthique</a:t>
              </a:r>
              <a:r>
                <a:rPr lang="fr-FR" sz="1300" dirty="0">
                  <a:solidFill>
                    <a:schemeClr val="tx1">
                      <a:lumMod val="75000"/>
                      <a:lumOff val="25000"/>
                    </a:schemeClr>
                  </a:solidFill>
                  <a:latin typeface="AvenirNext LT Pro Regular" panose="020B0504020202020204"/>
                </a:rPr>
                <a:t>, la Ligne d'assistance éthique est là pour vous. Vous pouvez signaler des problèmes graves tels que des soupçons de corruption, de fraude, de risque de blanchiment d'argent, d'irrégularités comptables, d'infractions au droit de la concurrence, d'abus de biens sociaux, de conflits d'intérêts, de pots de vin, de divulgation d'informations sensibles, de discrimination, de représailles, de menaces, de harcèlement moral ou sexuel et autres situations </a:t>
              </a:r>
              <a:r>
                <a:rPr lang="fr-FR" sz="1300" dirty="0" smtClean="0">
                  <a:solidFill>
                    <a:schemeClr val="tx1">
                      <a:lumMod val="75000"/>
                      <a:lumOff val="25000"/>
                    </a:schemeClr>
                  </a:solidFill>
                  <a:latin typeface="AvenirNext LT Pro Regular" panose="020B0504020202020204"/>
                </a:rPr>
                <a:t>similaires. Tout </a:t>
              </a:r>
              <a:r>
                <a:rPr lang="fr-FR" sz="1300" dirty="0">
                  <a:solidFill>
                    <a:schemeClr val="tx1">
                      <a:lumMod val="75000"/>
                      <a:lumOff val="25000"/>
                    </a:schemeClr>
                  </a:solidFill>
                  <a:latin typeface="AvenirNext LT Pro Regular" panose="020B0504020202020204"/>
                </a:rPr>
                <a:t>soupçon de violation du Code d'éthique Brink's doit être signalé par le biais de la Ligne d'assistance éthique.</a:t>
              </a:r>
              <a:endParaRPr lang="pt-BR" sz="1300" spc="-40" dirty="0">
                <a:solidFill>
                  <a:schemeClr val="tx1">
                    <a:lumMod val="75000"/>
                    <a:lumOff val="25000"/>
                  </a:schemeClr>
                </a:solidFill>
                <a:latin typeface="AvenirNext LT Pro Regular" panose="020B0504020202020204"/>
              </a:endParaRPr>
            </a:p>
          </p:txBody>
        </p:sp>
        <p:sp>
          <p:nvSpPr>
            <p:cNvPr id="6" name="Retângulo 5"/>
            <p:cNvSpPr/>
            <p:nvPr/>
          </p:nvSpPr>
          <p:spPr>
            <a:xfrm>
              <a:off x="586882" y="5457283"/>
              <a:ext cx="4659372" cy="1733808"/>
            </a:xfrm>
            <a:custGeom>
              <a:avLst/>
              <a:gdLst>
                <a:gd name="connsiteX0" fmla="*/ 0 w 4372286"/>
                <a:gd name="connsiteY0" fmla="*/ 0 h 1892826"/>
                <a:gd name="connsiteX1" fmla="*/ 4372286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 name="connsiteX0" fmla="*/ 0 w 4372286"/>
                <a:gd name="connsiteY0" fmla="*/ 0 h 1892826"/>
                <a:gd name="connsiteX1" fmla="*/ 1023030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86" h="1892826">
                  <a:moveTo>
                    <a:pt x="0" y="0"/>
                  </a:moveTo>
                  <a:lnTo>
                    <a:pt x="1023030" y="0"/>
                  </a:lnTo>
                  <a:lnTo>
                    <a:pt x="4372286" y="1892826"/>
                  </a:lnTo>
                  <a:lnTo>
                    <a:pt x="0" y="1892826"/>
                  </a:lnTo>
                  <a:lnTo>
                    <a:pt x="0" y="0"/>
                  </a:lnTo>
                  <a:close/>
                </a:path>
              </a:pathLst>
            </a:custGeom>
          </p:spPr>
          <p:txBody>
            <a:bodyPr wrap="square">
              <a:spAutoFit/>
            </a:bodyPr>
            <a:lstStyle/>
            <a:p>
              <a:pPr>
                <a:lnSpc>
                  <a:spcPts val="1600"/>
                </a:lnSpc>
              </a:pPr>
              <a:r>
                <a:rPr lang="fr-FR" sz="1100" dirty="0">
                  <a:solidFill>
                    <a:schemeClr val="accent5">
                      <a:lumMod val="75000"/>
                    </a:schemeClr>
                  </a:solidFill>
                  <a:latin typeface="AvenirNext LT Pro Regular" panose="020B0504020202020204" pitchFamily="34" charset="0"/>
                </a:rPr>
                <a:t>La Ligne d'assistance </a:t>
              </a:r>
              <a:endParaRPr lang="fr-FR" sz="1100" dirty="0" smtClean="0">
                <a:solidFill>
                  <a:schemeClr val="accent5">
                    <a:lumMod val="75000"/>
                  </a:schemeClr>
                </a:solidFill>
                <a:latin typeface="AvenirNext LT Pro Regular" panose="020B0504020202020204" pitchFamily="34" charset="0"/>
              </a:endParaRPr>
            </a:p>
            <a:p>
              <a:pPr>
                <a:lnSpc>
                  <a:spcPts val="1600"/>
                </a:lnSpc>
              </a:pPr>
              <a:r>
                <a:rPr lang="fr-FR" sz="1100" dirty="0" smtClean="0">
                  <a:solidFill>
                    <a:schemeClr val="accent5">
                      <a:lumMod val="75000"/>
                    </a:schemeClr>
                  </a:solidFill>
                  <a:latin typeface="AvenirNext LT Pro Regular" panose="020B0504020202020204" pitchFamily="34" charset="0"/>
                </a:rPr>
                <a:t>éthique est </a:t>
              </a:r>
              <a:r>
                <a:rPr lang="fr-FR" sz="1100" dirty="0">
                  <a:solidFill>
                    <a:schemeClr val="accent5">
                      <a:lumMod val="75000"/>
                    </a:schemeClr>
                  </a:solidFill>
                  <a:latin typeface="AvenirNext LT Pro Regular" panose="020B0504020202020204" pitchFamily="34" charset="0"/>
                </a:rPr>
                <a:t>gérée par une </a:t>
              </a:r>
              <a:endParaRPr lang="fr-FR" sz="1100" dirty="0" smtClean="0">
                <a:solidFill>
                  <a:schemeClr val="accent5">
                    <a:lumMod val="75000"/>
                  </a:schemeClr>
                </a:solidFill>
                <a:latin typeface="AvenirNext LT Pro Regular" panose="020B0504020202020204" pitchFamily="34" charset="0"/>
              </a:endParaRPr>
            </a:p>
            <a:p>
              <a:pPr>
                <a:lnSpc>
                  <a:spcPts val="1600"/>
                </a:lnSpc>
              </a:pPr>
              <a:r>
                <a:rPr lang="fr-FR" sz="1100" dirty="0" smtClean="0">
                  <a:solidFill>
                    <a:schemeClr val="accent5">
                      <a:lumMod val="75000"/>
                    </a:schemeClr>
                  </a:solidFill>
                  <a:latin typeface="AvenirNext LT Pro Regular" panose="020B0504020202020204" pitchFamily="34" charset="0"/>
                </a:rPr>
                <a:t>société indépendante</a:t>
              </a:r>
              <a:r>
                <a:rPr lang="fr-FR" sz="1100" dirty="0">
                  <a:solidFill>
                    <a:schemeClr val="accent5">
                      <a:lumMod val="75000"/>
                    </a:schemeClr>
                  </a:solidFill>
                  <a:latin typeface="AvenirNext LT Pro Regular" panose="020B0504020202020204" pitchFamily="34" charset="0"/>
                </a:rPr>
                <a:t>. </a:t>
              </a:r>
              <a:r>
                <a:rPr lang="fr-FR" sz="1100" dirty="0" smtClean="0">
                  <a:solidFill>
                    <a:schemeClr val="accent5">
                      <a:lumMod val="75000"/>
                    </a:schemeClr>
                  </a:solidFill>
                  <a:latin typeface="AvenirNext LT Pro Regular" panose="020B0504020202020204" pitchFamily="34" charset="0"/>
                </a:rPr>
                <a:t>Vous </a:t>
              </a:r>
              <a:r>
                <a:rPr lang="fr-FR" sz="1100" dirty="0">
                  <a:solidFill>
                    <a:schemeClr val="accent5">
                      <a:lumMod val="75000"/>
                    </a:schemeClr>
                  </a:solidFill>
                  <a:latin typeface="AvenirNext LT Pro Regular" panose="020B0504020202020204" pitchFamily="34" charset="0"/>
                </a:rPr>
                <a:t>pouvez </a:t>
              </a:r>
              <a:endParaRPr lang="fr-FR" sz="1100" dirty="0" smtClean="0">
                <a:solidFill>
                  <a:schemeClr val="accent5">
                    <a:lumMod val="75000"/>
                  </a:schemeClr>
                </a:solidFill>
                <a:latin typeface="AvenirNext LT Pro Regular" panose="020B0504020202020204" pitchFamily="34" charset="0"/>
              </a:endParaRPr>
            </a:p>
            <a:p>
              <a:pPr>
                <a:lnSpc>
                  <a:spcPts val="1600"/>
                </a:lnSpc>
              </a:pPr>
              <a:r>
                <a:rPr lang="fr-FR" sz="1100" dirty="0" smtClean="0">
                  <a:solidFill>
                    <a:schemeClr val="accent5">
                      <a:lumMod val="75000"/>
                    </a:schemeClr>
                  </a:solidFill>
                  <a:latin typeface="AvenirNext LT Pro Regular" panose="020B0504020202020204" pitchFamily="34" charset="0"/>
                </a:rPr>
                <a:t>être </a:t>
              </a:r>
              <a:r>
                <a:rPr lang="fr-FR" sz="1100" dirty="0">
                  <a:solidFill>
                    <a:schemeClr val="accent5">
                      <a:lumMod val="75000"/>
                    </a:schemeClr>
                  </a:solidFill>
                  <a:latin typeface="AvenirNext LT Pro Regular" panose="020B0504020202020204" pitchFamily="34" charset="0"/>
                </a:rPr>
                <a:t>sûr que </a:t>
              </a:r>
              <a:r>
                <a:rPr lang="fr-FR" sz="1100" dirty="0" smtClean="0">
                  <a:solidFill>
                    <a:schemeClr val="accent5">
                      <a:lumMod val="75000"/>
                    </a:schemeClr>
                  </a:solidFill>
                  <a:latin typeface="AvenirNext LT Pro Regular" panose="020B0504020202020204" pitchFamily="34" charset="0"/>
                </a:rPr>
                <a:t>toutes les </a:t>
              </a:r>
              <a:r>
                <a:rPr lang="fr-FR" sz="1100" dirty="0">
                  <a:solidFill>
                    <a:schemeClr val="accent5">
                      <a:lumMod val="75000"/>
                    </a:schemeClr>
                  </a:solidFill>
                  <a:latin typeface="AvenirNext LT Pro Regular" panose="020B0504020202020204" pitchFamily="34" charset="0"/>
                </a:rPr>
                <a:t>alertes </a:t>
              </a:r>
              <a:r>
                <a:rPr lang="fr-FR" sz="1100" dirty="0" smtClean="0">
                  <a:solidFill>
                    <a:schemeClr val="accent5">
                      <a:lumMod val="75000"/>
                    </a:schemeClr>
                  </a:solidFill>
                  <a:latin typeface="AvenirNext LT Pro Regular" panose="020B0504020202020204" pitchFamily="34" charset="0"/>
                </a:rPr>
                <a:t>sont traitées</a:t>
              </a:r>
            </a:p>
            <a:p>
              <a:pPr>
                <a:lnSpc>
                  <a:spcPts val="1600"/>
                </a:lnSpc>
              </a:pPr>
              <a:r>
                <a:rPr lang="fr-FR" sz="1100" dirty="0" smtClean="0">
                  <a:solidFill>
                    <a:schemeClr val="accent5">
                      <a:lumMod val="75000"/>
                    </a:schemeClr>
                  </a:solidFill>
                  <a:latin typeface="AvenirNext LT Pro Regular" panose="020B0504020202020204" pitchFamily="34" charset="0"/>
                </a:rPr>
                <a:t>De manière confidentielle </a:t>
              </a:r>
              <a:r>
                <a:rPr lang="fr-FR" sz="1100" dirty="0">
                  <a:solidFill>
                    <a:schemeClr val="accent5">
                      <a:lumMod val="75000"/>
                    </a:schemeClr>
                  </a:solidFill>
                  <a:latin typeface="AvenirNext LT Pro Regular" panose="020B0504020202020204" pitchFamily="34" charset="0"/>
                </a:rPr>
                <a:t>par l’équipe </a:t>
              </a:r>
              <a:r>
                <a:rPr lang="fr-FR" sz="1100" dirty="0" smtClean="0">
                  <a:solidFill>
                    <a:schemeClr val="accent5">
                      <a:lumMod val="75000"/>
                    </a:schemeClr>
                  </a:solidFill>
                  <a:latin typeface="AvenirNext LT Pro Regular" panose="020B0504020202020204" pitchFamily="34" charset="0"/>
                </a:rPr>
                <a:t>Ethics &amp; </a:t>
              </a:r>
            </a:p>
            <a:p>
              <a:pPr>
                <a:lnSpc>
                  <a:spcPts val="1600"/>
                </a:lnSpc>
              </a:pPr>
              <a:r>
                <a:rPr lang="fr-FR" sz="1100" dirty="0" smtClean="0">
                  <a:solidFill>
                    <a:schemeClr val="accent5">
                      <a:lumMod val="75000"/>
                    </a:schemeClr>
                  </a:solidFill>
                  <a:latin typeface="AvenirNext LT Pro Regular" panose="020B0504020202020204" pitchFamily="34" charset="0"/>
                </a:rPr>
                <a:t>Compliance de Brink’s</a:t>
              </a:r>
              <a:r>
                <a:rPr lang="fr-FR" sz="1100" dirty="0">
                  <a:solidFill>
                    <a:schemeClr val="accent5">
                      <a:lumMod val="75000"/>
                    </a:schemeClr>
                  </a:solidFill>
                  <a:latin typeface="AvenirNext LT Pro Regular" panose="020B0504020202020204" pitchFamily="34" charset="0"/>
                </a:rPr>
                <a:t>. Vous pouvez également </a:t>
              </a:r>
              <a:r>
                <a:rPr lang="fr-FR" sz="1100" dirty="0" smtClean="0">
                  <a:solidFill>
                    <a:schemeClr val="accent5">
                      <a:lumMod val="75000"/>
                    </a:schemeClr>
                  </a:solidFill>
                  <a:latin typeface="AvenirNext LT Pro Regular" panose="020B0504020202020204" pitchFamily="34" charset="0"/>
                </a:rPr>
                <a:t>être </a:t>
              </a:r>
            </a:p>
            <a:p>
              <a:pPr>
                <a:lnSpc>
                  <a:spcPts val="1600"/>
                </a:lnSpc>
              </a:pPr>
              <a:r>
                <a:rPr lang="fr-FR" sz="1100" dirty="0" smtClean="0">
                  <a:solidFill>
                    <a:schemeClr val="accent5">
                      <a:lumMod val="75000"/>
                    </a:schemeClr>
                  </a:solidFill>
                  <a:latin typeface="AvenirNext LT Pro Regular" panose="020B0504020202020204" pitchFamily="34" charset="0"/>
                </a:rPr>
                <a:t>assuré </a:t>
              </a:r>
              <a:r>
                <a:rPr lang="fr-FR" sz="1100" dirty="0">
                  <a:solidFill>
                    <a:schemeClr val="accent5">
                      <a:lumMod val="75000"/>
                    </a:schemeClr>
                  </a:solidFill>
                  <a:latin typeface="AvenirNext LT Pro Regular" panose="020B0504020202020204" pitchFamily="34" charset="0"/>
                </a:rPr>
                <a:t>que si vous </a:t>
              </a:r>
              <a:r>
                <a:rPr lang="fr-FR" sz="1100" dirty="0" smtClean="0">
                  <a:solidFill>
                    <a:schemeClr val="accent5">
                      <a:lumMod val="75000"/>
                    </a:schemeClr>
                  </a:solidFill>
                  <a:latin typeface="AvenirNext LT Pro Regular" panose="020B0504020202020204" pitchFamily="34" charset="0"/>
                </a:rPr>
                <a:t>souhaitez faire </a:t>
              </a:r>
              <a:r>
                <a:rPr lang="fr-FR" sz="1100" dirty="0">
                  <a:solidFill>
                    <a:schemeClr val="accent5">
                      <a:lumMod val="75000"/>
                    </a:schemeClr>
                  </a:solidFill>
                  <a:latin typeface="AvenirNext LT Pro Regular" panose="020B0504020202020204" pitchFamily="34" charset="0"/>
                </a:rPr>
                <a:t>une alerte de manière </a:t>
              </a:r>
              <a:endParaRPr lang="fr-FR" sz="1100" dirty="0" smtClean="0">
                <a:solidFill>
                  <a:schemeClr val="accent5">
                    <a:lumMod val="75000"/>
                  </a:schemeClr>
                </a:solidFill>
                <a:latin typeface="AvenirNext LT Pro Regular" panose="020B0504020202020204" pitchFamily="34" charset="0"/>
              </a:endParaRPr>
            </a:p>
            <a:p>
              <a:pPr>
                <a:lnSpc>
                  <a:spcPts val="1600"/>
                </a:lnSpc>
              </a:pPr>
              <a:r>
                <a:rPr lang="fr-FR" sz="1100" dirty="0" smtClean="0">
                  <a:solidFill>
                    <a:schemeClr val="accent5">
                      <a:lumMod val="75000"/>
                    </a:schemeClr>
                  </a:solidFill>
                  <a:latin typeface="AvenirNext LT Pro Regular" panose="020B0504020202020204" pitchFamily="34" charset="0"/>
                </a:rPr>
                <a:t>anonyme, votre </a:t>
              </a:r>
              <a:r>
                <a:rPr lang="fr-FR" sz="1100" dirty="0">
                  <a:solidFill>
                    <a:schemeClr val="accent5">
                      <a:lumMod val="75000"/>
                    </a:schemeClr>
                  </a:solidFill>
                  <a:latin typeface="AvenirNext LT Pro Regular" panose="020B0504020202020204" pitchFamily="34" charset="0"/>
                </a:rPr>
                <a:t>identité ne </a:t>
              </a:r>
              <a:r>
                <a:rPr lang="fr-FR" sz="1100" dirty="0" smtClean="0">
                  <a:solidFill>
                    <a:schemeClr val="accent5">
                      <a:lumMod val="75000"/>
                    </a:schemeClr>
                  </a:solidFill>
                  <a:latin typeface="AvenirNext LT Pro Regular" panose="020B0504020202020204" pitchFamily="34" charset="0"/>
                </a:rPr>
                <a:t>sera pas communiquée </a:t>
              </a:r>
              <a:r>
                <a:rPr lang="fr-FR" sz="1100" dirty="0">
                  <a:solidFill>
                    <a:schemeClr val="accent5">
                      <a:lumMod val="75000"/>
                    </a:schemeClr>
                  </a:solidFill>
                  <a:latin typeface="AvenirNext LT Pro Regular" panose="020B0504020202020204" pitchFamily="34" charset="0"/>
                </a:rPr>
                <a:t>à Brink's.</a:t>
              </a:r>
            </a:p>
          </p:txBody>
        </p:sp>
        <p:sp>
          <p:nvSpPr>
            <p:cNvPr id="8" name="Retângulo 7"/>
            <p:cNvSpPr/>
            <p:nvPr/>
          </p:nvSpPr>
          <p:spPr>
            <a:xfrm>
              <a:off x="5345907" y="4129285"/>
              <a:ext cx="5345906" cy="738664"/>
            </a:xfrm>
            <a:prstGeom prst="rect">
              <a:avLst/>
            </a:prstGeom>
          </p:spPr>
          <p:txBody>
            <a:bodyPr wrap="square">
              <a:spAutoFit/>
            </a:bodyPr>
            <a:lstStyle/>
            <a:p>
              <a:pPr algn="ctr">
                <a:lnSpc>
                  <a:spcPct val="150000"/>
                </a:lnSpc>
              </a:pPr>
              <a:r>
                <a:rPr lang="pt-BR" sz="1400" b="1" dirty="0">
                  <a:solidFill>
                    <a:schemeClr val="bg1">
                      <a:lumMod val="50000"/>
                    </a:schemeClr>
                  </a:solidFill>
                  <a:latin typeface="AvenirNext LT Pro Regular" panose="020B0504020202020204" pitchFamily="34" charset="0"/>
                </a:rPr>
                <a:t>Faites part de vos préoccupations en toute confidentialité</a:t>
              </a:r>
            </a:p>
            <a:p>
              <a:pPr algn="ctr">
                <a:lnSpc>
                  <a:spcPct val="150000"/>
                </a:lnSpc>
              </a:pPr>
              <a:r>
                <a:rPr lang="pt-BR" sz="1400" b="1" dirty="0">
                  <a:solidFill>
                    <a:schemeClr val="bg1">
                      <a:lumMod val="50000"/>
                    </a:schemeClr>
                  </a:solidFill>
                  <a:latin typeface="AvenirNext LT Pro Regular" panose="020B0504020202020204" pitchFamily="34" charset="0"/>
                </a:rPr>
                <a:t>Vous serez protégé de toutes représailles</a:t>
              </a:r>
            </a:p>
          </p:txBody>
        </p:sp>
        <p:cxnSp>
          <p:nvCxnSpPr>
            <p:cNvPr id="12" name="Conector reto 11"/>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3" name="Image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5265" y="6111091"/>
              <a:ext cx="967190" cy="1080000"/>
            </a:xfrm>
            <a:prstGeom prst="rect">
              <a:avLst/>
            </a:prstGeom>
          </p:spPr>
        </p:pic>
        <p:sp>
          <p:nvSpPr>
            <p:cNvPr id="14" name="CaixaDeTexto 13"/>
            <p:cNvSpPr txBox="1"/>
            <p:nvPr/>
          </p:nvSpPr>
          <p:spPr>
            <a:xfrm>
              <a:off x="6024997" y="3176807"/>
              <a:ext cx="4063042" cy="584775"/>
            </a:xfrm>
            <a:prstGeom prst="rect">
              <a:avLst/>
            </a:prstGeom>
            <a:noFill/>
          </p:spPr>
          <p:txBody>
            <a:bodyPr wrap="square" rtlCol="0">
              <a:spAutoFit/>
            </a:bodyPr>
            <a:lstStyle/>
            <a:p>
              <a:pPr algn="ctr"/>
              <a:r>
                <a:rPr lang="en-US" sz="3200" spc="-50" dirty="0" smtClean="0">
                  <a:solidFill>
                    <a:srgbClr val="004899"/>
                  </a:solidFill>
                  <a:latin typeface="AvenirNext LT Pro Bold" panose="020B0804020202020204" pitchFamily="34" charset="0"/>
                </a:rPr>
                <a:t>+1 877 275 4585</a:t>
              </a:r>
              <a:endParaRPr lang="en-US" sz="3200" spc="-50" dirty="0">
                <a:solidFill>
                  <a:srgbClr val="004899"/>
                </a:solidFill>
                <a:latin typeface="AvenirNext LT Pro Bold" panose="020B0804020202020204" pitchFamily="34" charset="0"/>
              </a:endParaRPr>
            </a:p>
          </p:txBody>
        </p:sp>
        <p:sp>
          <p:nvSpPr>
            <p:cNvPr id="15" name="Retângulo 14"/>
            <p:cNvSpPr/>
            <p:nvPr/>
          </p:nvSpPr>
          <p:spPr>
            <a:xfrm>
              <a:off x="5444907" y="4980519"/>
              <a:ext cx="5223222" cy="923330"/>
            </a:xfrm>
            <a:prstGeom prst="rect">
              <a:avLst/>
            </a:prstGeom>
          </p:spPr>
          <p:txBody>
            <a:bodyPr wrap="square">
              <a:spAutoFit/>
            </a:bodyPr>
            <a:lstStyle/>
            <a:p>
              <a:pPr algn="ctr">
                <a:lnSpc>
                  <a:spcPct val="150000"/>
                </a:lnSpc>
              </a:pPr>
              <a:r>
                <a:rPr lang="fr-FR" sz="1200" spc="100" dirty="0">
                  <a:solidFill>
                    <a:srgbClr val="004899"/>
                  </a:solidFill>
                  <a:latin typeface="AvenirNext LT Pro Regular" panose="020B0504020202020204" pitchFamily="34" charset="0"/>
                </a:rPr>
                <a:t>Contact en anglais, espagnol et français</a:t>
              </a:r>
            </a:p>
            <a:p>
              <a:pPr algn="ctr">
                <a:lnSpc>
                  <a:spcPct val="150000"/>
                </a:lnSpc>
              </a:pPr>
              <a:r>
                <a:rPr lang="en-US" sz="1200" spc="100" dirty="0" smtClean="0">
                  <a:solidFill>
                    <a:srgbClr val="004899"/>
                  </a:solidFill>
                  <a:latin typeface="AvenirNext LT Pro Regular" panose="020B0504020202020204" pitchFamily="34" charset="0"/>
                </a:rPr>
                <a:t>Contact in English, Spanish and French</a:t>
              </a:r>
            </a:p>
            <a:p>
              <a:pPr algn="ctr">
                <a:lnSpc>
                  <a:spcPct val="150000"/>
                </a:lnSpc>
              </a:pPr>
              <a:r>
                <a:rPr lang="es-419" sz="1200" spc="100" dirty="0" smtClean="0">
                  <a:solidFill>
                    <a:srgbClr val="004899"/>
                  </a:solidFill>
                  <a:latin typeface="AvenirNext LT Pro Regular" panose="020B0504020202020204" pitchFamily="34" charset="0"/>
                </a:rPr>
                <a:t>Contacto en inglés, español y francés</a:t>
              </a:r>
              <a:endParaRPr lang="es-419" sz="1200" spc="100" dirty="0">
                <a:solidFill>
                  <a:srgbClr val="004899"/>
                </a:solidFill>
                <a:latin typeface="AvenirNext LT Pro Regular" panose="020B0504020202020204" pitchFamily="34" charset="0"/>
              </a:endParaRPr>
            </a:p>
          </p:txBody>
        </p:sp>
      </p:grpSp>
    </p:spTree>
    <p:extLst>
      <p:ext uri="{BB962C8B-B14F-4D97-AF65-F5344CB8AC3E}">
        <p14:creationId xmlns:p14="http://schemas.microsoft.com/office/powerpoint/2010/main" val="3682916961"/>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F0DCEEBC8A1F241BEE6AB5FEF9836C7" ma:contentTypeVersion="13" ma:contentTypeDescription="Crie um novo documento." ma:contentTypeScope="" ma:versionID="f40519d6658826cc2a0af0ef05225073">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ba1ad8a3aab49a6383bfe77ea28fe776"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hes de Compartilhado Com"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D494849-9FB3-41D9-BCC3-BADB9EFA61D0}"/>
</file>

<file path=customXml/itemProps2.xml><?xml version="1.0" encoding="utf-8"?>
<ds:datastoreItem xmlns:ds="http://schemas.openxmlformats.org/officeDocument/2006/customXml" ds:itemID="{50239DED-FDE6-4C7D-9BA7-B0B450DD2477}"/>
</file>

<file path=customXml/itemProps3.xml><?xml version="1.0" encoding="utf-8"?>
<ds:datastoreItem xmlns:ds="http://schemas.openxmlformats.org/officeDocument/2006/customXml" ds:itemID="{5142145D-D52A-4AE2-8487-12F36E7C019D}"/>
</file>

<file path=docProps/app.xml><?xml version="1.0" encoding="utf-8"?>
<Properties xmlns="http://schemas.openxmlformats.org/officeDocument/2006/extended-properties" xmlns:vt="http://schemas.openxmlformats.org/officeDocument/2006/docPropsVTypes">
  <Template>Office Theme</Template>
  <TotalTime>336</TotalTime>
  <Words>229</Words>
  <Application>Microsoft Office PowerPoint</Application>
  <PresentationFormat>Personalizar</PresentationFormat>
  <Paragraphs>21</Paragraphs>
  <Slides>2</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vt:i4>
      </vt:variant>
    </vt:vector>
  </HeadingPairs>
  <TitlesOfParts>
    <vt:vector size="8" baseType="lpstr">
      <vt:lpstr>Arial</vt:lpstr>
      <vt:lpstr>AvenirNext LT Pro Regular</vt:lpstr>
      <vt:lpstr>Calibri Light</vt:lpstr>
      <vt:lpstr>AvenirNext LT Pro Bold</vt:lpstr>
      <vt:lpstr>Calibri</vt:lpstr>
      <vt:lpstr>Tema do Office</vt:lpstr>
      <vt:lpstr>Apresentação do PowerPoint</vt:lpstr>
      <vt:lpstr>Apresentação do PowerPoint</vt:lpstr>
    </vt:vector>
  </TitlesOfParts>
  <Company>SRV-SCCM2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Anderson Crystiano de Araujo Rocha</cp:lastModifiedBy>
  <cp:revision>52</cp:revision>
  <dcterms:created xsi:type="dcterms:W3CDTF">2021-04-09T18:42:33Z</dcterms:created>
  <dcterms:modified xsi:type="dcterms:W3CDTF">2021-06-21T21:20:28Z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