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9" r:id="rId1"/>
  </p:sldMasterIdLst>
  <p:notesMasterIdLst>
    <p:notesMasterId r:id="rId10"/>
  </p:notesMasterIdLst>
  <p:sldIdLst>
    <p:sldId id="299" r:id="rId2"/>
    <p:sldId id="3252" r:id="rId3"/>
    <p:sldId id="3248" r:id="rId4"/>
    <p:sldId id="3253" r:id="rId5"/>
    <p:sldId id="3254" r:id="rId6"/>
    <p:sldId id="3250" r:id="rId7"/>
    <p:sldId id="3257" r:id="rId8"/>
    <p:sldId id="3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1680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5832" userDrawn="1">
          <p15:clr>
            <a:srgbClr val="A4A3A4"/>
          </p15:clr>
        </p15:guide>
        <p15:guide id="9" pos="7272" userDrawn="1">
          <p15:clr>
            <a:srgbClr val="A4A3A4"/>
          </p15:clr>
        </p15:guide>
        <p15:guide id="10" pos="1848" userDrawn="1">
          <p15:clr>
            <a:srgbClr val="A4A3A4"/>
          </p15:clr>
        </p15:guide>
        <p15:guide id="11" pos="7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EB"/>
    <a:srgbClr val="96CBEB"/>
    <a:srgbClr val="0A498E"/>
    <a:srgbClr val="3F403F"/>
    <a:srgbClr val="FF6B00"/>
    <a:srgbClr val="0A4A8E"/>
    <a:srgbClr val="FFC528"/>
    <a:srgbClr val="64CFE3"/>
    <a:srgbClr val="2C9942"/>
    <a:srgbClr val="96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/>
    <p:restoredTop sz="97660"/>
  </p:normalViewPr>
  <p:slideViewPr>
    <p:cSldViewPr snapToGrid="0" snapToObjects="1">
      <p:cViewPr varScale="1">
        <p:scale>
          <a:sx n="109" d="100"/>
          <a:sy n="109" d="100"/>
        </p:scale>
        <p:origin x="1008" y="192"/>
      </p:cViewPr>
      <p:guideLst>
        <p:guide orient="horz" pos="3888"/>
        <p:guide pos="3840"/>
        <p:guide orient="horz" pos="3758"/>
        <p:guide orient="horz" pos="1680"/>
        <p:guide pos="408"/>
        <p:guide pos="336"/>
        <p:guide pos="5832"/>
        <p:guide pos="7272"/>
        <p:guide pos="1848"/>
        <p:guide pos="7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2E2F226-9410-984B-A63F-D829A6B66E59}" type="datetimeFigureOut">
              <a:rPr lang="en-US"/>
              <a:pPr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601EFCC-184B-004D-AFDD-C084AB2A5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98500-4A15-D14E-B3B4-F2DAC7317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8640" y="4542788"/>
            <a:ext cx="11102023" cy="400110"/>
          </a:xfrm>
        </p:spPr>
        <p:txBody>
          <a:bodyPr anchor="t" anchorCtr="0"/>
          <a:lstStyle>
            <a:lvl1pPr marL="0" indent="0">
              <a:buNone/>
              <a:defRPr sz="2000" cap="none" baseline="0">
                <a:solidFill>
                  <a:srgbClr val="0A4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 userDrawn="1"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060E455-FF93-0846-B5FE-7F86C386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585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2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of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 userDrawn="1"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060E455-FF93-0846-B5FE-7F86C386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585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102023" cy="369332"/>
          </a:xfr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5785015"/>
            <a:ext cx="11102023" cy="671979"/>
          </a:xfr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102023" cy="369332"/>
          </a:xfr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8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102023" cy="369332"/>
          </a:xfr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9867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head, Content &amp; Footnotes 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C46CDE-4A2E-C441-B621-5DC180F786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4967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5332395" cy="424732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5332395" cy="369332"/>
          </a:xfr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6420F66-DA17-6241-B75A-E870DC375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5785015"/>
            <a:ext cx="5332396" cy="671979"/>
          </a:xfr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E63499-1FC7-DF4D-AEA6-DE7C695E4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976" y="6565950"/>
            <a:ext cx="829006" cy="145187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B0A302E-8C82-924E-B964-3196B6068868}"/>
              </a:ext>
            </a:extLst>
          </p:cNvPr>
          <p:cNvSpPr txBox="1">
            <a:spLocks/>
          </p:cNvSpPr>
          <p:nvPr userDrawn="1"/>
        </p:nvSpPr>
        <p:spPr>
          <a:xfrm>
            <a:off x="5969000" y="6536023"/>
            <a:ext cx="4283076" cy="215444"/>
          </a:xfrm>
          <a:prstGeom prst="rect">
            <a:avLst/>
          </a:prstGeom>
          <a:effectLst/>
        </p:spPr>
        <p:txBody>
          <a:bodyPr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0A498E"/>
                </a:solidFill>
                <a:effectLst/>
              </a:rPr>
              <a:t>CONFIDENTIAL. FOR INTERNAL USE ONLY – DO NOT DUPLICATE OR DISTRIBUTE.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475B11D-75F8-5743-8B92-83737023C1A2}"/>
              </a:ext>
            </a:extLst>
          </p:cNvPr>
          <p:cNvSpPr txBox="1">
            <a:spLocks/>
          </p:cNvSpPr>
          <p:nvPr userDrawn="1"/>
        </p:nvSpPr>
        <p:spPr>
          <a:xfrm>
            <a:off x="11036663" y="6521727"/>
            <a:ext cx="621937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0A498E"/>
                </a:solidFill>
              </a:rPr>
              <a:pPr/>
              <a:t>‹#›</a:t>
            </a:fld>
            <a:endParaRPr lang="en-US" dirty="0">
              <a:solidFill>
                <a:srgbClr val="0A49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&amp; Footnotes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0816" cy="424732"/>
          </a:xfr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100816" cy="369332"/>
          </a:xfr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6420F66-DA17-6241-B75A-E870DC375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5785015"/>
            <a:ext cx="5332396" cy="671979"/>
          </a:xfr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0DD96F7-3E30-E843-BBFD-C82F3ED958D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10967" y="1371600"/>
            <a:ext cx="5332395" cy="1938992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0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1973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0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</p:spPr>
        <p:txBody>
          <a:bodyPr/>
          <a:lstStyle/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38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CF326-110E-C646-A3D3-5904ABB0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57200"/>
            <a:ext cx="11109325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A9A9-7588-9A44-B7E4-470B31F5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371600"/>
            <a:ext cx="11109325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32C5ED-8113-A749-AA21-0C4FC48B96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976" y="6565950"/>
            <a:ext cx="829006" cy="14518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E3B468-C0B5-3B48-B1DF-440F85BFBD28}"/>
              </a:ext>
            </a:extLst>
          </p:cNvPr>
          <p:cNvSpPr txBox="1">
            <a:spLocks/>
          </p:cNvSpPr>
          <p:nvPr userDrawn="1"/>
        </p:nvSpPr>
        <p:spPr>
          <a:xfrm>
            <a:off x="5969000" y="6536023"/>
            <a:ext cx="4283076" cy="215444"/>
          </a:xfrm>
          <a:prstGeom prst="rect">
            <a:avLst/>
          </a:prstGeom>
          <a:effectLst/>
        </p:spPr>
        <p:txBody>
          <a:bodyPr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0A498E"/>
                </a:solidFill>
                <a:effectLst/>
              </a:rPr>
              <a:t>CONFIDENTIAL. FOR INTERNAL USE ONLY – DO NOT DUPLICATE OR DISTRIBUTE.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6190199-5B6E-054C-B096-8E7F4D0D06A3}"/>
              </a:ext>
            </a:extLst>
          </p:cNvPr>
          <p:cNvSpPr txBox="1">
            <a:spLocks/>
          </p:cNvSpPr>
          <p:nvPr userDrawn="1"/>
        </p:nvSpPr>
        <p:spPr>
          <a:xfrm>
            <a:off x="11036663" y="6521727"/>
            <a:ext cx="621937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0A498E"/>
                </a:solidFill>
              </a:rPr>
              <a:pPr/>
              <a:t>‹#›</a:t>
            </a:fld>
            <a:endParaRPr lang="en-US" dirty="0">
              <a:solidFill>
                <a:srgbClr val="0A49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81" r:id="rId3"/>
    <p:sldLayoutId id="2147483682" r:id="rId4"/>
    <p:sldLayoutId id="2147483683" r:id="rId5"/>
    <p:sldLayoutId id="2147483687" r:id="rId6"/>
    <p:sldLayoutId id="2147483688" r:id="rId7"/>
    <p:sldLayoutId id="2147483684" r:id="rId8"/>
    <p:sldLayoutId id="2147483685" r:id="rId9"/>
    <p:sldLayoutId id="2147483686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A498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1pPr>
      <a:lvl2pPr marL="35661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2pPr>
      <a:lvl3pPr marL="53949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3pPr>
      <a:lvl4pPr marL="72237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4pPr>
      <a:lvl5pPr marL="90525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inks.awardsplatform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DD6F-CBCB-0642-82C1-16F003BF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2023 Pinnacle Awards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55C2E-4491-AA4D-A86F-4B724D817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[DATE]</a:t>
            </a:r>
            <a:endParaRPr lang="en-US" cap="none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41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089E9-7C18-8C4D-8BC0-E1650447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3AA71-DDA7-1F4A-AE78-35B5404B96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1938992"/>
          </a:xfrm>
        </p:spPr>
        <p:txBody>
          <a:bodyPr/>
          <a:lstStyle/>
          <a:p>
            <a:r>
              <a:rPr lang="en-US" dirty="0"/>
              <a:t>Program overview</a:t>
            </a:r>
          </a:p>
          <a:p>
            <a:r>
              <a:rPr lang="en-US" dirty="0"/>
              <a:t>Categories and criteria</a:t>
            </a:r>
          </a:p>
          <a:p>
            <a:r>
              <a:rPr lang="en-US" dirty="0"/>
              <a:t>Eligibility</a:t>
            </a:r>
          </a:p>
          <a:p>
            <a:r>
              <a:rPr lang="en-US" dirty="0"/>
              <a:t>Nomination process</a:t>
            </a:r>
          </a:p>
          <a:p>
            <a:r>
              <a:rPr lang="en-US" dirty="0"/>
              <a:t>Winner selection and celebration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08CE7E-D697-08E6-1FC3-69FA81DC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46" y="622684"/>
            <a:ext cx="4956517" cy="49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1ACC3B-5146-314E-A29B-A4D5DC41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Pinnacle Awards | At A Glance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EC635-6977-3046-B01C-1BDF1C43FB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Global recognition program launched in 2019; categories reflect updated strategy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923D6A0-63E1-4277-AE5C-DD9176673F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3856440"/>
          </a:xfrm>
        </p:spPr>
        <p:txBody>
          <a:bodyPr/>
          <a:lstStyle/>
          <a:p>
            <a:pPr marL="174625" indent="-163513">
              <a:lnSpc>
                <a:spcPct val="90000"/>
              </a:lnSpc>
              <a:spcAft>
                <a:spcPts val="1200"/>
              </a:spcAft>
              <a:buClr>
                <a:srgbClr val="404040"/>
              </a:buClr>
            </a:pPr>
            <a:r>
              <a:rPr lang="en-US" dirty="0">
                <a:solidFill>
                  <a:srgbClr val="404040"/>
                </a:solidFill>
              </a:rPr>
              <a:t>Celebrates the best of the best</a:t>
            </a:r>
          </a:p>
          <a:p>
            <a:pPr marL="174625" indent="-163513">
              <a:lnSpc>
                <a:spcPct val="90000"/>
              </a:lnSpc>
              <a:spcAft>
                <a:spcPts val="1200"/>
              </a:spcAft>
              <a:buClr>
                <a:srgbClr val="404040"/>
              </a:buClr>
            </a:pPr>
            <a:r>
              <a:rPr lang="en-US" dirty="0">
                <a:solidFill>
                  <a:srgbClr val="404040"/>
                </a:solidFill>
              </a:rPr>
              <a:t>Does not replace local programs</a:t>
            </a:r>
          </a:p>
          <a:p>
            <a:pPr marL="174625" indent="-163513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</a:pPr>
            <a:r>
              <a:rPr lang="en-US" dirty="0">
                <a:solidFill>
                  <a:srgbClr val="404040"/>
                </a:solidFill>
              </a:rPr>
              <a:t>Six categories tied to our strategy:</a:t>
            </a:r>
          </a:p>
          <a:p>
            <a:pPr lvl="1"/>
            <a:r>
              <a:rPr lang="en-US" dirty="0"/>
              <a:t>Growth &amp; Customer Loyalty</a:t>
            </a:r>
          </a:p>
          <a:p>
            <a:pPr lvl="1"/>
            <a:r>
              <a:rPr lang="en-US" dirty="0"/>
              <a:t>Innovation</a:t>
            </a:r>
          </a:p>
          <a:p>
            <a:pPr lvl="1"/>
            <a:r>
              <a:rPr lang="en-US" dirty="0"/>
              <a:t>Operational Excellence</a:t>
            </a:r>
          </a:p>
          <a:p>
            <a:pPr lvl="1"/>
            <a:r>
              <a:rPr lang="en-US" dirty="0"/>
              <a:t>Talent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Ethics &amp; Compliance</a:t>
            </a:r>
          </a:p>
          <a:p>
            <a:endParaRPr lang="en-US" dirty="0"/>
          </a:p>
        </p:txBody>
      </p:sp>
      <p:pic>
        <p:nvPicPr>
          <p:cNvPr id="6" name="Picture 5" descr="A diagram of a company's customer experience&#10;&#10;Description automatically generated">
            <a:extLst>
              <a:ext uri="{FF2B5EF4-FFF2-40B4-BE49-F238E27FC236}">
                <a16:creationId xmlns:a16="http://schemas.microsoft.com/office/drawing/2014/main" id="{0BD3FB34-E6A4-0AA6-1E0D-60261876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425" y="1400336"/>
            <a:ext cx="6609935" cy="36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5161FF-1289-AE43-B88B-1EC00301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FC6EC7-A8B5-4D4F-82B9-376022CCBF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2923877"/>
          </a:xfrm>
        </p:spPr>
        <p:txBody>
          <a:bodyPr>
            <a:spAutoFit/>
          </a:bodyPr>
          <a:lstStyle/>
          <a:p>
            <a:pPr lvl="0">
              <a:spcAft>
                <a:spcPts val="1500"/>
              </a:spcAft>
            </a:pPr>
            <a:r>
              <a:rPr lang="en-US" dirty="0"/>
              <a:t>All Brink’s employees, excluding members of the Executive Leadership Team, are </a:t>
            </a:r>
            <a:r>
              <a:rPr lang="en-US" dirty="0">
                <a:solidFill>
                  <a:schemeClr val="tx1"/>
                </a:solidFill>
              </a:rPr>
              <a:t>eligible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Employees may nominate themselves, colleagues or teams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Teams can be cross-functional within a country or cross-border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chemeClr val="tx1"/>
                </a:solidFill>
              </a:rPr>
              <a:t>There is no team size limitation</a:t>
            </a:r>
          </a:p>
          <a:p>
            <a:r>
              <a:rPr lang="en-US" dirty="0">
                <a:solidFill>
                  <a:schemeClr val="tx1"/>
                </a:solidFill>
              </a:rPr>
              <a:t>Winning nominations will be based on measurable performance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(e.g., success in accelerating growth and improving customer strategy, 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of global digital solutions to create value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address challenges), and qualitative factors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(e.g., customer and employee feedback, obstacles overcome, situational factors, shared/adopted best practice, etc.).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6F378-4DD2-0545-A446-898F6867B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" t="-189" r="-376" b="-189"/>
          <a:stretch/>
        </p:blipFill>
        <p:spPr>
          <a:xfrm>
            <a:off x="5357247" y="1250197"/>
            <a:ext cx="6462794" cy="462366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23D97B-98BA-0F47-AAD5-6002C233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7647F-E03B-9741-B2FF-A2E7DBF7C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4975207" cy="3008516"/>
          </a:xfrm>
        </p:spPr>
        <p:txBody>
          <a:bodyPr>
            <a:spAutoFit/>
          </a:bodyPr>
          <a:lstStyle/>
          <a:p>
            <a:r>
              <a:rPr lang="en-US" dirty="0"/>
              <a:t>Employees at any level or in any role can nominate </a:t>
            </a:r>
            <a:r>
              <a:rPr lang="en-US" dirty="0">
                <a:solidFill>
                  <a:schemeClr val="tx1"/>
                </a:solidFill>
              </a:rPr>
              <a:t>themselves, individuals or teams </a:t>
            </a:r>
            <a:r>
              <a:rPr lang="en-US" spc="-40" dirty="0">
                <a:solidFill>
                  <a:schemeClr val="tx1"/>
                </a:solidFill>
              </a:rPr>
              <a:t>(excluding the ELT) using our digital nomination</a:t>
            </a:r>
            <a:r>
              <a:rPr lang="en-US" dirty="0">
                <a:solidFill>
                  <a:schemeClr val="tx1"/>
                </a:solidFill>
              </a:rPr>
              <a:t> form at </a:t>
            </a:r>
            <a:r>
              <a:rPr lang="en-US" u="sng" dirty="0">
                <a:hlinkClick r:id="rId3"/>
              </a:rPr>
              <a:t>https://brinks.awardsplatform.com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User-friendly nomination platform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chemeClr val="tx1"/>
                </a:solidFill>
              </a:rPr>
              <a:t>Form asks for a summary of the project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measurable results</a:t>
            </a:r>
          </a:p>
          <a:p>
            <a:r>
              <a:rPr lang="en-US" dirty="0">
                <a:solidFill>
                  <a:schemeClr val="tx1"/>
                </a:solidFill>
              </a:rPr>
              <a:t>Nominations are due by 11:59 p.m. ET on Jan. 12, 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5792E-88C0-5249-BACD-0BACFC063358}"/>
              </a:ext>
            </a:extLst>
          </p:cNvPr>
          <p:cNvSpPr txBox="1"/>
          <p:nvPr/>
        </p:nvSpPr>
        <p:spPr>
          <a:xfrm>
            <a:off x="613317" y="483962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B774-1FCC-9942-BDEC-5BC353F3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457200"/>
            <a:ext cx="11333002" cy="424732"/>
          </a:xfrm>
        </p:spPr>
        <p:txBody>
          <a:bodyPr/>
          <a:lstStyle/>
          <a:p>
            <a:r>
              <a:rPr lang="en-US" dirty="0"/>
              <a:t>Selection Process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280E90A-0304-AF40-9D55-FEA4E72CE064}"/>
              </a:ext>
            </a:extLst>
          </p:cNvPr>
          <p:cNvSpPr txBox="1">
            <a:spLocks/>
          </p:cNvSpPr>
          <p:nvPr/>
        </p:nvSpPr>
        <p:spPr>
          <a:xfrm>
            <a:off x="624954" y="1616591"/>
            <a:ext cx="47396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40" dirty="0">
                <a:solidFill>
                  <a:srgbClr val="404040"/>
                </a:solidFill>
              </a:rPr>
              <a:t>GMs review local nominations and select top 3 to advance to their regional/functional leader</a:t>
            </a:r>
            <a:endParaRPr lang="en-US" i="1" spc="-40" dirty="0">
              <a:solidFill>
                <a:srgbClr val="404040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6CE28C6-5690-354B-B775-B6444B69092D}"/>
              </a:ext>
            </a:extLst>
          </p:cNvPr>
          <p:cNvSpPr txBox="1">
            <a:spLocks/>
          </p:cNvSpPr>
          <p:nvPr/>
        </p:nvSpPr>
        <p:spPr>
          <a:xfrm>
            <a:off x="624673" y="2693304"/>
            <a:ext cx="494935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40" dirty="0">
                <a:solidFill>
                  <a:srgbClr val="404040"/>
                </a:solidFill>
              </a:rPr>
              <a:t>Regional and functional leaders choose finalists from their regions/areas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F2ADE37-16AD-C649-8C99-740E44C97E2D}"/>
              </a:ext>
            </a:extLst>
          </p:cNvPr>
          <p:cNvSpPr txBox="1">
            <a:spLocks/>
          </p:cNvSpPr>
          <p:nvPr/>
        </p:nvSpPr>
        <p:spPr>
          <a:xfrm>
            <a:off x="624674" y="3901269"/>
            <a:ext cx="426418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40" dirty="0">
                <a:solidFill>
                  <a:srgbClr val="404040"/>
                </a:solidFill>
              </a:rPr>
              <a:t>ELT convenes to review/calibrate regional finalists and choose global finalists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9252AA-4AE5-8D49-B29B-69465E38BB02}"/>
              </a:ext>
            </a:extLst>
          </p:cNvPr>
          <p:cNvSpPr txBox="1">
            <a:spLocks/>
          </p:cNvSpPr>
          <p:nvPr/>
        </p:nvSpPr>
        <p:spPr>
          <a:xfrm>
            <a:off x="624954" y="4959622"/>
            <a:ext cx="25817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40" dirty="0">
                <a:solidFill>
                  <a:srgbClr val="404040"/>
                </a:solidFill>
              </a:rPr>
              <a:t>Mark Eubanks selects and announces winners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9AC12C-297F-C245-BDF9-58ACD07183C9}"/>
              </a:ext>
            </a:extLst>
          </p:cNvPr>
          <p:cNvGrpSpPr/>
          <p:nvPr/>
        </p:nvGrpSpPr>
        <p:grpSpPr>
          <a:xfrm>
            <a:off x="6357143" y="807274"/>
            <a:ext cx="5524500" cy="5740008"/>
            <a:chOff x="6357143" y="231648"/>
            <a:chExt cx="5524500" cy="594690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E7A8DC-AC06-B645-8C79-77CA9C21F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7143" y="679450"/>
              <a:ext cx="5524500" cy="549910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D31794C-17B3-6B48-B4BE-39D25B2D1E83}"/>
                </a:ext>
              </a:extLst>
            </p:cNvPr>
            <p:cNvGrpSpPr/>
            <p:nvPr/>
          </p:nvGrpSpPr>
          <p:grpSpPr>
            <a:xfrm>
              <a:off x="8116877" y="773304"/>
              <a:ext cx="2005032" cy="994869"/>
              <a:chOff x="8116877" y="768100"/>
              <a:chExt cx="2005032" cy="994869"/>
            </a:xfrm>
          </p:grpSpPr>
          <p:sp>
            <p:nvSpPr>
              <p:cNvPr id="20" name="Text Placeholder 4">
                <a:extLst>
                  <a:ext uri="{FF2B5EF4-FFF2-40B4-BE49-F238E27FC236}">
                    <a16:creationId xmlns:a16="http://schemas.microsoft.com/office/drawing/2014/main" id="{0A93A857-45DF-B449-B84D-E41C3FAB6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877" y="1231519"/>
                <a:ext cx="2005032" cy="531450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GM/Local Review</a:t>
                </a:r>
              </a:p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Late January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6E591F-F75F-4941-9863-9E2D73D7A171}"/>
                  </a:ext>
                </a:extLst>
              </p:cNvPr>
              <p:cNvSpPr txBox="1"/>
              <p:nvPr/>
            </p:nvSpPr>
            <p:spPr>
              <a:xfrm>
                <a:off x="8922797" y="768100"/>
                <a:ext cx="393192" cy="389513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b="1" dirty="0">
                    <a:solidFill>
                      <a:srgbClr val="0A498E"/>
                    </a:solidFill>
                  </a:rPr>
                  <a:t>1</a:t>
                </a:r>
                <a:endParaRPr lang="en-US" sz="2400" b="1" dirty="0">
                  <a:solidFill>
                    <a:srgbClr val="0A498E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E8379F-8583-B94C-A98A-59C6614FFAE6}"/>
                </a:ext>
              </a:extLst>
            </p:cNvPr>
            <p:cNvGrpSpPr/>
            <p:nvPr/>
          </p:nvGrpSpPr>
          <p:grpSpPr>
            <a:xfrm>
              <a:off x="8110004" y="1923431"/>
              <a:ext cx="2005032" cy="977410"/>
              <a:chOff x="8110004" y="759987"/>
              <a:chExt cx="2005032" cy="977410"/>
            </a:xfrm>
          </p:grpSpPr>
          <p:sp>
            <p:nvSpPr>
              <p:cNvPr id="41" name="Text Placeholder 4">
                <a:extLst>
                  <a:ext uri="{FF2B5EF4-FFF2-40B4-BE49-F238E27FC236}">
                    <a16:creationId xmlns:a16="http://schemas.microsoft.com/office/drawing/2014/main" id="{6F4577AC-2DA5-A541-B497-CC86F8C594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0004" y="1205947"/>
                <a:ext cx="2005032" cy="531450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Regional Review</a:t>
                </a:r>
              </a:p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Early February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0A27CB-3073-2F44-B211-BC05DDF7C2D5}"/>
                  </a:ext>
                </a:extLst>
              </p:cNvPr>
              <p:cNvSpPr txBox="1"/>
              <p:nvPr/>
            </p:nvSpPr>
            <p:spPr>
              <a:xfrm>
                <a:off x="8915924" y="759987"/>
                <a:ext cx="393192" cy="389513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b="1" dirty="0">
                    <a:solidFill>
                      <a:srgbClr val="0A498E"/>
                    </a:solidFill>
                  </a:rPr>
                  <a:t>2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089937-76AD-8E45-8895-7360DD5DA3F5}"/>
                </a:ext>
              </a:extLst>
            </p:cNvPr>
            <p:cNvGrpSpPr/>
            <p:nvPr/>
          </p:nvGrpSpPr>
          <p:grpSpPr>
            <a:xfrm>
              <a:off x="8110004" y="3161639"/>
              <a:ext cx="2005032" cy="978616"/>
              <a:chOff x="8110004" y="742419"/>
              <a:chExt cx="2005032" cy="978616"/>
            </a:xfrm>
          </p:grpSpPr>
          <p:sp>
            <p:nvSpPr>
              <p:cNvPr id="50" name="Text Placeholder 4">
                <a:extLst>
                  <a:ext uri="{FF2B5EF4-FFF2-40B4-BE49-F238E27FC236}">
                    <a16:creationId xmlns:a16="http://schemas.microsoft.com/office/drawing/2014/main" id="{42AC3771-392A-EA43-BC19-59D782781E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0004" y="1189585"/>
                <a:ext cx="2005032" cy="531450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ELT Review</a:t>
                </a:r>
              </a:p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Mid February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E3247D1-D644-CA4D-BF74-D79F57FE1F8C}"/>
                  </a:ext>
                </a:extLst>
              </p:cNvPr>
              <p:cNvSpPr txBox="1"/>
              <p:nvPr/>
            </p:nvSpPr>
            <p:spPr>
              <a:xfrm>
                <a:off x="8922797" y="742419"/>
                <a:ext cx="393192" cy="389513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b="1" dirty="0">
                    <a:solidFill>
                      <a:srgbClr val="0A498E"/>
                    </a:solidFill>
                  </a:rPr>
                  <a:t>3</a:t>
                </a:r>
                <a:endParaRPr lang="en-US" sz="2400" b="1" dirty="0">
                  <a:solidFill>
                    <a:srgbClr val="0A498E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A0E302B-DDBF-1145-98EE-A1DEA05B8F83}"/>
                </a:ext>
              </a:extLst>
            </p:cNvPr>
            <p:cNvGrpSpPr/>
            <p:nvPr/>
          </p:nvGrpSpPr>
          <p:grpSpPr>
            <a:xfrm>
              <a:off x="8485679" y="4553820"/>
              <a:ext cx="1255540" cy="954685"/>
              <a:chOff x="7620047" y="1073896"/>
              <a:chExt cx="1255540" cy="954685"/>
            </a:xfrm>
          </p:grpSpPr>
          <p:sp>
            <p:nvSpPr>
              <p:cNvPr id="53" name="Text Placeholder 4">
                <a:extLst>
                  <a:ext uri="{FF2B5EF4-FFF2-40B4-BE49-F238E27FC236}">
                    <a16:creationId xmlns:a16="http://schemas.microsoft.com/office/drawing/2014/main" id="{EE7C18C0-12A5-CD44-8E2B-5F920D8693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47" y="1497131"/>
                <a:ext cx="1255540" cy="531450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rgbClr val="19191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Mark</a:t>
                </a:r>
              </a:p>
              <a:p>
                <a:pPr marL="0" indent="0" algn="ctr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March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7D59A3-8428-6842-A2B8-1F561D8F2BE8}"/>
                  </a:ext>
                </a:extLst>
              </p:cNvPr>
              <p:cNvSpPr txBox="1"/>
              <p:nvPr/>
            </p:nvSpPr>
            <p:spPr>
              <a:xfrm>
                <a:off x="8057165" y="1073896"/>
                <a:ext cx="393192" cy="403552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b="1" dirty="0">
                    <a:solidFill>
                      <a:srgbClr val="0A498E"/>
                    </a:solidFill>
                  </a:rPr>
                  <a:t>4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0370AB-E5A3-CF42-A331-2CBD15A46AFC}"/>
                </a:ext>
              </a:extLst>
            </p:cNvPr>
            <p:cNvSpPr txBox="1"/>
            <p:nvPr/>
          </p:nvSpPr>
          <p:spPr>
            <a:xfrm>
              <a:off x="6894289" y="231648"/>
              <a:ext cx="4436461" cy="47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NOMINATIONS DUE JAN. 12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227B74-22AC-6F4B-A7C2-79AEDA1C942C}"/>
              </a:ext>
            </a:extLst>
          </p:cNvPr>
          <p:cNvCxnSpPr/>
          <p:nvPr/>
        </p:nvCxnSpPr>
        <p:spPr>
          <a:xfrm flipH="1">
            <a:off x="6498336" y="2220738"/>
            <a:ext cx="188976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0E3E990-D5CD-2C4D-BAB7-270D9FA628CE}"/>
              </a:ext>
            </a:extLst>
          </p:cNvPr>
          <p:cNvCxnSpPr>
            <a:cxnSpLocks/>
          </p:cNvCxnSpPr>
          <p:nvPr/>
        </p:nvCxnSpPr>
        <p:spPr>
          <a:xfrm flipH="1">
            <a:off x="624673" y="2220738"/>
            <a:ext cx="5885855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935E0C0-2EEF-E04A-A239-C7C4EB4154EE}"/>
              </a:ext>
            </a:extLst>
          </p:cNvPr>
          <p:cNvCxnSpPr>
            <a:cxnSpLocks/>
          </p:cNvCxnSpPr>
          <p:nvPr/>
        </p:nvCxnSpPr>
        <p:spPr>
          <a:xfrm flipH="1">
            <a:off x="7120128" y="3326192"/>
            <a:ext cx="136083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14036E-772A-994B-B4DA-7AABE23E68AB}"/>
              </a:ext>
            </a:extLst>
          </p:cNvPr>
          <p:cNvCxnSpPr>
            <a:cxnSpLocks/>
          </p:cNvCxnSpPr>
          <p:nvPr/>
        </p:nvCxnSpPr>
        <p:spPr>
          <a:xfrm flipH="1">
            <a:off x="624673" y="3326192"/>
            <a:ext cx="6495456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C4028C5-67DD-5247-9E14-036F217726F5}"/>
              </a:ext>
            </a:extLst>
          </p:cNvPr>
          <p:cNvCxnSpPr>
            <a:cxnSpLocks/>
          </p:cNvCxnSpPr>
          <p:nvPr/>
        </p:nvCxnSpPr>
        <p:spPr>
          <a:xfrm flipH="1">
            <a:off x="7800546" y="4508816"/>
            <a:ext cx="65603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34D198E-7D80-B844-838C-E6D9BBB22193}"/>
              </a:ext>
            </a:extLst>
          </p:cNvPr>
          <p:cNvCxnSpPr>
            <a:cxnSpLocks/>
          </p:cNvCxnSpPr>
          <p:nvPr/>
        </p:nvCxnSpPr>
        <p:spPr>
          <a:xfrm flipH="1">
            <a:off x="624673" y="4508816"/>
            <a:ext cx="7175874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62846C1-FB86-CF44-95FA-9E706C111F61}"/>
              </a:ext>
            </a:extLst>
          </p:cNvPr>
          <p:cNvCxnSpPr>
            <a:cxnSpLocks/>
          </p:cNvCxnSpPr>
          <p:nvPr/>
        </p:nvCxnSpPr>
        <p:spPr>
          <a:xfrm flipH="1">
            <a:off x="8480965" y="5581712"/>
            <a:ext cx="28507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3869AC-0D02-6A48-B2CC-FAD0AF413859}"/>
              </a:ext>
            </a:extLst>
          </p:cNvPr>
          <p:cNvCxnSpPr>
            <a:cxnSpLocks/>
          </p:cNvCxnSpPr>
          <p:nvPr/>
        </p:nvCxnSpPr>
        <p:spPr>
          <a:xfrm flipH="1">
            <a:off x="624673" y="5581712"/>
            <a:ext cx="7763423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85569D-65B6-DF4B-84FD-DEC22055EA6E}"/>
              </a:ext>
            </a:extLst>
          </p:cNvPr>
          <p:cNvSpPr txBox="1"/>
          <p:nvPr/>
        </p:nvSpPr>
        <p:spPr>
          <a:xfrm>
            <a:off x="548640" y="822960"/>
            <a:ext cx="370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– March 2024</a:t>
            </a:r>
          </a:p>
        </p:txBody>
      </p:sp>
    </p:spTree>
    <p:extLst>
      <p:ext uri="{BB962C8B-B14F-4D97-AF65-F5344CB8AC3E}">
        <p14:creationId xmlns:p14="http://schemas.microsoft.com/office/powerpoint/2010/main" val="41956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9BCF-F346-B84F-85D1-83FF225B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Winner Announcement and Celebration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C13D6-85B9-E541-A6A8-DD7090F5B2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9" y="1371600"/>
            <a:ext cx="5038196" cy="3516347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n-US" b="1" dirty="0"/>
              <a:t>Recognition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Mark Eubanks will make a company-wide announcement in March 2024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chemeClr val="tx1"/>
                </a:solidFill>
              </a:rPr>
              <a:t>Local Pinnacle Awards celebrations will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 held in accordance with local health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safety guidelines</a:t>
            </a:r>
          </a:p>
          <a:p>
            <a:pPr marL="0" lvl="0" indent="0">
              <a:buNone/>
            </a:pPr>
            <a:r>
              <a:rPr lang="en-US" b="1" dirty="0"/>
              <a:t>Awards</a:t>
            </a:r>
            <a:r>
              <a:rPr lang="en-US" dirty="0">
                <a:solidFill>
                  <a:srgbClr val="5FA4CE"/>
                </a:solidFill>
              </a:rPr>
              <a:t> </a:t>
            </a:r>
            <a:endParaRPr lang="en-US" dirty="0"/>
          </a:p>
          <a:p>
            <a:pPr lvl="1"/>
            <a:r>
              <a:rPr lang="en-US" spc="-40" dirty="0"/>
              <a:t>Winners will receive an award to display at head offices or in branches </a:t>
            </a:r>
          </a:p>
          <a:p>
            <a:pPr lvl="1"/>
            <a:r>
              <a:rPr lang="en-US" spc="-40" dirty="0"/>
              <a:t>Individuals</a:t>
            </a:r>
            <a:r>
              <a:rPr lang="en-US" dirty="0"/>
              <a:t> will receive a recognition pin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20A66-E656-8AC3-52FA-EF61E459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17" r="10517"/>
          <a:stretch/>
        </p:blipFill>
        <p:spPr>
          <a:xfrm>
            <a:off x="7579869" y="993773"/>
            <a:ext cx="3743461" cy="458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D6DB6-D2C7-2522-7665-B6D80EAD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73262" y="1371600"/>
            <a:ext cx="1907712" cy="14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9F9D1-6004-5643-A1D0-8E12376948C3}"/>
              </a:ext>
            </a:extLst>
          </p:cNvPr>
          <p:cNvSpPr txBox="1"/>
          <p:nvPr/>
        </p:nvSpPr>
        <p:spPr>
          <a:xfrm>
            <a:off x="533400" y="2834589"/>
            <a:ext cx="111252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3600" dirty="0">
                <a:solidFill>
                  <a:srgbClr val="0A498E"/>
                </a:solidFill>
              </a:rPr>
              <a:t>Nominate great work you observe or participate in!</a:t>
            </a:r>
          </a:p>
          <a:p>
            <a:pPr algn="ctr">
              <a:spcAft>
                <a:spcPts val="1500"/>
              </a:spcAft>
            </a:pPr>
            <a:r>
              <a:rPr lang="en-US" sz="4000" dirty="0">
                <a:solidFill>
                  <a:srgbClr val="96CBEB"/>
                </a:solidFill>
              </a:rPr>
              <a:t>https://</a:t>
            </a:r>
            <a:r>
              <a:rPr lang="en-US" sz="4000" dirty="0" err="1">
                <a:solidFill>
                  <a:srgbClr val="96CBEB"/>
                </a:solidFill>
              </a:rPr>
              <a:t>brinks.awardsplatform.com</a:t>
            </a:r>
            <a:endParaRPr lang="en-US" sz="4000" dirty="0">
              <a:solidFill>
                <a:srgbClr val="96C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inks_2021">
  <a:themeElements>
    <a:clrScheme name="Custom 17">
      <a:dk1>
        <a:srgbClr val="3F403F"/>
      </a:dk1>
      <a:lt1>
        <a:srgbClr val="FFFFFF"/>
      </a:lt1>
      <a:dk2>
        <a:srgbClr val="3F403F"/>
      </a:dk2>
      <a:lt2>
        <a:srgbClr val="E7E6E6"/>
      </a:lt2>
      <a:accent1>
        <a:srgbClr val="0A498E"/>
      </a:accent1>
      <a:accent2>
        <a:srgbClr val="97CAEB"/>
      </a:accent2>
      <a:accent3>
        <a:srgbClr val="FFC528"/>
      </a:accent3>
      <a:accent4>
        <a:srgbClr val="64CFE3"/>
      </a:accent4>
      <a:accent5>
        <a:srgbClr val="808383"/>
      </a:accent5>
      <a:accent6>
        <a:srgbClr val="E3E6E8"/>
      </a:accent6>
      <a:hlink>
        <a:srgbClr val="0A498E"/>
      </a:hlink>
      <a:folHlink>
        <a:srgbClr val="0A4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nks_2021" id="{0906AB56-206C-7047-B4DB-93BDFB87B381}" vid="{62352836-0FE6-7A4B-87DA-F7A63ADA08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Brinks_2021</Template>
  <TotalTime>19137</TotalTime>
  <Words>375</Words>
  <Application>Microsoft Macintosh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System Font Regular</vt:lpstr>
      <vt:lpstr>Brinks_2021</vt:lpstr>
      <vt:lpstr>2023 Pinnacle Awards </vt:lpstr>
      <vt:lpstr>Agenda</vt:lpstr>
      <vt:lpstr>Pinnacle Awards | At A Glance</vt:lpstr>
      <vt:lpstr>Eligibility</vt:lpstr>
      <vt:lpstr>Nomination Process</vt:lpstr>
      <vt:lpstr>Selection Process</vt:lpstr>
      <vt:lpstr>Winner Announcement and Celebration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Becky Ofarrell</dc:creator>
  <cp:keywords/>
  <dc:description/>
  <cp:lastModifiedBy>Pam Girardo</cp:lastModifiedBy>
  <cp:revision>349</cp:revision>
  <cp:lastPrinted>2021-05-25T19:44:23Z</cp:lastPrinted>
  <dcterms:created xsi:type="dcterms:W3CDTF">2021-05-20T15:24:40Z</dcterms:created>
  <dcterms:modified xsi:type="dcterms:W3CDTF">2023-10-27T19:41:27Z</dcterms:modified>
  <cp:category/>
</cp:coreProperties>
</file>