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Lst>
  <p:notesMasterIdLst>
    <p:notesMasterId r:id="rId23"/>
  </p:notesMasterIdLst>
  <p:sldIdLst>
    <p:sldId id="299" r:id="rId5"/>
    <p:sldId id="315" r:id="rId6"/>
    <p:sldId id="316" r:id="rId7"/>
    <p:sldId id="314" r:id="rId8"/>
    <p:sldId id="281" r:id="rId9"/>
    <p:sldId id="274" r:id="rId10"/>
    <p:sldId id="256" r:id="rId11"/>
    <p:sldId id="273" r:id="rId12"/>
    <p:sldId id="285" r:id="rId13"/>
    <p:sldId id="312" r:id="rId14"/>
    <p:sldId id="275" r:id="rId15"/>
    <p:sldId id="294" r:id="rId16"/>
    <p:sldId id="295" r:id="rId17"/>
    <p:sldId id="308" r:id="rId18"/>
    <p:sldId id="278" r:id="rId19"/>
    <p:sldId id="313"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3840" userDrawn="1">
          <p15:clr>
            <a:srgbClr val="A4A3A4"/>
          </p15:clr>
        </p15:guide>
        <p15:guide id="4" orient="horz" pos="949" userDrawn="1">
          <p15:clr>
            <a:srgbClr val="A4A3A4"/>
          </p15:clr>
        </p15:guide>
        <p15:guide id="5" pos="336" userDrawn="1">
          <p15:clr>
            <a:srgbClr val="A4A3A4"/>
          </p15:clr>
        </p15:guide>
        <p15:guide id="9" pos="7344" userDrawn="1">
          <p15:clr>
            <a:srgbClr val="A4A3A4"/>
          </p15:clr>
        </p15:guide>
        <p15:guide id="10" pos="408" userDrawn="1">
          <p15:clr>
            <a:srgbClr val="A4A3A4"/>
          </p15:clr>
        </p15:guide>
        <p15:guide id="11"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3E1B"/>
    <a:srgbClr val="3F403F"/>
    <a:srgbClr val="0A498E"/>
    <a:srgbClr val="FF6B00"/>
    <a:srgbClr val="0A4A8E"/>
    <a:srgbClr val="FFC528"/>
    <a:srgbClr val="64CFE3"/>
    <a:srgbClr val="97CAEB"/>
    <a:srgbClr val="2C9942"/>
    <a:srgbClr val="96C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46"/>
    <p:restoredTop sz="97757"/>
  </p:normalViewPr>
  <p:slideViewPr>
    <p:cSldViewPr snapToGrid="0" snapToObjects="1">
      <p:cViewPr varScale="1">
        <p:scale>
          <a:sx n="124" d="100"/>
          <a:sy n="124" d="100"/>
        </p:scale>
        <p:origin x="1112" y="168"/>
      </p:cViewPr>
      <p:guideLst>
        <p:guide orient="horz" pos="3888"/>
        <p:guide pos="3840"/>
        <p:guide orient="horz" pos="949"/>
        <p:guide pos="336"/>
        <p:guide pos="7344"/>
        <p:guide pos="408"/>
        <p:guide pos="72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NAUSPLNFSP003\groups\Investor%20Relations\2021%20Earnings\Q1\AJ\Cash%20Slides\Currency%20in%20Circulation\WCURCIR%20(15).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file:////NAUSPLNFSP003\groups\Investor%20Relations\2021%20Earnings\Q1\AJ\Cash%20Slides\Currency%20in%20Circulation\Euro_Value%20of%20Currency%20in%20Circulation_2002-2021%20YTD_4-14-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lumMod val="65000"/>
                    <a:lumOff val="35000"/>
                  </a:srgbClr>
                </a:solidFill>
                <a:latin typeface="+mn-lt"/>
                <a:ea typeface="+mn-ea"/>
                <a:cs typeface="+mn-cs"/>
              </a:defRPr>
            </a:pPr>
            <a:r>
              <a:rPr lang="en-US" sz="1600" b="1" dirty="0">
                <a:solidFill>
                  <a:srgbClr val="3F403F"/>
                </a:solidFill>
              </a:rPr>
              <a:t>USD – Cash in Circulation</a:t>
            </a:r>
            <a:r>
              <a:rPr lang="en-US" sz="1600" b="1" baseline="30000" dirty="0">
                <a:solidFill>
                  <a:srgbClr val="3F403F"/>
                </a:solidFill>
              </a:rPr>
              <a:t>1</a:t>
            </a:r>
          </a:p>
        </c:rich>
      </c:tx>
      <c:layout>
        <c:manualLayout>
          <c:xMode val="edge"/>
          <c:yMode val="edge"/>
          <c:x val="0.26407903098697139"/>
          <c:y val="2.0238099066891679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lumMod val="65000"/>
                  <a:lumOff val="35000"/>
                </a:srgbClr>
              </a:solidFill>
              <a:latin typeface="+mn-lt"/>
              <a:ea typeface="+mn-ea"/>
              <a:cs typeface="+mn-cs"/>
            </a:defRPr>
          </a:pPr>
          <a:endParaRPr lang="en-US"/>
        </a:p>
      </c:txPr>
    </c:title>
    <c:autoTitleDeleted val="0"/>
    <c:plotArea>
      <c:layout>
        <c:manualLayout>
          <c:layoutTarget val="inner"/>
          <c:xMode val="edge"/>
          <c:yMode val="edge"/>
          <c:x val="0.15496640839285122"/>
          <c:y val="0.18698233714941814"/>
          <c:w val="0.82111742216878891"/>
          <c:h val="0.7482031841190101"/>
        </c:manualLayout>
      </c:layout>
      <c:lineChart>
        <c:grouping val="standard"/>
        <c:varyColors val="0"/>
        <c:ser>
          <c:idx val="0"/>
          <c:order val="0"/>
          <c:spPr>
            <a:ln w="28575" cap="rnd">
              <a:solidFill>
                <a:schemeClr val="accent1"/>
              </a:solidFill>
              <a:round/>
            </a:ln>
            <a:effectLst/>
          </c:spPr>
          <c:marker>
            <c:symbol val="none"/>
          </c:marker>
          <c:cat>
            <c:numRef>
              <c:f>'FRED Graph'!$A$533:$B$704</c:f>
              <c:numCache>
                <c:formatCode>yyyy\-mm\-dd</c:formatCode>
                <c:ptCount val="172"/>
                <c:pt idx="0">
                  <c:v>43103</c:v>
                </c:pt>
                <c:pt idx="1">
                  <c:v>43110</c:v>
                </c:pt>
                <c:pt idx="2">
                  <c:v>43117</c:v>
                </c:pt>
                <c:pt idx="3">
                  <c:v>43124</c:v>
                </c:pt>
                <c:pt idx="4">
                  <c:v>43131</c:v>
                </c:pt>
                <c:pt idx="5">
                  <c:v>43138</c:v>
                </c:pt>
                <c:pt idx="6">
                  <c:v>43145</c:v>
                </c:pt>
                <c:pt idx="7">
                  <c:v>43152</c:v>
                </c:pt>
                <c:pt idx="8">
                  <c:v>43159</c:v>
                </c:pt>
                <c:pt idx="9">
                  <c:v>43166</c:v>
                </c:pt>
                <c:pt idx="10">
                  <c:v>43173</c:v>
                </c:pt>
                <c:pt idx="11">
                  <c:v>43180</c:v>
                </c:pt>
                <c:pt idx="12">
                  <c:v>43187</c:v>
                </c:pt>
                <c:pt idx="13">
                  <c:v>43194</c:v>
                </c:pt>
                <c:pt idx="14">
                  <c:v>43201</c:v>
                </c:pt>
                <c:pt idx="15">
                  <c:v>43208</c:v>
                </c:pt>
                <c:pt idx="16">
                  <c:v>43215</c:v>
                </c:pt>
                <c:pt idx="17">
                  <c:v>43222</c:v>
                </c:pt>
                <c:pt idx="18">
                  <c:v>43229</c:v>
                </c:pt>
                <c:pt idx="19">
                  <c:v>43236</c:v>
                </c:pt>
                <c:pt idx="20">
                  <c:v>43243</c:v>
                </c:pt>
                <c:pt idx="21">
                  <c:v>43250</c:v>
                </c:pt>
                <c:pt idx="22">
                  <c:v>43257</c:v>
                </c:pt>
                <c:pt idx="23">
                  <c:v>43264</c:v>
                </c:pt>
                <c:pt idx="24">
                  <c:v>43271</c:v>
                </c:pt>
                <c:pt idx="25">
                  <c:v>43278</c:v>
                </c:pt>
                <c:pt idx="26">
                  <c:v>43285</c:v>
                </c:pt>
                <c:pt idx="27">
                  <c:v>43292</c:v>
                </c:pt>
                <c:pt idx="28">
                  <c:v>43299</c:v>
                </c:pt>
                <c:pt idx="29">
                  <c:v>43306</c:v>
                </c:pt>
                <c:pt idx="30">
                  <c:v>43313</c:v>
                </c:pt>
                <c:pt idx="31">
                  <c:v>43320</c:v>
                </c:pt>
                <c:pt idx="32">
                  <c:v>43327</c:v>
                </c:pt>
                <c:pt idx="33">
                  <c:v>43334</c:v>
                </c:pt>
                <c:pt idx="34">
                  <c:v>43341</c:v>
                </c:pt>
                <c:pt idx="35">
                  <c:v>43348</c:v>
                </c:pt>
                <c:pt idx="36">
                  <c:v>43355</c:v>
                </c:pt>
                <c:pt idx="37">
                  <c:v>43362</c:v>
                </c:pt>
                <c:pt idx="38">
                  <c:v>43369</c:v>
                </c:pt>
                <c:pt idx="39">
                  <c:v>43376</c:v>
                </c:pt>
                <c:pt idx="40">
                  <c:v>43383</c:v>
                </c:pt>
                <c:pt idx="41">
                  <c:v>43390</c:v>
                </c:pt>
                <c:pt idx="42">
                  <c:v>43397</c:v>
                </c:pt>
                <c:pt idx="43">
                  <c:v>43404</c:v>
                </c:pt>
                <c:pt idx="44">
                  <c:v>43411</c:v>
                </c:pt>
                <c:pt idx="45">
                  <c:v>43418</c:v>
                </c:pt>
                <c:pt idx="46">
                  <c:v>43425</c:v>
                </c:pt>
                <c:pt idx="47">
                  <c:v>43432</c:v>
                </c:pt>
                <c:pt idx="48">
                  <c:v>43439</c:v>
                </c:pt>
                <c:pt idx="49">
                  <c:v>43446</c:v>
                </c:pt>
                <c:pt idx="50">
                  <c:v>43453</c:v>
                </c:pt>
                <c:pt idx="51">
                  <c:v>43460</c:v>
                </c:pt>
                <c:pt idx="52">
                  <c:v>43467</c:v>
                </c:pt>
                <c:pt idx="53">
                  <c:v>43474</c:v>
                </c:pt>
                <c:pt idx="54">
                  <c:v>43481</c:v>
                </c:pt>
                <c:pt idx="55">
                  <c:v>43488</c:v>
                </c:pt>
                <c:pt idx="56">
                  <c:v>43495</c:v>
                </c:pt>
                <c:pt idx="57">
                  <c:v>43502</c:v>
                </c:pt>
                <c:pt idx="58">
                  <c:v>43509</c:v>
                </c:pt>
                <c:pt idx="59">
                  <c:v>43516</c:v>
                </c:pt>
                <c:pt idx="60">
                  <c:v>43523</c:v>
                </c:pt>
                <c:pt idx="61">
                  <c:v>43530</c:v>
                </c:pt>
                <c:pt idx="62">
                  <c:v>43537</c:v>
                </c:pt>
                <c:pt idx="63">
                  <c:v>43544</c:v>
                </c:pt>
                <c:pt idx="64">
                  <c:v>43551</c:v>
                </c:pt>
                <c:pt idx="65">
                  <c:v>43558</c:v>
                </c:pt>
                <c:pt idx="66">
                  <c:v>43565</c:v>
                </c:pt>
                <c:pt idx="67">
                  <c:v>43572</c:v>
                </c:pt>
                <c:pt idx="68">
                  <c:v>43579</c:v>
                </c:pt>
                <c:pt idx="69">
                  <c:v>43586</c:v>
                </c:pt>
                <c:pt idx="70">
                  <c:v>43593</c:v>
                </c:pt>
                <c:pt idx="71">
                  <c:v>43600</c:v>
                </c:pt>
                <c:pt idx="72">
                  <c:v>43607</c:v>
                </c:pt>
                <c:pt idx="73">
                  <c:v>43614</c:v>
                </c:pt>
                <c:pt idx="74">
                  <c:v>43621</c:v>
                </c:pt>
                <c:pt idx="75">
                  <c:v>43628</c:v>
                </c:pt>
                <c:pt idx="76">
                  <c:v>43635</c:v>
                </c:pt>
                <c:pt idx="77">
                  <c:v>43642</c:v>
                </c:pt>
                <c:pt idx="78">
                  <c:v>43649</c:v>
                </c:pt>
                <c:pt idx="79">
                  <c:v>43656</c:v>
                </c:pt>
                <c:pt idx="80">
                  <c:v>43663</c:v>
                </c:pt>
                <c:pt idx="81">
                  <c:v>43670</c:v>
                </c:pt>
                <c:pt idx="82">
                  <c:v>43677</c:v>
                </c:pt>
                <c:pt idx="83">
                  <c:v>43684</c:v>
                </c:pt>
                <c:pt idx="84">
                  <c:v>43691</c:v>
                </c:pt>
                <c:pt idx="85">
                  <c:v>43698</c:v>
                </c:pt>
                <c:pt idx="86">
                  <c:v>43705</c:v>
                </c:pt>
                <c:pt idx="87">
                  <c:v>43712</c:v>
                </c:pt>
                <c:pt idx="88">
                  <c:v>43719</c:v>
                </c:pt>
                <c:pt idx="89">
                  <c:v>43726</c:v>
                </c:pt>
                <c:pt idx="90">
                  <c:v>43733</c:v>
                </c:pt>
                <c:pt idx="91">
                  <c:v>43740</c:v>
                </c:pt>
                <c:pt idx="92">
                  <c:v>43747</c:v>
                </c:pt>
                <c:pt idx="93">
                  <c:v>43754</c:v>
                </c:pt>
                <c:pt idx="94">
                  <c:v>43761</c:v>
                </c:pt>
                <c:pt idx="95">
                  <c:v>43768</c:v>
                </c:pt>
                <c:pt idx="96">
                  <c:v>43775</c:v>
                </c:pt>
                <c:pt idx="97">
                  <c:v>43782</c:v>
                </c:pt>
                <c:pt idx="98">
                  <c:v>43789</c:v>
                </c:pt>
                <c:pt idx="99">
                  <c:v>43796</c:v>
                </c:pt>
                <c:pt idx="100">
                  <c:v>43803</c:v>
                </c:pt>
                <c:pt idx="101">
                  <c:v>43810</c:v>
                </c:pt>
                <c:pt idx="102">
                  <c:v>43817</c:v>
                </c:pt>
                <c:pt idx="103">
                  <c:v>43824</c:v>
                </c:pt>
                <c:pt idx="104">
                  <c:v>43831</c:v>
                </c:pt>
                <c:pt idx="105">
                  <c:v>43838</c:v>
                </c:pt>
                <c:pt idx="106">
                  <c:v>43845</c:v>
                </c:pt>
                <c:pt idx="107">
                  <c:v>43852</c:v>
                </c:pt>
                <c:pt idx="108">
                  <c:v>43859</c:v>
                </c:pt>
                <c:pt idx="109">
                  <c:v>43866</c:v>
                </c:pt>
                <c:pt idx="110">
                  <c:v>43873</c:v>
                </c:pt>
                <c:pt idx="111">
                  <c:v>43880</c:v>
                </c:pt>
                <c:pt idx="112">
                  <c:v>43887</c:v>
                </c:pt>
                <c:pt idx="113">
                  <c:v>43894</c:v>
                </c:pt>
                <c:pt idx="114">
                  <c:v>43901</c:v>
                </c:pt>
                <c:pt idx="115">
                  <c:v>43908</c:v>
                </c:pt>
                <c:pt idx="116">
                  <c:v>43915</c:v>
                </c:pt>
                <c:pt idx="117">
                  <c:v>43922</c:v>
                </c:pt>
                <c:pt idx="118">
                  <c:v>43929</c:v>
                </c:pt>
                <c:pt idx="119">
                  <c:v>43936</c:v>
                </c:pt>
                <c:pt idx="120">
                  <c:v>43943</c:v>
                </c:pt>
                <c:pt idx="121">
                  <c:v>43950</c:v>
                </c:pt>
                <c:pt idx="122">
                  <c:v>43957</c:v>
                </c:pt>
                <c:pt idx="123">
                  <c:v>43964</c:v>
                </c:pt>
                <c:pt idx="124">
                  <c:v>43971</c:v>
                </c:pt>
                <c:pt idx="125">
                  <c:v>43978</c:v>
                </c:pt>
                <c:pt idx="126">
                  <c:v>43985</c:v>
                </c:pt>
                <c:pt idx="127">
                  <c:v>43992</c:v>
                </c:pt>
                <c:pt idx="128">
                  <c:v>43999</c:v>
                </c:pt>
                <c:pt idx="129">
                  <c:v>44006</c:v>
                </c:pt>
                <c:pt idx="130">
                  <c:v>44013</c:v>
                </c:pt>
                <c:pt idx="131">
                  <c:v>44020</c:v>
                </c:pt>
                <c:pt idx="132">
                  <c:v>44027</c:v>
                </c:pt>
                <c:pt idx="133">
                  <c:v>44034</c:v>
                </c:pt>
                <c:pt idx="134">
                  <c:v>44041</c:v>
                </c:pt>
                <c:pt idx="135">
                  <c:v>44048</c:v>
                </c:pt>
                <c:pt idx="136">
                  <c:v>44055</c:v>
                </c:pt>
                <c:pt idx="137">
                  <c:v>44062</c:v>
                </c:pt>
                <c:pt idx="138">
                  <c:v>44069</c:v>
                </c:pt>
                <c:pt idx="139">
                  <c:v>44076</c:v>
                </c:pt>
                <c:pt idx="140">
                  <c:v>44083</c:v>
                </c:pt>
                <c:pt idx="141">
                  <c:v>44090</c:v>
                </c:pt>
                <c:pt idx="142">
                  <c:v>44097</c:v>
                </c:pt>
                <c:pt idx="143">
                  <c:v>44104</c:v>
                </c:pt>
                <c:pt idx="144">
                  <c:v>44111</c:v>
                </c:pt>
                <c:pt idx="145">
                  <c:v>44118</c:v>
                </c:pt>
                <c:pt idx="146">
                  <c:v>44125</c:v>
                </c:pt>
                <c:pt idx="147">
                  <c:v>44132</c:v>
                </c:pt>
                <c:pt idx="148">
                  <c:v>44139</c:v>
                </c:pt>
                <c:pt idx="149">
                  <c:v>44146</c:v>
                </c:pt>
                <c:pt idx="150">
                  <c:v>44153</c:v>
                </c:pt>
                <c:pt idx="151">
                  <c:v>44160</c:v>
                </c:pt>
                <c:pt idx="152">
                  <c:v>44167</c:v>
                </c:pt>
                <c:pt idx="153">
                  <c:v>44174</c:v>
                </c:pt>
                <c:pt idx="154">
                  <c:v>44181</c:v>
                </c:pt>
                <c:pt idx="155">
                  <c:v>44188</c:v>
                </c:pt>
                <c:pt idx="156">
                  <c:v>44195</c:v>
                </c:pt>
                <c:pt idx="157">
                  <c:v>44202</c:v>
                </c:pt>
                <c:pt idx="158">
                  <c:v>44209</c:v>
                </c:pt>
                <c:pt idx="159">
                  <c:v>44216</c:v>
                </c:pt>
                <c:pt idx="160">
                  <c:v>44223</c:v>
                </c:pt>
                <c:pt idx="161">
                  <c:v>44230</c:v>
                </c:pt>
                <c:pt idx="162">
                  <c:v>44237</c:v>
                </c:pt>
                <c:pt idx="163">
                  <c:v>44244</c:v>
                </c:pt>
                <c:pt idx="164">
                  <c:v>44251</c:v>
                </c:pt>
                <c:pt idx="165">
                  <c:v>44258</c:v>
                </c:pt>
                <c:pt idx="166">
                  <c:v>44265</c:v>
                </c:pt>
                <c:pt idx="167">
                  <c:v>44272</c:v>
                </c:pt>
                <c:pt idx="168">
                  <c:v>44279</c:v>
                </c:pt>
                <c:pt idx="169">
                  <c:v>44286</c:v>
                </c:pt>
                <c:pt idx="170">
                  <c:v>44293</c:v>
                </c:pt>
                <c:pt idx="171">
                  <c:v>44300</c:v>
                </c:pt>
              </c:numCache>
            </c:numRef>
          </c:cat>
          <c:val>
            <c:numRef>
              <c:f>'FRED Graph'!$C$533:$C$704</c:f>
              <c:numCache>
                <c:formatCode>_(* #,##0_);_(* \(#,##0\);_(* "-"??_);_(@_)</c:formatCode>
                <c:ptCount val="172"/>
                <c:pt idx="0">
                  <c:v>1618.0119999999999</c:v>
                </c:pt>
                <c:pt idx="1">
                  <c:v>1614.585</c:v>
                </c:pt>
                <c:pt idx="2">
                  <c:v>1610.6469999999999</c:v>
                </c:pt>
                <c:pt idx="3">
                  <c:v>1607.693</c:v>
                </c:pt>
                <c:pt idx="4">
                  <c:v>1605.7660000000001</c:v>
                </c:pt>
                <c:pt idx="5">
                  <c:v>1609.04</c:v>
                </c:pt>
                <c:pt idx="6">
                  <c:v>1613.6410000000001</c:v>
                </c:pt>
                <c:pt idx="7">
                  <c:v>1619.318</c:v>
                </c:pt>
                <c:pt idx="8">
                  <c:v>1623.124</c:v>
                </c:pt>
                <c:pt idx="9">
                  <c:v>1629.472</c:v>
                </c:pt>
                <c:pt idx="10">
                  <c:v>1633.2750000000001</c:v>
                </c:pt>
                <c:pt idx="11">
                  <c:v>1634.153</c:v>
                </c:pt>
                <c:pt idx="12">
                  <c:v>1635.251</c:v>
                </c:pt>
                <c:pt idx="13">
                  <c:v>1637.7190000000001</c:v>
                </c:pt>
                <c:pt idx="14">
                  <c:v>1639.944</c:v>
                </c:pt>
                <c:pt idx="15">
                  <c:v>1640.4159999999999</c:v>
                </c:pt>
                <c:pt idx="16">
                  <c:v>1641.7239999999999</c:v>
                </c:pt>
                <c:pt idx="17">
                  <c:v>1643.5809999999999</c:v>
                </c:pt>
                <c:pt idx="18">
                  <c:v>1646.6949999999999</c:v>
                </c:pt>
                <c:pt idx="19">
                  <c:v>1650.654</c:v>
                </c:pt>
                <c:pt idx="20">
                  <c:v>1653.989</c:v>
                </c:pt>
                <c:pt idx="21">
                  <c:v>1659.4749999999999</c:v>
                </c:pt>
                <c:pt idx="22">
                  <c:v>1661.173</c:v>
                </c:pt>
                <c:pt idx="23">
                  <c:v>1660.8989999999999</c:v>
                </c:pt>
                <c:pt idx="24">
                  <c:v>1660.8510000000001</c:v>
                </c:pt>
                <c:pt idx="25">
                  <c:v>1662.164</c:v>
                </c:pt>
                <c:pt idx="26">
                  <c:v>1668.566</c:v>
                </c:pt>
                <c:pt idx="27">
                  <c:v>1672.144</c:v>
                </c:pt>
                <c:pt idx="28">
                  <c:v>1668.6320000000001</c:v>
                </c:pt>
                <c:pt idx="29">
                  <c:v>1666.885</c:v>
                </c:pt>
                <c:pt idx="30">
                  <c:v>1667.748</c:v>
                </c:pt>
                <c:pt idx="31">
                  <c:v>1669.37</c:v>
                </c:pt>
                <c:pt idx="32">
                  <c:v>1670.942</c:v>
                </c:pt>
                <c:pt idx="33">
                  <c:v>1673.672</c:v>
                </c:pt>
                <c:pt idx="34">
                  <c:v>1676.308</c:v>
                </c:pt>
                <c:pt idx="35">
                  <c:v>1685.586</c:v>
                </c:pt>
                <c:pt idx="36">
                  <c:v>1686.893</c:v>
                </c:pt>
                <c:pt idx="37">
                  <c:v>1685.0889999999999</c:v>
                </c:pt>
                <c:pt idx="38">
                  <c:v>1684.491</c:v>
                </c:pt>
                <c:pt idx="39">
                  <c:v>1686.6420000000001</c:v>
                </c:pt>
                <c:pt idx="40">
                  <c:v>1691.826</c:v>
                </c:pt>
                <c:pt idx="41">
                  <c:v>1691.1369999999999</c:v>
                </c:pt>
                <c:pt idx="42">
                  <c:v>1689.73</c:v>
                </c:pt>
                <c:pt idx="43">
                  <c:v>1691.3240000000001</c:v>
                </c:pt>
                <c:pt idx="44">
                  <c:v>1696.62</c:v>
                </c:pt>
                <c:pt idx="45">
                  <c:v>1700.9390000000001</c:v>
                </c:pt>
                <c:pt idx="46">
                  <c:v>1702.7829999999999</c:v>
                </c:pt>
                <c:pt idx="47">
                  <c:v>1706.067</c:v>
                </c:pt>
                <c:pt idx="48">
                  <c:v>1704.4490000000001</c:v>
                </c:pt>
                <c:pt idx="49">
                  <c:v>1704.9839999999999</c:v>
                </c:pt>
                <c:pt idx="50">
                  <c:v>1705.712</c:v>
                </c:pt>
                <c:pt idx="51">
                  <c:v>1712.424</c:v>
                </c:pt>
                <c:pt idx="52">
                  <c:v>1719.039</c:v>
                </c:pt>
                <c:pt idx="53">
                  <c:v>1715.4459999999999</c:v>
                </c:pt>
                <c:pt idx="54">
                  <c:v>1706.7529999999999</c:v>
                </c:pt>
                <c:pt idx="55">
                  <c:v>1704.7629999999999</c:v>
                </c:pt>
                <c:pt idx="56">
                  <c:v>1702.6279999999999</c:v>
                </c:pt>
                <c:pt idx="57">
                  <c:v>1703.3720000000001</c:v>
                </c:pt>
                <c:pt idx="58">
                  <c:v>1706.086</c:v>
                </c:pt>
                <c:pt idx="59">
                  <c:v>1710.847</c:v>
                </c:pt>
                <c:pt idx="60">
                  <c:v>1710.8320000000001</c:v>
                </c:pt>
                <c:pt idx="61">
                  <c:v>1714.7719999999999</c:v>
                </c:pt>
                <c:pt idx="62">
                  <c:v>1719.885</c:v>
                </c:pt>
                <c:pt idx="63">
                  <c:v>1720.6030000000001</c:v>
                </c:pt>
                <c:pt idx="64">
                  <c:v>1721.789</c:v>
                </c:pt>
                <c:pt idx="65">
                  <c:v>1724.7460000000001</c:v>
                </c:pt>
                <c:pt idx="66">
                  <c:v>1726.694</c:v>
                </c:pt>
                <c:pt idx="67">
                  <c:v>1726.9960000000001</c:v>
                </c:pt>
                <c:pt idx="68">
                  <c:v>1727.1990000000001</c:v>
                </c:pt>
                <c:pt idx="69">
                  <c:v>1728.432</c:v>
                </c:pt>
                <c:pt idx="70">
                  <c:v>1731.386</c:v>
                </c:pt>
                <c:pt idx="71">
                  <c:v>1731.597</c:v>
                </c:pt>
                <c:pt idx="72">
                  <c:v>1732.1410000000001</c:v>
                </c:pt>
                <c:pt idx="73">
                  <c:v>1737.577</c:v>
                </c:pt>
                <c:pt idx="74">
                  <c:v>1738.643</c:v>
                </c:pt>
                <c:pt idx="75">
                  <c:v>1737.2270000000001</c:v>
                </c:pt>
                <c:pt idx="76">
                  <c:v>1736.9580000000001</c:v>
                </c:pt>
                <c:pt idx="77">
                  <c:v>1738.2149999999999</c:v>
                </c:pt>
                <c:pt idx="78">
                  <c:v>1745.2760000000001</c:v>
                </c:pt>
                <c:pt idx="79">
                  <c:v>1750.951</c:v>
                </c:pt>
                <c:pt idx="80">
                  <c:v>1747.3440000000001</c:v>
                </c:pt>
                <c:pt idx="81">
                  <c:v>1745.231</c:v>
                </c:pt>
                <c:pt idx="82">
                  <c:v>1745.6869999999999</c:v>
                </c:pt>
                <c:pt idx="83">
                  <c:v>1748.048</c:v>
                </c:pt>
                <c:pt idx="84">
                  <c:v>1747.6759999999999</c:v>
                </c:pt>
                <c:pt idx="85">
                  <c:v>1749.182</c:v>
                </c:pt>
                <c:pt idx="86">
                  <c:v>1751.5550000000001</c:v>
                </c:pt>
                <c:pt idx="87">
                  <c:v>1760.653</c:v>
                </c:pt>
                <c:pt idx="88">
                  <c:v>1766.2370000000001</c:v>
                </c:pt>
                <c:pt idx="89">
                  <c:v>1762.096</c:v>
                </c:pt>
                <c:pt idx="90">
                  <c:v>1761.662</c:v>
                </c:pt>
                <c:pt idx="91">
                  <c:v>1762.796</c:v>
                </c:pt>
                <c:pt idx="92">
                  <c:v>1766.2950000000001</c:v>
                </c:pt>
                <c:pt idx="93">
                  <c:v>1770.761</c:v>
                </c:pt>
                <c:pt idx="94">
                  <c:v>1771.5329999999999</c:v>
                </c:pt>
                <c:pt idx="95">
                  <c:v>1776.039</c:v>
                </c:pt>
                <c:pt idx="96">
                  <c:v>1782.249</c:v>
                </c:pt>
                <c:pt idx="97">
                  <c:v>1786.866</c:v>
                </c:pt>
                <c:pt idx="98">
                  <c:v>1785.4880000000001</c:v>
                </c:pt>
                <c:pt idx="99">
                  <c:v>1787.8009999999999</c:v>
                </c:pt>
                <c:pt idx="100">
                  <c:v>1793.1859999999999</c:v>
                </c:pt>
                <c:pt idx="101">
                  <c:v>1791.932</c:v>
                </c:pt>
                <c:pt idx="102">
                  <c:v>1792.816</c:v>
                </c:pt>
                <c:pt idx="103">
                  <c:v>1799.105</c:v>
                </c:pt>
                <c:pt idx="104">
                  <c:v>1805.88</c:v>
                </c:pt>
                <c:pt idx="105">
                  <c:v>1804.9649999999999</c:v>
                </c:pt>
                <c:pt idx="106">
                  <c:v>1797.2159999999999</c:v>
                </c:pt>
                <c:pt idx="107">
                  <c:v>1794.6849999999999</c:v>
                </c:pt>
                <c:pt idx="108">
                  <c:v>1792.1759999999999</c:v>
                </c:pt>
                <c:pt idx="109">
                  <c:v>1792.586</c:v>
                </c:pt>
                <c:pt idx="110">
                  <c:v>1794.356</c:v>
                </c:pt>
                <c:pt idx="111">
                  <c:v>1798.097</c:v>
                </c:pt>
                <c:pt idx="112">
                  <c:v>1798.896</c:v>
                </c:pt>
                <c:pt idx="113">
                  <c:v>1803.47</c:v>
                </c:pt>
                <c:pt idx="114">
                  <c:v>1814.0150000000001</c:v>
                </c:pt>
                <c:pt idx="115">
                  <c:v>1827.086</c:v>
                </c:pt>
                <c:pt idx="116">
                  <c:v>1859.732</c:v>
                </c:pt>
                <c:pt idx="117">
                  <c:v>1876.8389999999999</c:v>
                </c:pt>
                <c:pt idx="118">
                  <c:v>1880.963</c:v>
                </c:pt>
                <c:pt idx="119">
                  <c:v>1884.8869999999999</c:v>
                </c:pt>
                <c:pt idx="120">
                  <c:v>1890.85</c:v>
                </c:pt>
                <c:pt idx="121">
                  <c:v>1903.3589999999999</c:v>
                </c:pt>
                <c:pt idx="122">
                  <c:v>1916.001</c:v>
                </c:pt>
                <c:pt idx="123">
                  <c:v>1925.6369999999999</c:v>
                </c:pt>
                <c:pt idx="124">
                  <c:v>1933.1669999999999</c:v>
                </c:pt>
                <c:pt idx="125">
                  <c:v>1944.1089999999999</c:v>
                </c:pt>
                <c:pt idx="126">
                  <c:v>1949.684</c:v>
                </c:pt>
                <c:pt idx="127">
                  <c:v>1953.8420000000001</c:v>
                </c:pt>
                <c:pt idx="128">
                  <c:v>1956.796</c:v>
                </c:pt>
                <c:pt idx="129">
                  <c:v>1961.1579999999999</c:v>
                </c:pt>
                <c:pt idx="130">
                  <c:v>1967.076</c:v>
                </c:pt>
                <c:pt idx="131">
                  <c:v>1974.69</c:v>
                </c:pt>
                <c:pt idx="132">
                  <c:v>1978.51</c:v>
                </c:pt>
                <c:pt idx="133">
                  <c:v>1982.873</c:v>
                </c:pt>
                <c:pt idx="134">
                  <c:v>1988.19</c:v>
                </c:pt>
                <c:pt idx="135">
                  <c:v>1996.626</c:v>
                </c:pt>
                <c:pt idx="136">
                  <c:v>2003.019</c:v>
                </c:pt>
                <c:pt idx="137">
                  <c:v>2007.4580000000001</c:v>
                </c:pt>
                <c:pt idx="138">
                  <c:v>2010.991</c:v>
                </c:pt>
                <c:pt idx="139">
                  <c:v>2016.895</c:v>
                </c:pt>
                <c:pt idx="140">
                  <c:v>2026.998</c:v>
                </c:pt>
                <c:pt idx="141">
                  <c:v>2029.078</c:v>
                </c:pt>
                <c:pt idx="142">
                  <c:v>2028.366</c:v>
                </c:pt>
                <c:pt idx="143">
                  <c:v>2029.894</c:v>
                </c:pt>
                <c:pt idx="144">
                  <c:v>2034.87</c:v>
                </c:pt>
                <c:pt idx="145">
                  <c:v>2041.0409999999999</c:v>
                </c:pt>
                <c:pt idx="146">
                  <c:v>2042.0360000000001</c:v>
                </c:pt>
                <c:pt idx="147">
                  <c:v>2042.8579999999999</c:v>
                </c:pt>
                <c:pt idx="148">
                  <c:v>2046.7460000000001</c:v>
                </c:pt>
                <c:pt idx="149">
                  <c:v>2054.172</c:v>
                </c:pt>
                <c:pt idx="150">
                  <c:v>2059.5390000000002</c:v>
                </c:pt>
                <c:pt idx="151">
                  <c:v>2062.076</c:v>
                </c:pt>
                <c:pt idx="152">
                  <c:v>2067.1190000000001</c:v>
                </c:pt>
                <c:pt idx="153">
                  <c:v>2066.2939999999999</c:v>
                </c:pt>
                <c:pt idx="154">
                  <c:v>2066.3969999999999</c:v>
                </c:pt>
                <c:pt idx="155">
                  <c:v>2071.3510000000001</c:v>
                </c:pt>
                <c:pt idx="156">
                  <c:v>2081.471</c:v>
                </c:pt>
                <c:pt idx="157">
                  <c:v>2090.4119999999998</c:v>
                </c:pt>
                <c:pt idx="158">
                  <c:v>2091.674</c:v>
                </c:pt>
                <c:pt idx="159">
                  <c:v>2094.9870000000001</c:v>
                </c:pt>
                <c:pt idx="160">
                  <c:v>2097.0650000000001</c:v>
                </c:pt>
                <c:pt idx="161">
                  <c:v>2097.3910000000001</c:v>
                </c:pt>
                <c:pt idx="162">
                  <c:v>2099.3449999999998</c:v>
                </c:pt>
                <c:pt idx="163">
                  <c:v>2102.0390000000002</c:v>
                </c:pt>
                <c:pt idx="164">
                  <c:v>2102.1320000000001</c:v>
                </c:pt>
                <c:pt idx="165">
                  <c:v>2102.2959999999998</c:v>
                </c:pt>
                <c:pt idx="166">
                  <c:v>2104.2170000000001</c:v>
                </c:pt>
                <c:pt idx="167">
                  <c:v>2109.4989999999998</c:v>
                </c:pt>
                <c:pt idx="168">
                  <c:v>2121.951</c:v>
                </c:pt>
                <c:pt idx="169">
                  <c:v>2138.6590000000001</c:v>
                </c:pt>
                <c:pt idx="170">
                  <c:v>2146.971</c:v>
                </c:pt>
                <c:pt idx="171">
                  <c:v>2153.1979999999999</c:v>
                </c:pt>
              </c:numCache>
            </c:numRef>
          </c:val>
          <c:smooth val="0"/>
          <c:extLst>
            <c:ext xmlns:c16="http://schemas.microsoft.com/office/drawing/2014/chart" uri="{C3380CC4-5D6E-409C-BE32-E72D297353CC}">
              <c16:uniqueId val="{00000000-ACE9-7143-B19B-66A0E1402E5C}"/>
            </c:ext>
          </c:extLst>
        </c:ser>
        <c:dLbls>
          <c:showLegendKey val="0"/>
          <c:showVal val="0"/>
          <c:showCatName val="0"/>
          <c:showSerName val="0"/>
          <c:showPercent val="0"/>
          <c:showBubbleSize val="0"/>
        </c:dLbls>
        <c:smooth val="0"/>
        <c:axId val="346500704"/>
        <c:axId val="346503056"/>
      </c:lineChart>
      <c:dateAx>
        <c:axId val="346500704"/>
        <c:scaling>
          <c:orientation val="minMax"/>
        </c:scaling>
        <c:delete val="1"/>
        <c:axPos val="b"/>
        <c:numFmt formatCode="yyyy\-mm\-dd" sourceLinked="1"/>
        <c:majorTickMark val="out"/>
        <c:minorTickMark val="none"/>
        <c:tickLblPos val="nextTo"/>
        <c:crossAx val="346503056"/>
        <c:crosses val="autoZero"/>
        <c:auto val="1"/>
        <c:lblOffset val="100"/>
        <c:baseTimeUnit val="days"/>
      </c:dateAx>
      <c:valAx>
        <c:axId val="346503056"/>
        <c:scaling>
          <c:orientation val="minMax"/>
          <c:min val="1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solidFill>
                      <a:srgbClr val="3F403F"/>
                    </a:solidFill>
                    <a:effectLst/>
                  </a:rPr>
                  <a:t>(USD, Billions)</a:t>
                </a:r>
                <a:endParaRPr lang="en-US" sz="800">
                  <a:solidFill>
                    <a:srgbClr val="3F403F"/>
                  </a:solidFill>
                  <a:effectLst/>
                </a:endParaRPr>
              </a:p>
            </c:rich>
          </c:tx>
          <c:layout>
            <c:manualLayout>
              <c:xMode val="edge"/>
              <c:yMode val="edge"/>
              <c:x val="8.2885904381001085E-3"/>
              <c:y val="0.381479989101713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F403F"/>
                </a:solidFill>
                <a:latin typeface="+mn-lt"/>
                <a:ea typeface="+mn-ea"/>
                <a:cs typeface="+mn-cs"/>
              </a:defRPr>
            </a:pPr>
            <a:endParaRPr lang="en-US"/>
          </a:p>
        </c:txPr>
        <c:crossAx val="34650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2</c:v>
                </c:pt>
                <c:pt idx="1">
                  <c:v>11</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11384379676998E-2"/>
          <c:y val="3.0564832993319298E-2"/>
          <c:w val="0.93776071333261801"/>
          <c:h val="0.73690153968335026"/>
        </c:manualLayout>
      </c:layout>
      <c:barChart>
        <c:barDir val="col"/>
        <c:grouping val="stacked"/>
        <c:varyColors val="0"/>
        <c:ser>
          <c:idx val="0"/>
          <c:order val="0"/>
          <c:tx>
            <c:strRef>
              <c:f>Sheet1!$B$1</c:f>
              <c:strCache>
                <c:ptCount val="1"/>
                <c:pt idx="0">
                  <c:v>Series 1</c:v>
                </c:pt>
              </c:strCache>
            </c:strRef>
          </c:tx>
          <c:spPr>
            <a:noFill/>
            <a:ln>
              <a:noFill/>
            </a:ln>
            <a:effectLst/>
          </c:spPr>
          <c:invertIfNegative val="0"/>
          <c:dPt>
            <c:idx val="0"/>
            <c:invertIfNegative val="0"/>
            <c:bubble3D val="0"/>
            <c:spPr>
              <a:solidFill>
                <a:srgbClr val="3F403F"/>
              </a:solidFill>
              <a:ln w="19050">
                <a:solidFill>
                  <a:schemeClr val="bg1"/>
                </a:solidFill>
              </a:ln>
              <a:effectLst/>
            </c:spPr>
            <c:extLst>
              <c:ext xmlns:c16="http://schemas.microsoft.com/office/drawing/2014/chart" uri="{C3380CC4-5D6E-409C-BE32-E72D297353CC}">
                <c16:uniqueId val="{00000001-3F5F-FF4E-B998-672F0E6407FE}"/>
              </c:ext>
            </c:extLst>
          </c:dPt>
          <c:dPt>
            <c:idx val="6"/>
            <c:invertIfNegative val="0"/>
            <c:bubble3D val="0"/>
            <c:spPr>
              <a:pattFill prst="dkUpDiag">
                <a:fgClr>
                  <a:schemeClr val="accent1"/>
                </a:fgClr>
                <a:bgClr>
                  <a:schemeClr val="bg1"/>
                </a:bgClr>
              </a:pattFill>
              <a:ln w="19050">
                <a:solidFill>
                  <a:schemeClr val="bg1"/>
                </a:solidFill>
              </a:ln>
              <a:effectLst/>
            </c:spPr>
            <c:extLst>
              <c:ext xmlns:c16="http://schemas.microsoft.com/office/drawing/2014/chart" uri="{C3380CC4-5D6E-409C-BE32-E72D297353CC}">
                <c16:uniqueId val="{00000003-3F5F-FF4E-B998-672F0E6407FE}"/>
              </c:ext>
            </c:extLst>
          </c:dPt>
          <c:dLbls>
            <c:dLbl>
              <c:idx val="0"/>
              <c:layout>
                <c:manualLayout>
                  <c:x val="1.8955238026297035E-3"/>
                  <c:y val="0"/>
                </c:manualLayout>
              </c:layout>
              <c:tx>
                <c:rich>
                  <a:bodyPr/>
                  <a:lstStyle/>
                  <a:p>
                    <a:r>
                      <a:rPr lang="en-US" dirty="0"/>
                      <a:t>$466-</a:t>
                    </a:r>
                  </a:p>
                  <a:p>
                    <a:r>
                      <a:rPr lang="en-US" dirty="0"/>
                      <a:t>$556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5F-FF4E-B998-672F0E6407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Adj.              EBITDA</c:v>
                </c:pt>
                <c:pt idx="1">
                  <c:v>WC, Cash Restructuring 
&amp; Deferred Payments</c:v>
                </c:pt>
                <c:pt idx="2">
                  <c:v>Cash
Taxes</c:v>
                </c:pt>
                <c:pt idx="3">
                  <c:v>Cash
Interest</c:v>
                </c:pt>
                <c:pt idx="4">
                  <c:v>Cash
CapEx</c:v>
                </c:pt>
                <c:pt idx="5">
                  <c:v>Free Cash Flow before Dividends</c:v>
                </c:pt>
                <c:pt idx="6">
                  <c:v>Pro-forma excluding deferred 
payroll taxes</c:v>
                </c:pt>
              </c:strCache>
            </c:strRef>
          </c:cat>
          <c:val>
            <c:numRef>
              <c:f>Sheet1!$B$2:$B$8</c:f>
              <c:numCache>
                <c:formatCode>_("$"* #,##0_);_("$"* \(#,##0\);_("$"* "-"??_);_(@_)</c:formatCode>
                <c:ptCount val="7"/>
                <c:pt idx="0">
                  <c:v>510</c:v>
                </c:pt>
                <c:pt idx="1">
                  <c:v>610</c:v>
                </c:pt>
                <c:pt idx="2">
                  <c:v>515</c:v>
                </c:pt>
                <c:pt idx="3">
                  <c:v>410</c:v>
                </c:pt>
                <c:pt idx="4">
                  <c:v>230</c:v>
                </c:pt>
                <c:pt idx="5">
                  <c:v>0</c:v>
                </c:pt>
                <c:pt idx="6">
                  <c:v>265</c:v>
                </c:pt>
              </c:numCache>
            </c:numRef>
          </c:val>
          <c:extLst>
            <c:ext xmlns:c16="http://schemas.microsoft.com/office/drawing/2014/chart" uri="{C3380CC4-5D6E-409C-BE32-E72D297353CC}">
              <c16:uniqueId val="{00000004-3F5F-FF4E-B998-672F0E6407FE}"/>
            </c:ext>
          </c:extLst>
        </c:ser>
        <c:ser>
          <c:idx val="1"/>
          <c:order val="1"/>
          <c:tx>
            <c:strRef>
              <c:f>Sheet1!$C$1</c:f>
              <c:strCache>
                <c:ptCount val="1"/>
                <c:pt idx="0">
                  <c:v>Series 2</c:v>
                </c:pt>
              </c:strCache>
            </c:strRef>
          </c:tx>
          <c:spPr>
            <a:solidFill>
              <a:srgbClr val="0D3692"/>
            </a:solidFill>
            <a:ln>
              <a:noFill/>
            </a:ln>
            <a:effectLst/>
          </c:spPr>
          <c:invertIfNegative val="0"/>
          <c:dPt>
            <c:idx val="0"/>
            <c:invertIfNegative val="0"/>
            <c:bubble3D val="0"/>
            <c:spPr>
              <a:solidFill>
                <a:srgbClr val="3F403F"/>
              </a:solidFill>
              <a:ln w="19050">
                <a:solidFill>
                  <a:schemeClr val="bg1"/>
                </a:solidFill>
              </a:ln>
              <a:effectLst/>
            </c:spPr>
            <c:extLst>
              <c:ext xmlns:c16="http://schemas.microsoft.com/office/drawing/2014/chart" uri="{C3380CC4-5D6E-409C-BE32-E72D297353CC}">
                <c16:uniqueId val="{00000006-3F5F-FF4E-B998-672F0E6407FE}"/>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8-3F5F-FF4E-B998-672F0E6407F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A-3F5F-FF4E-B998-672F0E6407F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C-3F5F-FF4E-B998-672F0E6407F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E-3F5F-FF4E-B998-672F0E6407F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10-3F5F-FF4E-B998-672F0E6407FE}"/>
              </c:ext>
            </c:extLst>
          </c:dPt>
          <c:dPt>
            <c:idx val="6"/>
            <c:invertIfNegative val="0"/>
            <c:bubble3D val="0"/>
            <c:spPr>
              <a:pattFill prst="dkUpDiag">
                <a:fgClr>
                  <a:srgbClr val="00B050"/>
                </a:fgClr>
                <a:bgClr>
                  <a:schemeClr val="bg1"/>
                </a:bgClr>
              </a:pattFill>
              <a:ln w="19050">
                <a:solidFill>
                  <a:schemeClr val="bg1"/>
                </a:solidFill>
              </a:ln>
              <a:effectLst/>
            </c:spPr>
            <c:extLst>
              <c:ext xmlns:c16="http://schemas.microsoft.com/office/drawing/2014/chart" uri="{C3380CC4-5D6E-409C-BE32-E72D297353CC}">
                <c16:uniqueId val="{00000012-3F5F-FF4E-B998-672F0E6407FE}"/>
              </c:ext>
            </c:extLst>
          </c:dPt>
          <c:dLbls>
            <c:dLbl>
              <c:idx val="0"/>
              <c:tx>
                <c:rich>
                  <a:bodyPr/>
                  <a:lstStyle/>
                  <a:p>
                    <a:r>
                      <a:rPr lang="en-US" dirty="0"/>
                      <a:t>$194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5F-FF4E-B998-672F0E6407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Adj.              EBITDA</c:v>
                </c:pt>
                <c:pt idx="1">
                  <c:v>WC, Cash Restructuring 
&amp; Deferred Payments</c:v>
                </c:pt>
                <c:pt idx="2">
                  <c:v>Cash
Taxes</c:v>
                </c:pt>
                <c:pt idx="3">
                  <c:v>Cash
Interest</c:v>
                </c:pt>
                <c:pt idx="4">
                  <c:v>Cash
CapEx</c:v>
                </c:pt>
                <c:pt idx="5">
                  <c:v>Free Cash Flow before Dividends</c:v>
                </c:pt>
                <c:pt idx="6">
                  <c:v>Pro-forma excluding deferred 
payroll taxes</c:v>
                </c:pt>
              </c:strCache>
            </c:strRef>
          </c:cat>
          <c:val>
            <c:numRef>
              <c:f>Sheet1!$C$2:$C$8</c:f>
              <c:numCache>
                <c:formatCode>_("$"* #,##0_);_("$"* \(#,##0\);_("$"* "-"??_);_(@_)</c:formatCode>
                <c:ptCount val="7"/>
                <c:pt idx="0">
                  <c:v>195</c:v>
                </c:pt>
                <c:pt idx="1">
                  <c:v>95</c:v>
                </c:pt>
                <c:pt idx="2">
                  <c:v>95</c:v>
                </c:pt>
                <c:pt idx="3">
                  <c:v>105</c:v>
                </c:pt>
                <c:pt idx="4">
                  <c:v>180</c:v>
                </c:pt>
                <c:pt idx="5">
                  <c:v>230</c:v>
                </c:pt>
              </c:numCache>
            </c:numRef>
          </c:val>
          <c:extLst>
            <c:ext xmlns:c16="http://schemas.microsoft.com/office/drawing/2014/chart" uri="{C3380CC4-5D6E-409C-BE32-E72D297353CC}">
              <c16:uniqueId val="{00000013-3F5F-FF4E-B998-672F0E6407FE}"/>
            </c:ext>
          </c:extLst>
        </c:ser>
        <c:ser>
          <c:idx val="2"/>
          <c:order val="2"/>
          <c:tx>
            <c:strRef>
              <c:f>Sheet1!$D$1</c:f>
              <c:strCache>
                <c:ptCount val="1"/>
                <c:pt idx="0">
                  <c:v>Series 3</c:v>
                </c:pt>
              </c:strCache>
            </c:strRef>
          </c:tx>
          <c:spPr>
            <a:noFill/>
            <a:ln>
              <a:noFill/>
            </a:ln>
            <a:effectLst/>
          </c:spPr>
          <c:invertIfNegative val="0"/>
          <c:dLbls>
            <c:dLbl>
              <c:idx val="0"/>
              <c:layout>
                <c:manualLayout>
                  <c:x val="-2.7161214299413743E-3"/>
                  <c:y val="2.978166366678721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dirty="0"/>
                      <a:t>$660-$750</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719682626628827"/>
                      <c:h val="7.7035236684756273E-2"/>
                    </c:manualLayout>
                  </c15:layout>
                  <c15:showDataLabelsRange val="0"/>
                </c:ext>
                <c:ext xmlns:c16="http://schemas.microsoft.com/office/drawing/2014/chart" uri="{C3380CC4-5D6E-409C-BE32-E72D297353CC}">
                  <c16:uniqueId val="{00000014-3F5F-FF4E-B998-672F0E6407FE}"/>
                </c:ext>
              </c:extLst>
            </c:dLbl>
            <c:dLbl>
              <c:idx val="1"/>
              <c:layout>
                <c:manualLayout>
                  <c:x val="1.895598429551032E-3"/>
                  <c:y val="1.640727350041636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38E7B129-F938-42DF-9070-62EB59B3C663}"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335232339725625"/>
                      <c:h val="7.1608355749919486E-2"/>
                    </c:manualLayout>
                  </c15:layout>
                  <c15:dlblFieldTable/>
                  <c15:showDataLabelsRange val="0"/>
                </c:ext>
                <c:ext xmlns:c16="http://schemas.microsoft.com/office/drawing/2014/chart" uri="{C3380CC4-5D6E-409C-BE32-E72D297353CC}">
                  <c16:uniqueId val="{00000015-3F5F-FF4E-B998-672F0E6407FE}"/>
                </c:ext>
              </c:extLst>
            </c:dLbl>
            <c:dLbl>
              <c:idx val="2"/>
              <c:layout>
                <c:manualLayout>
                  <c:x val="0"/>
                  <c:y val="1.432438094265349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59FFFBF3-12A3-4124-8F44-1A7FED52088A}"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766575198936716"/>
                      <c:h val="7.491742949067362E-2"/>
                    </c:manualLayout>
                  </c15:layout>
                  <c15:dlblFieldTable/>
                  <c15:showDataLabelsRange val="0"/>
                </c:ext>
                <c:ext xmlns:c16="http://schemas.microsoft.com/office/drawing/2014/chart" uri="{C3380CC4-5D6E-409C-BE32-E72D297353CC}">
                  <c16:uniqueId val="{00000016-3F5F-FF4E-B998-672F0E6407FE}"/>
                </c:ext>
              </c:extLst>
            </c:dLbl>
            <c:dLbl>
              <c:idx val="3"/>
              <c:layout>
                <c:manualLayout>
                  <c:x val="1.8955238026296338E-3"/>
                  <c:y val="1.907902484984100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D42E621A-1FCD-4C68-91DD-1C2D4DE39359}"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3253502427986888"/>
                      <c:h val="7.491742949067362E-2"/>
                    </c:manualLayout>
                  </c15:layout>
                  <c15:dlblFieldTable/>
                  <c15:showDataLabelsRange val="0"/>
                </c:ext>
                <c:ext xmlns:c16="http://schemas.microsoft.com/office/drawing/2014/chart" uri="{C3380CC4-5D6E-409C-BE32-E72D297353CC}">
                  <c16:uniqueId val="{00000017-3F5F-FF4E-B998-672F0E6407FE}"/>
                </c:ext>
              </c:extLst>
            </c:dLbl>
            <c:dLbl>
              <c:idx val="4"/>
              <c:layout>
                <c:manualLayout>
                  <c:x val="7.4626921363374158E-8"/>
                  <c:y val="5.473520635592286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0BAE8B61-0869-48E3-BC49-699151E72A21}"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737083385883122"/>
                      <c:h val="6.8299282009165352E-2"/>
                    </c:manualLayout>
                  </c15:layout>
                  <c15:dlblFieldTable/>
                  <c15:showDataLabelsRange val="0"/>
                </c:ext>
                <c:ext xmlns:c16="http://schemas.microsoft.com/office/drawing/2014/chart" uri="{C3380CC4-5D6E-409C-BE32-E72D297353CC}">
                  <c16:uniqueId val="{00000018-3F5F-FF4E-B998-672F0E6407FE}"/>
                </c:ext>
              </c:extLst>
            </c:dLbl>
            <c:dLbl>
              <c:idx val="5"/>
              <c:layout>
                <c:manualLayout>
                  <c:x val="-2.8432857039445551E-3"/>
                  <c:y val="7.709816119722802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dirty="0"/>
                      <a:t>$185-$275</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2255501683210211"/>
                      <c:h val="7.3726162944002124E-2"/>
                    </c:manualLayout>
                  </c15:layout>
                  <c15:showDataLabelsRange val="0"/>
                </c:ext>
                <c:ext xmlns:c16="http://schemas.microsoft.com/office/drawing/2014/chart" uri="{C3380CC4-5D6E-409C-BE32-E72D297353CC}">
                  <c16:uniqueId val="{00000019-3F5F-FF4E-B998-672F0E6407FE}"/>
                </c:ext>
              </c:extLst>
            </c:dLbl>
            <c:dLbl>
              <c:idx val="6"/>
              <c:layout>
                <c:manualLayout>
                  <c:x val="-5.8888103647838539E-4"/>
                  <c:y val="9.9663959653271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dirty="0">
                        <a:solidFill>
                          <a:schemeClr val="tx1"/>
                        </a:solidFill>
                      </a:rPr>
                      <a:t>$220-$310</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407757020714193"/>
                      <c:h val="7.4464581446466463E-2"/>
                    </c:manualLayout>
                  </c15:layout>
                  <c15:showDataLabelsRange val="0"/>
                </c:ext>
                <c:ext xmlns:c16="http://schemas.microsoft.com/office/drawing/2014/chart" uri="{C3380CC4-5D6E-409C-BE32-E72D297353CC}">
                  <c16:uniqueId val="{0000001A-3F5F-FF4E-B998-672F0E6407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F403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Adj.              EBITDA</c:v>
                </c:pt>
                <c:pt idx="1">
                  <c:v>WC, Cash Restructuring 
&amp; Deferred Payments</c:v>
                </c:pt>
                <c:pt idx="2">
                  <c:v>Cash
Taxes</c:v>
                </c:pt>
                <c:pt idx="3">
                  <c:v>Cash
Interest</c:v>
                </c:pt>
                <c:pt idx="4">
                  <c:v>Cash
CapEx</c:v>
                </c:pt>
                <c:pt idx="5">
                  <c:v>Free Cash Flow before Dividends</c:v>
                </c:pt>
                <c:pt idx="6">
                  <c:v>Pro-forma excluding deferred 
payroll taxes</c:v>
                </c:pt>
              </c:strCache>
            </c:strRef>
          </c:cat>
          <c:val>
            <c:numRef>
              <c:f>Sheet1!$D$2:$D$8</c:f>
              <c:numCache>
                <c:formatCode>_("$"* #,##0_);_("$"* \(#,##0\);_("$"* "-"??_);_(@_)</c:formatCode>
                <c:ptCount val="7"/>
                <c:pt idx="0">
                  <c:v>705</c:v>
                </c:pt>
                <c:pt idx="1">
                  <c:v>95</c:v>
                </c:pt>
                <c:pt idx="2">
                  <c:v>95</c:v>
                </c:pt>
                <c:pt idx="3">
                  <c:v>105</c:v>
                </c:pt>
                <c:pt idx="4">
                  <c:v>180</c:v>
                </c:pt>
                <c:pt idx="5">
                  <c:v>230</c:v>
                </c:pt>
                <c:pt idx="6">
                  <c:v>265</c:v>
                </c:pt>
              </c:numCache>
            </c:numRef>
          </c:val>
          <c:extLst>
            <c:ext xmlns:c16="http://schemas.microsoft.com/office/drawing/2014/chart" uri="{C3380CC4-5D6E-409C-BE32-E72D297353CC}">
              <c16:uniqueId val="{0000001B-3F5F-FF4E-B998-672F0E6407FE}"/>
            </c:ext>
          </c:extLst>
        </c:ser>
        <c:dLbls>
          <c:showLegendKey val="0"/>
          <c:showVal val="0"/>
          <c:showCatName val="0"/>
          <c:showSerName val="0"/>
          <c:showPercent val="0"/>
          <c:showBubbleSize val="0"/>
        </c:dLbls>
        <c:gapWidth val="32"/>
        <c:overlap val="100"/>
        <c:axId val="597925744"/>
        <c:axId val="597779400"/>
      </c:barChart>
      <c:catAx>
        <c:axId val="597925744"/>
        <c:scaling>
          <c:orientation val="minMax"/>
        </c:scaling>
        <c:delete val="0"/>
        <c:axPos val="b"/>
        <c:numFmt formatCode="General" sourceLinked="1"/>
        <c:majorTickMark val="none"/>
        <c:minorTickMark val="none"/>
        <c:tickLblPos val="nextTo"/>
        <c:spPr>
          <a:noFill/>
          <a:ln w="6350" cap="flat" cmpd="sng" algn="ctr">
            <a:solidFill>
              <a:srgbClr val="3F403F"/>
            </a:solidFill>
            <a:round/>
          </a:ln>
          <a:effectLst/>
        </c:spPr>
        <c:txPr>
          <a:bodyPr rot="-60000000" spcFirstLastPara="1" vertOverflow="ellipsis" vert="horz" wrap="square" anchor="ctr" anchorCtr="1"/>
          <a:lstStyle/>
          <a:p>
            <a:pPr>
              <a:defRPr sz="900" b="0" i="0" u="none" strike="noStrike" kern="1200" baseline="0">
                <a:solidFill>
                  <a:srgbClr val="3F403F"/>
                </a:solidFill>
                <a:latin typeface="Helvetica" charset="0"/>
                <a:ea typeface="Helvetica" charset="0"/>
                <a:cs typeface="Helvetica" charset="0"/>
              </a:defRPr>
            </a:pPr>
            <a:endParaRPr lang="en-US"/>
          </a:p>
        </c:txPr>
        <c:crossAx val="597779400"/>
        <c:crosses val="autoZero"/>
        <c:auto val="1"/>
        <c:lblAlgn val="ctr"/>
        <c:lblOffset val="100"/>
        <c:noMultiLvlLbl val="0"/>
      </c:catAx>
      <c:valAx>
        <c:axId val="597779400"/>
        <c:scaling>
          <c:orientation val="minMax"/>
          <c:max val="775"/>
          <c:min val="0"/>
        </c:scaling>
        <c:delete val="0"/>
        <c:axPos val="l"/>
        <c:numFmt formatCode="_(&quot;$&quot;* #,##0_);_(&quot;$&quot;* \(#,##0\);_(&quot;$&quot;*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92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3F403F"/>
                </a:solidFill>
                <a:latin typeface="+mn-lt"/>
                <a:ea typeface="+mn-ea"/>
                <a:cs typeface="+mn-cs"/>
              </a:defRPr>
            </a:pPr>
            <a:r>
              <a:rPr lang="en-US" sz="1600" b="1">
                <a:solidFill>
                  <a:srgbClr val="3F403F"/>
                </a:solidFill>
              </a:rPr>
              <a:t>Cash and Debt Capacity</a:t>
            </a:r>
          </a:p>
        </c:rich>
      </c:tx>
      <c:layout>
        <c:manualLayout>
          <c:xMode val="edge"/>
          <c:yMode val="edge"/>
          <c:x val="0.28016256190226801"/>
          <c:y val="5.293607831496945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3F403F"/>
              </a:solidFill>
              <a:latin typeface="+mn-lt"/>
              <a:ea typeface="+mn-ea"/>
              <a:cs typeface="+mn-cs"/>
            </a:defRPr>
          </a:pPr>
          <a:endParaRPr lang="en-US"/>
        </a:p>
      </c:txPr>
    </c:title>
    <c:autoTitleDeleted val="0"/>
    <c:plotArea>
      <c:layout>
        <c:manualLayout>
          <c:layoutTarget val="inner"/>
          <c:xMode val="edge"/>
          <c:yMode val="edge"/>
          <c:x val="0.12025349927534013"/>
          <c:y val="0.10215171538688234"/>
          <c:w val="0.83807443666768222"/>
          <c:h val="0.77352902868436835"/>
        </c:manualLayout>
      </c:layout>
      <c:barChart>
        <c:barDir val="col"/>
        <c:grouping val="stacked"/>
        <c:varyColors val="0"/>
        <c:ser>
          <c:idx val="0"/>
          <c:order val="0"/>
          <c:tx>
            <c:strRef>
              <c:f>Sheet1!$B$1</c:f>
              <c:strCache>
                <c:ptCount val="1"/>
                <c:pt idx="0">
                  <c:v>Fin. Leases &amp; Other</c:v>
                </c:pt>
              </c:strCache>
            </c:strRef>
          </c:tx>
          <c:spPr>
            <a:solidFill>
              <a:srgbClr val="97CAEB"/>
            </a:solidFill>
            <a:ln>
              <a:noFill/>
            </a:ln>
            <a:effectLst/>
          </c:spPr>
          <c:invertIfNegative val="0"/>
          <c:dPt>
            <c:idx val="2"/>
            <c:invertIfNegative val="0"/>
            <c:bubble3D val="0"/>
            <c:spPr>
              <a:solidFill>
                <a:srgbClr val="97CAEB"/>
              </a:solidFill>
              <a:ln>
                <a:noFill/>
              </a:ln>
              <a:effectLst/>
            </c:spPr>
            <c:extLst>
              <c:ext xmlns:c16="http://schemas.microsoft.com/office/drawing/2014/chart" uri="{C3380CC4-5D6E-409C-BE32-E72D297353CC}">
                <c16:uniqueId val="{00000001-F579-8645-8E31-B60C3750A3E7}"/>
              </c:ext>
            </c:extLst>
          </c:dPt>
          <c:dLbls>
            <c:dLbl>
              <c:idx val="2"/>
              <c:tx>
                <c:rich>
                  <a:bodyPr/>
                  <a:lstStyle/>
                  <a:p>
                    <a:fld id="{75E9EE55-C71D-4FBA-8203-73435F8C4882}"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79-8645-8E31-B60C3750A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12/31/2020</c:v>
                </c:pt>
                <c:pt idx="1">
                  <c:v>3/31/2021</c:v>
                </c:pt>
                <c:pt idx="2">
                  <c:v>12/31/2021
Pro-forma</c:v>
                </c:pt>
              </c:strCache>
            </c:strRef>
          </c:cat>
          <c:val>
            <c:numRef>
              <c:f>Sheet1!$B$2:$B$5</c:f>
              <c:numCache>
                <c:formatCode>"$"#,##0</c:formatCode>
                <c:ptCount val="3"/>
                <c:pt idx="0">
                  <c:v>206</c:v>
                </c:pt>
                <c:pt idx="1">
                  <c:v>219</c:v>
                </c:pt>
                <c:pt idx="2">
                  <c:v>219</c:v>
                </c:pt>
              </c:numCache>
            </c:numRef>
          </c:val>
          <c:extLst>
            <c:ext xmlns:c16="http://schemas.microsoft.com/office/drawing/2014/chart" uri="{C3380CC4-5D6E-409C-BE32-E72D297353CC}">
              <c16:uniqueId val="{00000002-F579-8645-8E31-B60C3750A3E7}"/>
            </c:ext>
          </c:extLst>
        </c:ser>
        <c:ser>
          <c:idx val="1"/>
          <c:order val="1"/>
          <c:tx>
            <c:strRef>
              <c:f>Sheet1!$C$1</c:f>
              <c:strCache>
                <c:ptCount val="1"/>
                <c:pt idx="0">
                  <c:v>Senior Notes</c:v>
                </c:pt>
              </c:strCache>
            </c:strRef>
          </c:tx>
          <c:spPr>
            <a:solidFill>
              <a:srgbClr val="0A4A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12/31/2020</c:v>
                </c:pt>
                <c:pt idx="1">
                  <c:v>3/31/2021</c:v>
                </c:pt>
                <c:pt idx="2">
                  <c:v>12/31/2021
Pro-forma</c:v>
                </c:pt>
              </c:strCache>
            </c:strRef>
          </c:cat>
          <c:val>
            <c:numRef>
              <c:f>Sheet1!$C$2:$C$5</c:f>
              <c:numCache>
                <c:formatCode>"$"#,##0</c:formatCode>
                <c:ptCount val="3"/>
                <c:pt idx="0">
                  <c:v>1000</c:v>
                </c:pt>
                <c:pt idx="1">
                  <c:v>1000</c:v>
                </c:pt>
                <c:pt idx="2">
                  <c:v>1000</c:v>
                </c:pt>
              </c:numCache>
            </c:numRef>
          </c:val>
          <c:extLst>
            <c:ext xmlns:c16="http://schemas.microsoft.com/office/drawing/2014/chart" uri="{C3380CC4-5D6E-409C-BE32-E72D297353CC}">
              <c16:uniqueId val="{00000003-F579-8645-8E31-B60C3750A3E7}"/>
            </c:ext>
          </c:extLst>
        </c:ser>
        <c:ser>
          <c:idx val="4"/>
          <c:order val="2"/>
          <c:tx>
            <c:strRef>
              <c:f>Sheet1!$D$1</c:f>
              <c:strCache>
                <c:ptCount val="1"/>
                <c:pt idx="0">
                  <c:v>Term Loan A</c:v>
                </c:pt>
              </c:strCache>
            </c:strRef>
          </c:tx>
          <c:spPr>
            <a:pattFill prst="dkUpDiag">
              <a:fgClr>
                <a:schemeClr val="accent1"/>
              </a:fgClr>
              <a:bgClr>
                <a:schemeClr val="bg1"/>
              </a:bgClr>
            </a:pattFill>
            <a:ln>
              <a:noFill/>
            </a:ln>
            <a:effectLst/>
          </c:spPr>
          <c:invertIfNegative val="0"/>
          <c:dLbls>
            <c:dLbl>
              <c:idx val="2"/>
              <c:layout>
                <c:manualLayout>
                  <c:x val="0"/>
                  <c:y val="-8.0493286521874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79-8645-8E31-B60C3750A3E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12/31/2020</c:v>
                </c:pt>
                <c:pt idx="1">
                  <c:v>3/31/2021</c:v>
                </c:pt>
                <c:pt idx="2">
                  <c:v>12/31/2021
Pro-forma</c:v>
                </c:pt>
              </c:strCache>
            </c:strRef>
          </c:cat>
          <c:val>
            <c:numRef>
              <c:f>Sheet1!$D$2:$D$5</c:f>
              <c:numCache>
                <c:formatCode>"$"#,##0</c:formatCode>
                <c:ptCount val="3"/>
                <c:pt idx="0">
                  <c:v>1298</c:v>
                </c:pt>
                <c:pt idx="1">
                  <c:v>1281</c:v>
                </c:pt>
                <c:pt idx="2">
                  <c:v>1281</c:v>
                </c:pt>
              </c:numCache>
            </c:numRef>
          </c:val>
          <c:extLst>
            <c:ext xmlns:c16="http://schemas.microsoft.com/office/drawing/2014/chart" uri="{C3380CC4-5D6E-409C-BE32-E72D297353CC}">
              <c16:uniqueId val="{00000005-F579-8645-8E31-B60C3750A3E7}"/>
            </c:ext>
          </c:extLst>
        </c:ser>
        <c:ser>
          <c:idx val="5"/>
          <c:order val="3"/>
          <c:tx>
            <c:strRef>
              <c:f>Sheet1!$E$1</c:f>
              <c:strCache>
                <c:ptCount val="1"/>
                <c:pt idx="0">
                  <c:v>TLA G4S</c:v>
                </c:pt>
              </c:strCache>
            </c:strRef>
          </c:tx>
          <c:spPr>
            <a:solidFill>
              <a:schemeClr val="accent6"/>
            </a:solidFill>
            <a:ln w="19050">
              <a:solidFill>
                <a:srgbClr val="666666"/>
              </a:solidFill>
              <a:prstDash val="dashDot"/>
            </a:ln>
            <a:effectLst>
              <a:outerShdw blurRad="50800" dist="38100" dir="13500000" algn="br" rotWithShape="0">
                <a:prstClr val="black">
                  <a:alpha val="40000"/>
                </a:prstClr>
              </a:outerShdw>
            </a:effectLst>
          </c:spPr>
          <c:invertIfNegative val="0"/>
          <c:dPt>
            <c:idx val="2"/>
            <c:invertIfNegative val="0"/>
            <c:bubble3D val="0"/>
            <c:spPr>
              <a:solidFill>
                <a:srgbClr val="002060"/>
              </a:solidFill>
              <a:ln w="19050">
                <a:noFill/>
                <a:prstDash val="dashDot"/>
              </a:ln>
              <a:effectLst/>
            </c:spPr>
            <c:extLst>
              <c:ext xmlns:c16="http://schemas.microsoft.com/office/drawing/2014/chart" uri="{C3380CC4-5D6E-409C-BE32-E72D297353CC}">
                <c16:uniqueId val="{00000007-F579-8645-8E31-B60C3750A3E7}"/>
              </c:ext>
            </c:extLst>
          </c:dPt>
          <c:dLbls>
            <c:dLbl>
              <c:idx val="2"/>
              <c:delete val="1"/>
              <c:extLst>
                <c:ext xmlns:c15="http://schemas.microsoft.com/office/drawing/2012/chart" uri="{CE6537A1-D6FC-4f65-9D91-7224C49458BB}"/>
                <c:ext xmlns:c16="http://schemas.microsoft.com/office/drawing/2014/chart" uri="{C3380CC4-5D6E-409C-BE32-E72D297353CC}">
                  <c16:uniqueId val="{00000007-F579-8645-8E31-B60C3750A3E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Sheet1!$E$2:$E$5</c:f>
              <c:numCache>
                <c:formatCode>General</c:formatCode>
                <c:ptCount val="3"/>
              </c:numCache>
            </c:numRef>
          </c:val>
          <c:extLst>
            <c:ext xmlns:c16="http://schemas.microsoft.com/office/drawing/2014/chart" uri="{C3380CC4-5D6E-409C-BE32-E72D297353CC}">
              <c16:uniqueId val="{00000008-F579-8645-8E31-B60C3750A3E7}"/>
            </c:ext>
          </c:extLst>
        </c:ser>
        <c:ser>
          <c:idx val="2"/>
          <c:order val="4"/>
          <c:tx>
            <c:strRef>
              <c:f>Sheet1!$F$1</c:f>
              <c:strCache>
                <c:ptCount val="1"/>
                <c:pt idx="0">
                  <c:v>Revolver $1 B</c:v>
                </c:pt>
              </c:strCache>
            </c:strRef>
          </c:tx>
          <c:spPr>
            <a:solidFill>
              <a:srgbClr val="FFC528"/>
            </a:solidFill>
            <a:ln w="19050">
              <a:noFill/>
              <a:prstDash val="dash"/>
            </a:ln>
            <a:effectLst/>
          </c:spPr>
          <c:invertIfNegative val="0"/>
          <c:dPt>
            <c:idx val="2"/>
            <c:invertIfNegative val="0"/>
            <c:bubble3D val="0"/>
            <c:spPr>
              <a:solidFill>
                <a:srgbClr val="FFC528"/>
              </a:solidFill>
              <a:ln w="19050">
                <a:noFill/>
                <a:prstDash val="sysDash"/>
              </a:ln>
              <a:effectLst/>
            </c:spPr>
            <c:extLst>
              <c:ext xmlns:c16="http://schemas.microsoft.com/office/drawing/2014/chart" uri="{C3380CC4-5D6E-409C-BE32-E72D297353CC}">
                <c16:uniqueId val="{0000000A-F579-8645-8E31-B60C3750A3E7}"/>
              </c:ext>
            </c:extLst>
          </c:dPt>
          <c:dLbls>
            <c:delete val="1"/>
          </c:dLbls>
          <c:cat>
            <c:strRef>
              <c:f>Sheet1!$A$2:$A$5</c:f>
              <c:strCache>
                <c:ptCount val="3"/>
                <c:pt idx="0">
                  <c:v>12/31/2020</c:v>
                </c:pt>
                <c:pt idx="1">
                  <c:v>3/31/2021</c:v>
                </c:pt>
                <c:pt idx="2">
                  <c:v>12/31/2021
Pro-forma</c:v>
                </c:pt>
              </c:strCache>
            </c:strRef>
          </c:cat>
          <c:val>
            <c:numRef>
              <c:f>Sheet1!$F$2:$F$5</c:f>
              <c:numCache>
                <c:formatCode>"$"#,##0</c:formatCode>
                <c:ptCount val="3"/>
                <c:pt idx="0">
                  <c:v>0</c:v>
                </c:pt>
                <c:pt idx="1">
                  <c:v>104</c:v>
                </c:pt>
                <c:pt idx="2">
                  <c:v>144</c:v>
                </c:pt>
              </c:numCache>
            </c:numRef>
          </c:val>
          <c:extLst>
            <c:ext xmlns:c16="http://schemas.microsoft.com/office/drawing/2014/chart" uri="{C3380CC4-5D6E-409C-BE32-E72D297353CC}">
              <c16:uniqueId val="{0000000B-F579-8645-8E31-B60C3750A3E7}"/>
            </c:ext>
          </c:extLst>
        </c:ser>
        <c:ser>
          <c:idx val="3"/>
          <c:order val="5"/>
          <c:tx>
            <c:strRef>
              <c:f>Sheet1!$G$1</c:f>
              <c:strCache>
                <c:ptCount val="1"/>
                <c:pt idx="0">
                  <c:v>Unused</c:v>
                </c:pt>
              </c:strCache>
            </c:strRef>
          </c:tx>
          <c:spPr>
            <a:pattFill prst="dkUpDiag">
              <a:fgClr>
                <a:srgbClr val="FFC528"/>
              </a:fgClr>
              <a:bgClr>
                <a:srgbClr val="FFFFFF"/>
              </a:bgClr>
            </a:pattFill>
            <a:ln w="19050">
              <a:noFill/>
              <a:prstDash val="dash"/>
            </a:ln>
            <a:effectLst/>
          </c:spPr>
          <c:invertIfNegative val="0"/>
          <c:dLbls>
            <c:delete val="1"/>
          </c:dLbls>
          <c:cat>
            <c:strRef>
              <c:f>Sheet1!$A$2:$A$5</c:f>
              <c:strCache>
                <c:ptCount val="3"/>
                <c:pt idx="0">
                  <c:v>12/31/2020</c:v>
                </c:pt>
                <c:pt idx="1">
                  <c:v>3/31/2021</c:v>
                </c:pt>
                <c:pt idx="2">
                  <c:v>12/31/2021
Pro-forma</c:v>
                </c:pt>
              </c:strCache>
            </c:strRef>
          </c:cat>
          <c:val>
            <c:numRef>
              <c:f>Sheet1!$G$2:$G$5</c:f>
              <c:numCache>
                <c:formatCode>"$"#,##0</c:formatCode>
                <c:ptCount val="3"/>
                <c:pt idx="0">
                  <c:v>1000</c:v>
                </c:pt>
                <c:pt idx="1">
                  <c:v>896</c:v>
                </c:pt>
                <c:pt idx="2">
                  <c:v>856</c:v>
                </c:pt>
              </c:numCache>
            </c:numRef>
          </c:val>
          <c:extLst>
            <c:ext xmlns:c16="http://schemas.microsoft.com/office/drawing/2014/chart" uri="{C3380CC4-5D6E-409C-BE32-E72D297353CC}">
              <c16:uniqueId val="{0000000C-F579-8645-8E31-B60C3750A3E7}"/>
            </c:ext>
          </c:extLst>
        </c:ser>
        <c:ser>
          <c:idx val="6"/>
          <c:order val="6"/>
          <c:tx>
            <c:strRef>
              <c:f>Sheet1!$H$1</c:f>
              <c:strCache>
                <c:ptCount val="1"/>
                <c:pt idx="0">
                  <c:v>Cash</c:v>
                </c:pt>
              </c:strCache>
            </c:strRef>
          </c:tx>
          <c:spPr>
            <a:solidFill>
              <a:srgbClr val="2C9942"/>
            </a:solidFill>
            <a:ln w="19050">
              <a:noFill/>
              <a:prstDash val="dash"/>
            </a:ln>
            <a:effectLst/>
          </c:spPr>
          <c:invertIfNegative val="0"/>
          <c:dLbls>
            <c:dLbl>
              <c:idx val="1"/>
              <c:tx>
                <c:rich>
                  <a:bodyPr/>
                  <a:lstStyle/>
                  <a:p>
                    <a:r>
                      <a:rPr lang="en-US"/>
                      <a:t>$561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579-8645-8E31-B60C3750A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Sheet1!$H$3:$H$5</c:f>
              <c:numCache>
                <c:formatCode>"$"#,##0</c:formatCode>
                <c:ptCount val="3"/>
                <c:pt idx="0">
                  <c:v>602</c:v>
                </c:pt>
                <c:pt idx="1">
                  <c:v>562</c:v>
                </c:pt>
                <c:pt idx="2">
                  <c:v>601</c:v>
                </c:pt>
              </c:numCache>
            </c:numRef>
          </c:val>
          <c:extLst>
            <c:ext xmlns:c16="http://schemas.microsoft.com/office/drawing/2014/chart" uri="{C3380CC4-5D6E-409C-BE32-E72D297353CC}">
              <c16:uniqueId val="{0000000F-F579-8645-8E31-B60C3750A3E7}"/>
            </c:ext>
          </c:extLst>
        </c:ser>
        <c:dLbls>
          <c:dLblPos val="ctr"/>
          <c:showLegendKey val="0"/>
          <c:showVal val="1"/>
          <c:showCatName val="0"/>
          <c:showSerName val="0"/>
          <c:showPercent val="0"/>
          <c:showBubbleSize val="0"/>
        </c:dLbls>
        <c:gapWidth val="100"/>
        <c:overlap val="100"/>
        <c:axId val="597780968"/>
        <c:axId val="597783712"/>
      </c:barChart>
      <c:catAx>
        <c:axId val="597780968"/>
        <c:scaling>
          <c:orientation val="minMax"/>
        </c:scaling>
        <c:delete val="0"/>
        <c:axPos val="b"/>
        <c:numFmt formatCode="General" sourceLinked="1"/>
        <c:majorTickMark val="none"/>
        <c:minorTickMark val="none"/>
        <c:tickLblPos val="nextTo"/>
        <c:spPr>
          <a:noFill/>
          <a:ln w="9525" cap="flat" cmpd="sng" algn="ctr">
            <a:solidFill>
              <a:srgbClr val="3F403F"/>
            </a:solidFill>
            <a:round/>
          </a:ln>
          <a:effectLst/>
        </c:spPr>
        <c:txPr>
          <a:bodyPr rot="-60000000" spcFirstLastPara="1" vertOverflow="ellipsis" vert="horz" wrap="square" anchor="ctr" anchorCtr="1"/>
          <a:lstStyle/>
          <a:p>
            <a:pPr>
              <a:lnSpc>
                <a:spcPct val="95000"/>
              </a:lnSpc>
              <a:defRPr sz="900" b="0" i="0" u="none" strike="noStrike" kern="1200" baseline="0">
                <a:solidFill>
                  <a:srgbClr val="3F403F"/>
                </a:solidFill>
                <a:latin typeface="+mn-lt"/>
                <a:ea typeface="+mn-ea"/>
                <a:cs typeface="+mn-cs"/>
              </a:defRPr>
            </a:pPr>
            <a:endParaRPr lang="en-US"/>
          </a:p>
        </c:txPr>
        <c:crossAx val="597783712"/>
        <c:crosses val="autoZero"/>
        <c:auto val="1"/>
        <c:lblAlgn val="ctr"/>
        <c:lblOffset val="100"/>
        <c:noMultiLvlLbl val="0"/>
      </c:catAx>
      <c:valAx>
        <c:axId val="597783712"/>
        <c:scaling>
          <c:orientation val="minMax"/>
          <c:max val="4100"/>
          <c:min val="0"/>
        </c:scaling>
        <c:delete val="0"/>
        <c:axPos val="l"/>
        <c:numFmt formatCode="&quot;$&quot;#,##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78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solidFill>
                <a:latin typeface="+mn-lt"/>
                <a:ea typeface="+mn-ea"/>
                <a:cs typeface="+mn-cs"/>
              </a:defRPr>
            </a:pPr>
            <a:r>
              <a:rPr lang="en-US" sz="1600" b="1" dirty="0">
                <a:solidFill>
                  <a:srgbClr val="3F403F"/>
                </a:solidFill>
              </a:rPr>
              <a:t>Euro – Cash in Circulation</a:t>
            </a:r>
            <a:r>
              <a:rPr lang="en-US" sz="1600" b="1" baseline="30000" dirty="0">
                <a:solidFill>
                  <a:srgbClr val="3F403F"/>
                </a:solidFill>
              </a:rPr>
              <a:t>3</a:t>
            </a:r>
          </a:p>
        </c:rich>
      </c:tx>
      <c:layout>
        <c:manualLayout>
          <c:xMode val="edge"/>
          <c:yMode val="edge"/>
          <c:x val="0.26404159317435683"/>
          <c:y val="4.1269497400346619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solidFill>
              <a:latin typeface="+mn-lt"/>
              <a:ea typeface="+mn-ea"/>
              <a:cs typeface="+mn-cs"/>
            </a:defRPr>
          </a:pPr>
          <a:endParaRPr lang="en-US"/>
        </a:p>
      </c:txPr>
    </c:title>
    <c:autoTitleDeleted val="0"/>
    <c:plotArea>
      <c:layout>
        <c:manualLayout>
          <c:layoutTarget val="inner"/>
          <c:xMode val="edge"/>
          <c:yMode val="edge"/>
          <c:x val="0.15385787240675453"/>
          <c:y val="0.23454126949740034"/>
          <c:w val="0.82222831273429542"/>
          <c:h val="0.67536070190641251"/>
        </c:manualLayout>
      </c:layout>
      <c:lineChart>
        <c:grouping val="standard"/>
        <c:varyColors val="0"/>
        <c:ser>
          <c:idx val="0"/>
          <c:order val="0"/>
          <c:spPr>
            <a:ln w="28575" cap="rnd">
              <a:solidFill>
                <a:schemeClr val="accent1"/>
              </a:solidFill>
              <a:round/>
            </a:ln>
            <a:effectLst/>
          </c:spPr>
          <c:marker>
            <c:symbol val="none"/>
          </c:marker>
          <c:cat>
            <c:numRef>
              <c:f>Sheet1!$A$4:$A$42</c:f>
              <c:numCache>
                <c:formatCode>mmm\-yy</c:formatCode>
                <c:ptCount val="3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numCache>
            </c:numRef>
          </c:cat>
          <c:val>
            <c:numRef>
              <c:f>Sheet1!$B$4:$B$42</c:f>
              <c:numCache>
                <c:formatCode>_(* #,##0_);_(* \(#,##0\);_(* "-"??_);_(@_)</c:formatCode>
                <c:ptCount val="39"/>
                <c:pt idx="0">
                  <c:v>1147.0889312300001</c:v>
                </c:pt>
                <c:pt idx="1">
                  <c:v>1147.3704295550001</c:v>
                </c:pt>
                <c:pt idx="2">
                  <c:v>1164.1629950050001</c:v>
                </c:pt>
                <c:pt idx="3">
                  <c:v>1166.405537765</c:v>
                </c:pt>
                <c:pt idx="4">
                  <c:v>1171.1730646450001</c:v>
                </c:pt>
                <c:pt idx="5">
                  <c:v>1181.5314531900001</c:v>
                </c:pt>
                <c:pt idx="6">
                  <c:v>1189.49745381</c:v>
                </c:pt>
                <c:pt idx="7">
                  <c:v>1193.0131861299999</c:v>
                </c:pt>
                <c:pt idx="8">
                  <c:v>1194.8325901000001</c:v>
                </c:pt>
                <c:pt idx="9">
                  <c:v>1199.6766928</c:v>
                </c:pt>
                <c:pt idx="10">
                  <c:v>1203.27639331</c:v>
                </c:pt>
                <c:pt idx="11">
                  <c:v>1231.133048635</c:v>
                </c:pt>
                <c:pt idx="12">
                  <c:v>1208.6566308250001</c:v>
                </c:pt>
                <c:pt idx="13">
                  <c:v>1210.7723831650001</c:v>
                </c:pt>
                <c:pt idx="14">
                  <c:v>1216.0814936649999</c:v>
                </c:pt>
                <c:pt idx="15">
                  <c:v>1229.1804317599999</c:v>
                </c:pt>
                <c:pt idx="16">
                  <c:v>1231.1670471299999</c:v>
                </c:pt>
                <c:pt idx="17">
                  <c:v>1239.327870395</c:v>
                </c:pt>
                <c:pt idx="18">
                  <c:v>1250.133974415</c:v>
                </c:pt>
                <c:pt idx="19">
                  <c:v>1250.754287215</c:v>
                </c:pt>
                <c:pt idx="20">
                  <c:v>1252.7338027650001</c:v>
                </c:pt>
                <c:pt idx="21">
                  <c:v>1258.5677450400001</c:v>
                </c:pt>
                <c:pt idx="22">
                  <c:v>1265.111479745</c:v>
                </c:pt>
                <c:pt idx="23">
                  <c:v>1292.7424707299999</c:v>
                </c:pt>
                <c:pt idx="24">
                  <c:v>1273.8678670700001</c:v>
                </c:pt>
                <c:pt idx="25">
                  <c:v>1278.6561333049999</c:v>
                </c:pt>
                <c:pt idx="26">
                  <c:v>1314.474840435</c:v>
                </c:pt>
                <c:pt idx="27">
                  <c:v>1334.08789108</c:v>
                </c:pt>
                <c:pt idx="28">
                  <c:v>1353.268799945</c:v>
                </c:pt>
                <c:pt idx="29">
                  <c:v>1364.1180144800001</c:v>
                </c:pt>
                <c:pt idx="30">
                  <c:v>1377.7888271649999</c:v>
                </c:pt>
                <c:pt idx="31">
                  <c:v>1383.224296505</c:v>
                </c:pt>
                <c:pt idx="32">
                  <c:v>1385.984467045</c:v>
                </c:pt>
                <c:pt idx="33">
                  <c:v>1393.96540368</c:v>
                </c:pt>
                <c:pt idx="34">
                  <c:v>1404.01679921</c:v>
                </c:pt>
                <c:pt idx="35">
                  <c:v>1434.5029269300001</c:v>
                </c:pt>
                <c:pt idx="36">
                  <c:v>1427.5501119549999</c:v>
                </c:pt>
                <c:pt idx="37">
                  <c:v>1434.9069235699999</c:v>
                </c:pt>
                <c:pt idx="38">
                  <c:v>1447.9878903849999</c:v>
                </c:pt>
              </c:numCache>
            </c:numRef>
          </c:val>
          <c:smooth val="0"/>
          <c:extLst>
            <c:ext xmlns:c16="http://schemas.microsoft.com/office/drawing/2014/chart" uri="{C3380CC4-5D6E-409C-BE32-E72D297353CC}">
              <c16:uniqueId val="{00000000-CF35-9749-AAF3-C9FEC587CD1F}"/>
            </c:ext>
          </c:extLst>
        </c:ser>
        <c:dLbls>
          <c:showLegendKey val="0"/>
          <c:showVal val="0"/>
          <c:showCatName val="0"/>
          <c:showSerName val="0"/>
          <c:showPercent val="0"/>
          <c:showBubbleSize val="0"/>
        </c:dLbls>
        <c:smooth val="0"/>
        <c:axId val="346503448"/>
        <c:axId val="343147840"/>
      </c:lineChart>
      <c:dateAx>
        <c:axId val="346503448"/>
        <c:scaling>
          <c:orientation val="minMax"/>
        </c:scaling>
        <c:delete val="1"/>
        <c:axPos val="b"/>
        <c:numFmt formatCode="mmm\-yy" sourceLinked="1"/>
        <c:majorTickMark val="out"/>
        <c:minorTickMark val="none"/>
        <c:tickLblPos val="nextTo"/>
        <c:crossAx val="343147840"/>
        <c:crosses val="autoZero"/>
        <c:auto val="1"/>
        <c:lblOffset val="100"/>
        <c:baseTimeUnit val="months"/>
      </c:dateAx>
      <c:valAx>
        <c:axId val="343147840"/>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solidFill>
                      <a:srgbClr val="3F403F"/>
                    </a:solidFill>
                  </a:rPr>
                  <a:t>(Euro, Billions)</a:t>
                </a:r>
              </a:p>
            </c:rich>
          </c:tx>
          <c:layout>
            <c:manualLayout>
              <c:xMode val="edge"/>
              <c:yMode val="edge"/>
              <c:x val="1.0170370302349189E-2"/>
              <c:y val="0.242421799471536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F403F"/>
                </a:solidFill>
                <a:latin typeface="+mn-lt"/>
                <a:ea typeface="+mn-ea"/>
                <a:cs typeface="+mn-cs"/>
              </a:defRPr>
            </a:pPr>
            <a:endParaRPr lang="en-US"/>
          </a:p>
        </c:txPr>
        <c:crossAx val="34650344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340.8</c:v>
                </c:pt>
                <c:pt idx="1">
                  <c:v>317</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13.4</c:v>
                </c:pt>
                <c:pt idx="1">
                  <c:v>32.200000000000003</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299</c:v>
                </c:pt>
                <c:pt idx="1">
                  <c:v>270</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61</c:v>
                </c:pt>
                <c:pt idx="1">
                  <c:v>59</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107</c:v>
                </c:pt>
                <c:pt idx="1">
                  <c:v>177</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14</c:v>
                </c:pt>
                <c:pt idx="1">
                  <c:v>30</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126</c:v>
                </c:pt>
                <c:pt idx="1">
                  <c:v>214</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2E2F226-9410-984B-A63F-D829A6B66E59}" type="datetimeFigureOut">
              <a:rPr lang="en-US"/>
              <a:pPr/>
              <a:t>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601EFCC-184B-004D-AFDD-C084AB2A591B}" type="slidenum">
              <a:rPr lang="en-US"/>
              <a:pPr/>
              <a:t>‹#›</a:t>
            </a:fld>
            <a:endParaRPr lang="en-US"/>
          </a:p>
        </p:txBody>
      </p:sp>
    </p:spTree>
    <p:extLst>
      <p:ext uri="{BB962C8B-B14F-4D97-AF65-F5344CB8AC3E}">
        <p14:creationId xmlns:p14="http://schemas.microsoft.com/office/powerpoint/2010/main" val="202330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p:spPr>
        <p:txBody>
          <a:bodyPr anchor="t" anchorCtr="0"/>
          <a:lstStyle>
            <a:lvl1pPr>
              <a:defRPr sz="3600">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548640" y="4542788"/>
            <a:ext cx="11102023" cy="400110"/>
          </a:xfrm>
        </p:spPr>
        <p:txBody>
          <a:bodyPr anchor="t" anchorCtr="0"/>
          <a:lstStyle>
            <a:lvl1pPr marL="0" indent="0">
              <a:buNone/>
              <a:defRPr sz="2000" cap="none" baseline="0">
                <a:solidFill>
                  <a:srgbClr val="0A4A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1002963"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060E455-FF93-0846-B5FE-7F86C3868E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3222" y="6251231"/>
            <a:ext cx="1541078" cy="270256"/>
          </a:xfrm>
          <a:prstGeom prst="rect">
            <a:avLst/>
          </a:prstGeom>
        </p:spPr>
      </p:pic>
    </p:spTree>
    <p:extLst>
      <p:ext uri="{BB962C8B-B14F-4D97-AF65-F5344CB8AC3E}">
        <p14:creationId xmlns:p14="http://schemas.microsoft.com/office/powerpoint/2010/main" val="42335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ubhead, Content &amp; Footnotes Half-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6096000" y="0"/>
            <a:ext cx="6094967" cy="6858000"/>
          </a:xfrm>
          <a:solidFill>
            <a:schemeClr val="accent5">
              <a:lumMod val="20000"/>
              <a:lumOff val="80000"/>
            </a:schemeClr>
          </a:solidFill>
        </p:spPr>
        <p:txBody>
          <a:bodyPr anchor="ctr" anchorCtr="0">
            <a:noAutofit/>
          </a:bodyPr>
          <a:lstStyle>
            <a:lvl1pPr marL="0" indent="0" algn="ctr">
              <a:buNone/>
              <a:defRPr sz="1400"/>
            </a:lvl1pPr>
          </a:lstStyle>
          <a:p>
            <a:r>
              <a:rPr lang="en-US"/>
              <a:t>Insert Image</a:t>
            </a:r>
          </a:p>
        </p:txBody>
      </p:sp>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548640" y="457200"/>
            <a:ext cx="5332395" cy="424732"/>
          </a:xfrm>
        </p:spPr>
        <p:txBody>
          <a:bodyPr/>
          <a:lstStyle/>
          <a:p>
            <a:r>
              <a:rPr lang="en-US" dirty="0"/>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548640" y="822960"/>
            <a:ext cx="5332395" cy="369332"/>
          </a:xfrm>
        </p:spPr>
        <p:txBody>
          <a:bodyPr/>
          <a:lstStyle>
            <a:lvl1pPr marL="0" indent="0">
              <a:buFontTx/>
              <a:buNone/>
              <a:defRPr sz="1800"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40" y="1371600"/>
            <a:ext cx="5332395" cy="193899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548640" y="5785015"/>
            <a:ext cx="5332396"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9" name="Footer Placeholder 2">
            <a:extLst>
              <a:ext uri="{FF2B5EF4-FFF2-40B4-BE49-F238E27FC236}">
                <a16:creationId xmlns:a16="http://schemas.microsoft.com/office/drawing/2014/main" id="{39467262-291E-DC4A-8F74-6C78098E6DA6}"/>
              </a:ext>
            </a:extLst>
          </p:cNvPr>
          <p:cNvSpPr txBox="1">
            <a:spLocks/>
          </p:cNvSpPr>
          <p:nvPr userDrawn="1"/>
        </p:nvSpPr>
        <p:spPr>
          <a:xfrm>
            <a:off x="6168325" y="6529421"/>
            <a:ext cx="4455436"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 baseline="0" dirty="0">
                <a:solidFill>
                  <a:srgbClr val="3F403F"/>
                </a:solidFill>
                <a:effectLst/>
              </a:rPr>
              <a:t>CONFIDENTIAL. FOR INTERNAL USE ONLY – DO NOT DUPLICATE OR DISTRIBUTE.</a:t>
            </a:r>
          </a:p>
        </p:txBody>
      </p:sp>
      <p:sp>
        <p:nvSpPr>
          <p:cNvPr id="20" name="Slide Number Placeholder 3">
            <a:extLst>
              <a:ext uri="{FF2B5EF4-FFF2-40B4-BE49-F238E27FC236}">
                <a16:creationId xmlns:a16="http://schemas.microsoft.com/office/drawing/2014/main" id="{EF0DCE40-B2D6-2A42-8B1D-82272D06001A}"/>
              </a:ext>
            </a:extLst>
          </p:cNvPr>
          <p:cNvSpPr txBox="1">
            <a:spLocks/>
          </p:cNvSpPr>
          <p:nvPr userDrawn="1"/>
        </p:nvSpPr>
        <p:spPr>
          <a:xfrm>
            <a:off x="11103429" y="6521727"/>
            <a:ext cx="555171"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3F403F"/>
                </a:solidFill>
              </a:rPr>
              <a:pPr/>
              <a:t>‹#›</a:t>
            </a:fld>
            <a:endParaRPr lang="en-US" dirty="0">
              <a:solidFill>
                <a:srgbClr val="3F403F"/>
              </a:solidFill>
            </a:endParaRPr>
          </a:p>
        </p:txBody>
      </p:sp>
      <p:pic>
        <p:nvPicPr>
          <p:cNvPr id="21" name="Picture 20">
            <a:extLst>
              <a:ext uri="{FF2B5EF4-FFF2-40B4-BE49-F238E27FC236}">
                <a16:creationId xmlns:a16="http://schemas.microsoft.com/office/drawing/2014/main" id="{5C75AB52-6A81-9A4E-A7EE-B5BC713FAFFE}"/>
              </a:ext>
            </a:extLst>
          </p:cNvPr>
          <p:cNvPicPr>
            <a:picLocks noChangeAspect="1"/>
          </p:cNvPicPr>
          <p:nvPr userDrawn="1"/>
        </p:nvPicPr>
        <p:blipFill>
          <a:blip r:embed="rId2"/>
          <a:stretch>
            <a:fillRect/>
          </a:stretch>
        </p:blipFill>
        <p:spPr>
          <a:xfrm>
            <a:off x="10432811" y="6562277"/>
            <a:ext cx="853821" cy="149733"/>
          </a:xfrm>
          <a:prstGeom prst="rect">
            <a:avLst/>
          </a:prstGeom>
        </p:spPr>
      </p:pic>
    </p:spTree>
    <p:extLst>
      <p:ext uri="{BB962C8B-B14F-4D97-AF65-F5344CB8AC3E}">
        <p14:creationId xmlns:p14="http://schemas.microsoft.com/office/powerpoint/2010/main" val="6675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Financials, Content &amp; Footnotes Split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39" y="1371600"/>
            <a:ext cx="5349240" cy="193899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548640" y="5785015"/>
            <a:ext cx="5332396"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6310967" y="1371600"/>
            <a:ext cx="5347633" cy="193899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88CB1EED-E29E-B143-A692-EBE76951503B}"/>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14" name="Text Placeholder 6">
            <a:extLst>
              <a:ext uri="{FF2B5EF4-FFF2-40B4-BE49-F238E27FC236}">
                <a16:creationId xmlns:a16="http://schemas.microsoft.com/office/drawing/2014/main" id="{44061824-525E-1242-9087-C1A37679BB3E}"/>
              </a:ext>
            </a:extLst>
          </p:cNvPr>
          <p:cNvSpPr>
            <a:spLocks noGrp="1"/>
          </p:cNvSpPr>
          <p:nvPr>
            <p:ph type="body" sz="quarter" idx="21"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
        <p:nvSpPr>
          <p:cNvPr id="15" name="Title 1">
            <a:extLst>
              <a:ext uri="{FF2B5EF4-FFF2-40B4-BE49-F238E27FC236}">
                <a16:creationId xmlns:a16="http://schemas.microsoft.com/office/drawing/2014/main" id="{E3B5274F-5C3C-9140-8A8B-7F29E09A2957}"/>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Tree>
    <p:extLst>
      <p:ext uri="{BB962C8B-B14F-4D97-AF65-F5344CB8AC3E}">
        <p14:creationId xmlns:p14="http://schemas.microsoft.com/office/powerpoint/2010/main" val="320009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Financials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D7FCDEEB-8F5E-4940-8309-A6C59D3E8C87}"/>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247980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2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p:spPr>
        <p:txBody>
          <a:bodyPr anchor="t" anchorCtr="0"/>
          <a:lstStyle>
            <a:lvl1pPr>
              <a:defRPr sz="3600">
                <a:solidFill>
                  <a:srgbClr val="0A4A8E"/>
                </a:solidFill>
              </a:defRPr>
            </a:lvl1pPr>
          </a:lstStyle>
          <a:p>
            <a:r>
              <a:rPr lang="en-US" dirty="0"/>
              <a:t>Title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1002963"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ECB0760-4CFC-204D-AC25-4DF499FE17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3222" y="6251231"/>
            <a:ext cx="1541078" cy="270256"/>
          </a:xfrm>
          <a:prstGeom prst="rect">
            <a:avLst/>
          </a:prstGeom>
        </p:spPr>
      </p:pic>
    </p:spTree>
    <p:extLst>
      <p:ext uri="{BB962C8B-B14F-4D97-AF65-F5344CB8AC3E}">
        <p14:creationId xmlns:p14="http://schemas.microsoft.com/office/powerpoint/2010/main" val="398733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548640" y="5785015"/>
            <a:ext cx="11102023"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26716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Financial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5E9D0D49-6424-B54F-B884-EC83077F3A3D}"/>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399581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Financials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371DCFAA-D504-8845-B4A3-1F51347CC62F}"/>
              </a:ext>
            </a:extLst>
          </p:cNvPr>
          <p:cNvSpPr>
            <a:spLocks noGrp="1"/>
          </p:cNvSpPr>
          <p:nvPr>
            <p:ph type="body" sz="quarter" idx="18" hasCustomPrompt="1"/>
          </p:nvPr>
        </p:nvSpPr>
        <p:spPr>
          <a:xfrm>
            <a:off x="548640" y="5785015"/>
            <a:ext cx="11102023"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Tree>
    <p:extLst>
      <p:ext uri="{BB962C8B-B14F-4D97-AF65-F5344CB8AC3E}">
        <p14:creationId xmlns:p14="http://schemas.microsoft.com/office/powerpoint/2010/main" val="7308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 &amp; Financ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8" name="Text Placeholder 6">
            <a:extLst>
              <a:ext uri="{FF2B5EF4-FFF2-40B4-BE49-F238E27FC236}">
                <a16:creationId xmlns:a16="http://schemas.microsoft.com/office/drawing/2014/main" id="{7023CEB4-A427-5E47-831A-51FFAC0BF8D3}"/>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98673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p:spPr>
        <p:txBody>
          <a:bodyPr/>
          <a:lstStyle>
            <a:lvl1pPr marL="0" indent="0">
              <a:buFontTx/>
              <a:buNone/>
              <a:defRPr sz="1800" cap="none" baseline="0"/>
            </a:lvl1pPr>
          </a:lstStyle>
          <a:p>
            <a:pPr lvl="0"/>
            <a:r>
              <a:rPr lang="en-US" dirty="0"/>
              <a:t>Subhead goes here</a:t>
            </a:r>
          </a:p>
        </p:txBody>
      </p:sp>
    </p:spTree>
    <p:extLst>
      <p:ext uri="{BB962C8B-B14F-4D97-AF65-F5344CB8AC3E}">
        <p14:creationId xmlns:p14="http://schemas.microsoft.com/office/powerpoint/2010/main" val="15375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p:spPr>
        <p:txBody>
          <a:bodyPr/>
          <a:lstStyle>
            <a:lvl1pPr marL="0" indent="0">
              <a:buFontTx/>
              <a:buNone/>
              <a:defRPr sz="1800" cap="none" baseline="0"/>
            </a:lvl1pPr>
          </a:lstStyle>
          <a:p>
            <a:pPr lvl="0"/>
            <a:r>
              <a:rPr lang="en-US" dirty="0"/>
              <a:t>Subhead goes here</a:t>
            </a:r>
          </a:p>
        </p:txBody>
      </p:sp>
      <p:sp>
        <p:nvSpPr>
          <p:cNvPr id="4" name="Content Placeholder 12">
            <a:extLst>
              <a:ext uri="{FF2B5EF4-FFF2-40B4-BE49-F238E27FC236}">
                <a16:creationId xmlns:a16="http://schemas.microsoft.com/office/drawing/2014/main" id="{0D7A7698-3A39-2C40-97AC-850584A46EA7}"/>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p:spPr>
        <p:txBody>
          <a:bodyPr/>
          <a:lstStyle/>
          <a:p>
            <a:r>
              <a:rPr lang="en-US"/>
              <a:t>Title Goes Here</a:t>
            </a:r>
          </a:p>
        </p:txBody>
      </p:sp>
    </p:spTree>
    <p:extLst>
      <p:ext uri="{BB962C8B-B14F-4D97-AF65-F5344CB8AC3E}">
        <p14:creationId xmlns:p14="http://schemas.microsoft.com/office/powerpoint/2010/main" val="8384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541338" y="457200"/>
            <a:ext cx="11117262" cy="42473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541338" y="1371600"/>
            <a:ext cx="11117262" cy="1938992"/>
          </a:xfrm>
          <a:prstGeom prst="rect">
            <a:avLst/>
          </a:prstGeom>
        </p:spPr>
        <p:txBody>
          <a:bodyPr vert="horz" wrap="square" lIns="91440" tIns="45720" rIns="9144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B3E3B468-C0B5-3B48-B1DF-440F85BFBD28}"/>
              </a:ext>
            </a:extLst>
          </p:cNvPr>
          <p:cNvSpPr txBox="1">
            <a:spLocks/>
          </p:cNvSpPr>
          <p:nvPr userDrawn="1"/>
        </p:nvSpPr>
        <p:spPr>
          <a:xfrm>
            <a:off x="6168325" y="6529421"/>
            <a:ext cx="4455436"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 baseline="0" dirty="0">
                <a:solidFill>
                  <a:srgbClr val="3F403F"/>
                </a:solidFill>
                <a:effectLst/>
              </a:rPr>
              <a:t>CONFIDENTIAL. FOR INTERNAL USE ONLY – DO NOT DUPLICATE OR DISTRIBUTE.</a:t>
            </a:r>
          </a:p>
        </p:txBody>
      </p:sp>
      <p:sp>
        <p:nvSpPr>
          <p:cNvPr id="10" name="Slide Number Placeholder 3">
            <a:extLst>
              <a:ext uri="{FF2B5EF4-FFF2-40B4-BE49-F238E27FC236}">
                <a16:creationId xmlns:a16="http://schemas.microsoft.com/office/drawing/2014/main" id="{26190199-5B6E-054C-B096-8E7F4D0D06A3}"/>
              </a:ext>
            </a:extLst>
          </p:cNvPr>
          <p:cNvSpPr txBox="1">
            <a:spLocks/>
          </p:cNvSpPr>
          <p:nvPr userDrawn="1"/>
        </p:nvSpPr>
        <p:spPr>
          <a:xfrm>
            <a:off x="11103429" y="6521727"/>
            <a:ext cx="555171"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3F403F"/>
                </a:solidFill>
              </a:rPr>
              <a:pPr/>
              <a:t>‹#›</a:t>
            </a:fld>
            <a:endParaRPr lang="en-US" dirty="0">
              <a:solidFill>
                <a:srgbClr val="3F403F"/>
              </a:solidFill>
            </a:endParaRPr>
          </a:p>
        </p:txBody>
      </p:sp>
      <p:pic>
        <p:nvPicPr>
          <p:cNvPr id="4" name="Picture 3">
            <a:extLst>
              <a:ext uri="{FF2B5EF4-FFF2-40B4-BE49-F238E27FC236}">
                <a16:creationId xmlns:a16="http://schemas.microsoft.com/office/drawing/2014/main" id="{1870F63B-109C-7642-8FCA-D0AD25E8F300}"/>
              </a:ext>
            </a:extLst>
          </p:cNvPr>
          <p:cNvPicPr>
            <a:picLocks noChangeAspect="1"/>
          </p:cNvPicPr>
          <p:nvPr userDrawn="1"/>
        </p:nvPicPr>
        <p:blipFill>
          <a:blip r:embed="rId16"/>
          <a:stretch>
            <a:fillRect/>
          </a:stretch>
        </p:blipFill>
        <p:spPr>
          <a:xfrm>
            <a:off x="10432811" y="6562277"/>
            <a:ext cx="853821" cy="149733"/>
          </a:xfrm>
          <a:prstGeom prst="rect">
            <a:avLst/>
          </a:prstGeom>
        </p:spPr>
      </p:pic>
    </p:spTree>
    <p:extLst>
      <p:ext uri="{BB962C8B-B14F-4D97-AF65-F5344CB8AC3E}">
        <p14:creationId xmlns:p14="http://schemas.microsoft.com/office/powerpoint/2010/main" val="3511814458"/>
      </p:ext>
    </p:extLst>
  </p:cSld>
  <p:clrMap bg1="lt1" tx1="dk1" bg2="lt2" tx2="dk2" accent1="accent1" accent2="accent2" accent3="accent3" accent4="accent4" accent5="accent5" accent6="accent6" hlink="hlink" folHlink="folHlink"/>
  <p:sldLayoutIdLst>
    <p:sldLayoutId id="2147483679" r:id="rId1"/>
    <p:sldLayoutId id="2147483689" r:id="rId2"/>
    <p:sldLayoutId id="2147483681" r:id="rId3"/>
    <p:sldLayoutId id="2147483682" r:id="rId4"/>
    <p:sldLayoutId id="2147483693" r:id="rId5"/>
    <p:sldLayoutId id="2147483683" r:id="rId6"/>
    <p:sldLayoutId id="2147483690" r:id="rId7"/>
    <p:sldLayoutId id="2147483692" r:id="rId8"/>
    <p:sldLayoutId id="2147483685" r:id="rId9"/>
    <p:sldLayoutId id="2147483687" r:id="rId10"/>
    <p:sldLayoutId id="2147483688" r:id="rId11"/>
    <p:sldLayoutId id="2147483684" r:id="rId12"/>
    <p:sldLayoutId id="2147483691"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www.brinks.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DD6F-CBCB-0642-82C1-16F003BFA4C6}"/>
              </a:ext>
            </a:extLst>
          </p:cNvPr>
          <p:cNvSpPr>
            <a:spLocks noGrp="1"/>
          </p:cNvSpPr>
          <p:nvPr>
            <p:ph type="title"/>
          </p:nvPr>
        </p:nvSpPr>
        <p:spPr>
          <a:xfrm>
            <a:off x="548640" y="3209493"/>
            <a:ext cx="11102023" cy="1255728"/>
          </a:xfrm>
        </p:spPr>
        <p:txBody>
          <a:bodyPr/>
          <a:lstStyle/>
          <a:p>
            <a:r>
              <a:rPr lang="en-US" sz="3600" dirty="0"/>
              <a:t>Presentation Title </a:t>
            </a:r>
            <a:br>
              <a:rPr lang="en-US" sz="3600" dirty="0"/>
            </a:br>
            <a:r>
              <a:rPr lang="en-US" sz="2400" dirty="0"/>
              <a:t>This material is for Review and Approval - [Committee] [Board] approval will be requested at this meeting</a:t>
            </a:r>
          </a:p>
        </p:txBody>
      </p:sp>
      <p:sp>
        <p:nvSpPr>
          <p:cNvPr id="3" name="Text Placeholder 2">
            <a:extLst>
              <a:ext uri="{FF2B5EF4-FFF2-40B4-BE49-F238E27FC236}">
                <a16:creationId xmlns:a16="http://schemas.microsoft.com/office/drawing/2014/main" id="{55755C2E-4491-AA4D-A86F-4B724D817E91}"/>
              </a:ext>
            </a:extLst>
          </p:cNvPr>
          <p:cNvSpPr>
            <a:spLocks noGrp="1"/>
          </p:cNvSpPr>
          <p:nvPr>
            <p:ph type="body" idx="1"/>
          </p:nvPr>
        </p:nvSpPr>
        <p:spPr/>
        <p:txBody>
          <a:bodyPr/>
          <a:lstStyle/>
          <a:p>
            <a:r>
              <a:rPr lang="en-US" cap="none" dirty="0"/>
              <a:t>DATE</a:t>
            </a:r>
          </a:p>
        </p:txBody>
      </p:sp>
      <p:sp>
        <p:nvSpPr>
          <p:cNvPr id="4" name="Title 1">
            <a:extLst>
              <a:ext uri="{FF2B5EF4-FFF2-40B4-BE49-F238E27FC236}">
                <a16:creationId xmlns:a16="http://schemas.microsoft.com/office/drawing/2014/main" id="{8287ED79-EE8D-969D-8C87-9EDB426BADF1}"/>
              </a:ext>
            </a:extLst>
          </p:cNvPr>
          <p:cNvSpPr txBox="1">
            <a:spLocks/>
          </p:cNvSpPr>
          <p:nvPr/>
        </p:nvSpPr>
        <p:spPr>
          <a:xfrm>
            <a:off x="548640" y="147519"/>
            <a:ext cx="11102023" cy="5355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rgbClr val="0A4A8E"/>
                </a:solidFill>
                <a:latin typeface="+mj-lt"/>
                <a:ea typeface="+mj-ea"/>
                <a:cs typeface="+mj-cs"/>
              </a:defRPr>
            </a:lvl1pPr>
          </a:lstStyle>
          <a:p>
            <a:r>
              <a:rPr lang="en-US" sz="3200" b="1" dirty="0"/>
              <a:t>Choose one of the three options below:</a:t>
            </a:r>
          </a:p>
        </p:txBody>
      </p:sp>
      <p:sp>
        <p:nvSpPr>
          <p:cNvPr id="5" name="Title 1">
            <a:extLst>
              <a:ext uri="{FF2B5EF4-FFF2-40B4-BE49-F238E27FC236}">
                <a16:creationId xmlns:a16="http://schemas.microsoft.com/office/drawing/2014/main" id="{CDBDF1DA-DD31-EB27-CF54-F76F908FE4D5}"/>
              </a:ext>
            </a:extLst>
          </p:cNvPr>
          <p:cNvSpPr txBox="1">
            <a:spLocks/>
          </p:cNvSpPr>
          <p:nvPr/>
        </p:nvSpPr>
        <p:spPr>
          <a:xfrm>
            <a:off x="544987" y="1764916"/>
            <a:ext cx="11102023" cy="1255728"/>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rgbClr val="0A4A8E"/>
                </a:solidFill>
                <a:latin typeface="+mj-lt"/>
                <a:ea typeface="+mj-ea"/>
                <a:cs typeface="+mj-cs"/>
              </a:defRPr>
            </a:lvl1pPr>
          </a:lstStyle>
          <a:p>
            <a:r>
              <a:rPr lang="en-US" dirty="0"/>
              <a:t>Presentation Title </a:t>
            </a:r>
          </a:p>
          <a:p>
            <a:r>
              <a:rPr lang="en-US" sz="2400" dirty="0"/>
              <a:t>This material is for Consideration – [Committee] [Board] approval will be requested at a subsequent meeting [insert date if known]</a:t>
            </a:r>
          </a:p>
        </p:txBody>
      </p:sp>
      <p:sp>
        <p:nvSpPr>
          <p:cNvPr id="6" name="Title 1">
            <a:extLst>
              <a:ext uri="{FF2B5EF4-FFF2-40B4-BE49-F238E27FC236}">
                <a16:creationId xmlns:a16="http://schemas.microsoft.com/office/drawing/2014/main" id="{83F14141-443E-BEB1-2DEB-1472C89D5098}"/>
              </a:ext>
            </a:extLst>
          </p:cNvPr>
          <p:cNvSpPr txBox="1">
            <a:spLocks/>
          </p:cNvSpPr>
          <p:nvPr/>
        </p:nvSpPr>
        <p:spPr>
          <a:xfrm>
            <a:off x="548640" y="738450"/>
            <a:ext cx="11102023" cy="923330"/>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rgbClr val="0A4A8E"/>
                </a:solidFill>
                <a:latin typeface="+mj-lt"/>
                <a:ea typeface="+mj-ea"/>
                <a:cs typeface="+mj-cs"/>
              </a:defRPr>
            </a:lvl1pPr>
          </a:lstStyle>
          <a:p>
            <a:r>
              <a:rPr lang="en-US" dirty="0"/>
              <a:t>Presentation Title </a:t>
            </a:r>
          </a:p>
          <a:p>
            <a:r>
              <a:rPr lang="en-US" sz="2400" dirty="0"/>
              <a:t>This material is for Discussion Only</a:t>
            </a:r>
          </a:p>
        </p:txBody>
      </p:sp>
    </p:spTree>
    <p:extLst>
      <p:ext uri="{BB962C8B-B14F-4D97-AF65-F5344CB8AC3E}">
        <p14:creationId xmlns:p14="http://schemas.microsoft.com/office/powerpoint/2010/main" val="19041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91251E61-7B4A-6948-8600-55A587E0F9DF}"/>
              </a:ext>
            </a:extLst>
          </p:cNvPr>
          <p:cNvCxnSpPr>
            <a:cxnSpLocks/>
          </p:cNvCxnSpPr>
          <p:nvPr/>
        </p:nvCxnSpPr>
        <p:spPr>
          <a:xfrm>
            <a:off x="4184782" y="1134319"/>
            <a:ext cx="0" cy="4407923"/>
          </a:xfrm>
          <a:prstGeom prst="line">
            <a:avLst/>
          </a:prstGeom>
          <a:ln w="12700">
            <a:solidFill>
              <a:srgbClr val="97CAE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CD8C2E-8E2E-CF4A-B759-8DB31121963C}"/>
              </a:ext>
            </a:extLst>
          </p:cNvPr>
          <p:cNvSpPr>
            <a:spLocks noGrp="1"/>
          </p:cNvSpPr>
          <p:nvPr>
            <p:ph type="title"/>
          </p:nvPr>
        </p:nvSpPr>
        <p:spPr/>
        <p:txBody>
          <a:bodyPr/>
          <a:lstStyle/>
          <a:p>
            <a:r>
              <a:rPr lang="en-US" sz="2400" dirty="0">
                <a:solidFill>
                  <a:schemeClr val="accent1"/>
                </a:solidFill>
              </a:rPr>
              <a:t>How We Drive Success</a:t>
            </a:r>
          </a:p>
        </p:txBody>
      </p:sp>
      <p:sp>
        <p:nvSpPr>
          <p:cNvPr id="30" name="Title 1">
            <a:extLst>
              <a:ext uri="{FF2B5EF4-FFF2-40B4-BE49-F238E27FC236}">
                <a16:creationId xmlns:a16="http://schemas.microsoft.com/office/drawing/2014/main" id="{8C3AD57B-CCA0-FA4D-9EE5-ABB65E739031}"/>
              </a:ext>
            </a:extLst>
          </p:cNvPr>
          <p:cNvSpPr txBox="1">
            <a:spLocks/>
          </p:cNvSpPr>
          <p:nvPr/>
        </p:nvSpPr>
        <p:spPr>
          <a:xfrm>
            <a:off x="10262564" y="2731462"/>
            <a:ext cx="1407079" cy="284693"/>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Engagement</a:t>
            </a:r>
          </a:p>
        </p:txBody>
      </p:sp>
      <p:sp>
        <p:nvSpPr>
          <p:cNvPr id="31" name="Title 1">
            <a:extLst>
              <a:ext uri="{FF2B5EF4-FFF2-40B4-BE49-F238E27FC236}">
                <a16:creationId xmlns:a16="http://schemas.microsoft.com/office/drawing/2014/main" id="{DC5D8D74-0E3D-EE47-A783-241FC61C969C}"/>
              </a:ext>
            </a:extLst>
          </p:cNvPr>
          <p:cNvSpPr txBox="1">
            <a:spLocks/>
          </p:cNvSpPr>
          <p:nvPr/>
        </p:nvSpPr>
        <p:spPr>
          <a:xfrm>
            <a:off x="8697192" y="2704531"/>
            <a:ext cx="906248" cy="338554"/>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a:defRPr/>
            </a:pPr>
            <a:r>
              <a:rPr lang="en-US" sz="1600" b="0" kern="0" dirty="0">
                <a:solidFill>
                  <a:srgbClr val="3F403F"/>
                </a:solidFill>
                <a:ea typeface="Century Gothic" charset="0"/>
                <a:cs typeface="Arial" panose="020B0604020202020204" pitchFamily="34" charset="0"/>
              </a:rPr>
              <a:t>Safety </a:t>
            </a:r>
          </a:p>
        </p:txBody>
      </p:sp>
      <p:pic>
        <p:nvPicPr>
          <p:cNvPr id="32" name="Picture 31">
            <a:extLst>
              <a:ext uri="{FF2B5EF4-FFF2-40B4-BE49-F238E27FC236}">
                <a16:creationId xmlns:a16="http://schemas.microsoft.com/office/drawing/2014/main" id="{9A420C93-2DFC-9448-B75B-C8E781F5ADC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82073" y="2633188"/>
            <a:ext cx="483147" cy="481240"/>
          </a:xfrm>
          <a:prstGeom prst="rect">
            <a:avLst/>
          </a:prstGeom>
        </p:spPr>
      </p:pic>
      <p:pic>
        <p:nvPicPr>
          <p:cNvPr id="33" name="Picture 32">
            <a:extLst>
              <a:ext uri="{FF2B5EF4-FFF2-40B4-BE49-F238E27FC236}">
                <a16:creationId xmlns:a16="http://schemas.microsoft.com/office/drawing/2014/main" id="{ED4F868C-D8E8-A044-991E-4FF41D03CC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13577" y="2633188"/>
            <a:ext cx="483148" cy="481241"/>
          </a:xfrm>
          <a:prstGeom prst="rect">
            <a:avLst/>
          </a:prstGeom>
        </p:spPr>
      </p:pic>
      <p:sp>
        <p:nvSpPr>
          <p:cNvPr id="34" name="Title 1">
            <a:extLst>
              <a:ext uri="{FF2B5EF4-FFF2-40B4-BE49-F238E27FC236}">
                <a16:creationId xmlns:a16="http://schemas.microsoft.com/office/drawing/2014/main" id="{D56665F3-C32B-5540-AE58-62BF7198D7A6}"/>
              </a:ext>
            </a:extLst>
          </p:cNvPr>
          <p:cNvSpPr txBox="1">
            <a:spLocks/>
          </p:cNvSpPr>
          <p:nvPr/>
        </p:nvSpPr>
        <p:spPr>
          <a:xfrm>
            <a:off x="10255630" y="3246618"/>
            <a:ext cx="1407079" cy="472978"/>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Continuous Improvement</a:t>
            </a:r>
          </a:p>
        </p:txBody>
      </p:sp>
      <p:sp>
        <p:nvSpPr>
          <p:cNvPr id="35" name="Title 1">
            <a:extLst>
              <a:ext uri="{FF2B5EF4-FFF2-40B4-BE49-F238E27FC236}">
                <a16:creationId xmlns:a16="http://schemas.microsoft.com/office/drawing/2014/main" id="{22255A93-7A46-C747-B2E5-2776F84AF6C8}"/>
              </a:ext>
            </a:extLst>
          </p:cNvPr>
          <p:cNvSpPr txBox="1">
            <a:spLocks/>
          </p:cNvSpPr>
          <p:nvPr/>
        </p:nvSpPr>
        <p:spPr>
          <a:xfrm>
            <a:off x="8682290" y="3246618"/>
            <a:ext cx="1099570" cy="472978"/>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Customer </a:t>
            </a:r>
            <a:br>
              <a:rPr lang="en-US" sz="1600" b="0" dirty="0">
                <a:solidFill>
                  <a:srgbClr val="3F403F"/>
                </a:solidFill>
                <a:latin typeface="+mn-lt"/>
                <a:ea typeface="+mn-ea"/>
                <a:cs typeface="Arial" panose="020B0604020202020204" pitchFamily="34" charset="0"/>
              </a:rPr>
            </a:br>
            <a:r>
              <a:rPr lang="en-US" sz="1600" b="0" dirty="0">
                <a:solidFill>
                  <a:srgbClr val="3F403F"/>
                </a:solidFill>
                <a:latin typeface="+mn-lt"/>
                <a:ea typeface="+mn-ea"/>
                <a:cs typeface="Arial" panose="020B0604020202020204" pitchFamily="34" charset="0"/>
              </a:rPr>
              <a:t>focus</a:t>
            </a:r>
          </a:p>
        </p:txBody>
      </p:sp>
      <p:pic>
        <p:nvPicPr>
          <p:cNvPr id="36" name="Picture 35">
            <a:extLst>
              <a:ext uri="{FF2B5EF4-FFF2-40B4-BE49-F238E27FC236}">
                <a16:creationId xmlns:a16="http://schemas.microsoft.com/office/drawing/2014/main" id="{7DC8225E-89B2-414B-8721-981AAA0E90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71126" y="3237275"/>
            <a:ext cx="493614" cy="491665"/>
          </a:xfrm>
          <a:prstGeom prst="rect">
            <a:avLst/>
          </a:prstGeom>
        </p:spPr>
      </p:pic>
      <p:pic>
        <p:nvPicPr>
          <p:cNvPr id="37" name="Picture 36">
            <a:extLst>
              <a:ext uri="{FF2B5EF4-FFF2-40B4-BE49-F238E27FC236}">
                <a16:creationId xmlns:a16="http://schemas.microsoft.com/office/drawing/2014/main" id="{6979515F-283E-374A-A0E7-06E63906AE7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13576" y="3242487"/>
            <a:ext cx="483149" cy="481241"/>
          </a:xfrm>
          <a:prstGeom prst="rect">
            <a:avLst/>
          </a:prstGeom>
        </p:spPr>
      </p:pic>
      <p:sp>
        <p:nvSpPr>
          <p:cNvPr id="38" name="Title 1">
            <a:extLst>
              <a:ext uri="{FF2B5EF4-FFF2-40B4-BE49-F238E27FC236}">
                <a16:creationId xmlns:a16="http://schemas.microsoft.com/office/drawing/2014/main" id="{7CE19E3F-B6EA-3149-94F1-20D5254D1EC3}"/>
              </a:ext>
            </a:extLst>
          </p:cNvPr>
          <p:cNvSpPr txBox="1">
            <a:spLocks/>
          </p:cNvSpPr>
          <p:nvPr/>
        </p:nvSpPr>
        <p:spPr>
          <a:xfrm>
            <a:off x="8688160" y="3964970"/>
            <a:ext cx="1023607" cy="284693"/>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Integrity</a:t>
            </a:r>
          </a:p>
        </p:txBody>
      </p:sp>
      <p:pic>
        <p:nvPicPr>
          <p:cNvPr id="39" name="Picture 38">
            <a:extLst>
              <a:ext uri="{FF2B5EF4-FFF2-40B4-BE49-F238E27FC236}">
                <a16:creationId xmlns:a16="http://schemas.microsoft.com/office/drawing/2014/main" id="{6500951D-74F4-494F-991E-3BCE7C41C61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813576" y="3853996"/>
            <a:ext cx="508648" cy="506640"/>
          </a:xfrm>
          <a:prstGeom prst="rect">
            <a:avLst/>
          </a:prstGeom>
        </p:spPr>
      </p:pic>
      <p:sp>
        <p:nvSpPr>
          <p:cNvPr id="40" name="Title 1">
            <a:extLst>
              <a:ext uri="{FF2B5EF4-FFF2-40B4-BE49-F238E27FC236}">
                <a16:creationId xmlns:a16="http://schemas.microsoft.com/office/drawing/2014/main" id="{D4068E85-A8BC-8941-87FC-E0C717FE12D2}"/>
              </a:ext>
            </a:extLst>
          </p:cNvPr>
          <p:cNvSpPr txBox="1">
            <a:spLocks/>
          </p:cNvSpPr>
          <p:nvPr/>
        </p:nvSpPr>
        <p:spPr>
          <a:xfrm>
            <a:off x="10303872" y="3870827"/>
            <a:ext cx="1358837" cy="472978"/>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Diversity &amp; Inclusion</a:t>
            </a:r>
          </a:p>
        </p:txBody>
      </p:sp>
      <p:pic>
        <p:nvPicPr>
          <p:cNvPr id="41" name="Picture 40">
            <a:extLst>
              <a:ext uri="{FF2B5EF4-FFF2-40B4-BE49-F238E27FC236}">
                <a16:creationId xmlns:a16="http://schemas.microsoft.com/office/drawing/2014/main" id="{B153F249-22A5-9046-A62E-ACAED9809A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270498" y="3861484"/>
            <a:ext cx="493614" cy="491665"/>
          </a:xfrm>
          <a:prstGeom prst="rect">
            <a:avLst/>
          </a:prstGeom>
        </p:spPr>
      </p:pic>
      <p:sp>
        <p:nvSpPr>
          <p:cNvPr id="43" name="TextBox 42">
            <a:extLst>
              <a:ext uri="{FF2B5EF4-FFF2-40B4-BE49-F238E27FC236}">
                <a16:creationId xmlns:a16="http://schemas.microsoft.com/office/drawing/2014/main" id="{D19D7B70-D6AD-1048-933E-1869FC63F67E}"/>
              </a:ext>
            </a:extLst>
          </p:cNvPr>
          <p:cNvSpPr txBox="1"/>
          <p:nvPr/>
        </p:nvSpPr>
        <p:spPr>
          <a:xfrm>
            <a:off x="8205771" y="1929349"/>
            <a:ext cx="2753398" cy="584775"/>
          </a:xfrm>
          <a:prstGeom prst="rect">
            <a:avLst/>
          </a:prstGeom>
          <a:noFill/>
        </p:spPr>
        <p:txBody>
          <a:bodyPr wrap="square" rtlCol="0">
            <a:spAutoFit/>
          </a:bodyPr>
          <a:lstStyle/>
          <a:p>
            <a:r>
              <a:rPr lang="en-US" sz="1600" dirty="0">
                <a:solidFill>
                  <a:srgbClr val="3F403F"/>
                </a:solidFill>
                <a:cs typeface="Arial" panose="020B0604020202020204" pitchFamily="34" charset="0"/>
              </a:rPr>
              <a:t>A winning culture </a:t>
            </a:r>
            <a:br>
              <a:rPr lang="en-US" sz="1600" dirty="0">
                <a:solidFill>
                  <a:srgbClr val="3F403F"/>
                </a:solidFill>
                <a:cs typeface="Arial" panose="020B0604020202020204" pitchFamily="34" charset="0"/>
              </a:rPr>
            </a:br>
            <a:r>
              <a:rPr lang="en-US" sz="1600" dirty="0">
                <a:solidFill>
                  <a:srgbClr val="3F403F"/>
                </a:solidFill>
                <a:cs typeface="Arial" panose="020B0604020202020204" pitchFamily="34" charset="0"/>
              </a:rPr>
              <a:t>based on these values:</a:t>
            </a:r>
          </a:p>
        </p:txBody>
      </p:sp>
      <p:cxnSp>
        <p:nvCxnSpPr>
          <p:cNvPr id="49" name="Straight Connector 48">
            <a:extLst>
              <a:ext uri="{FF2B5EF4-FFF2-40B4-BE49-F238E27FC236}">
                <a16:creationId xmlns:a16="http://schemas.microsoft.com/office/drawing/2014/main" id="{E37D7F24-95B5-0848-8A3C-9F8EDEC140EA}"/>
              </a:ext>
            </a:extLst>
          </p:cNvPr>
          <p:cNvCxnSpPr>
            <a:cxnSpLocks/>
          </p:cNvCxnSpPr>
          <p:nvPr/>
        </p:nvCxnSpPr>
        <p:spPr>
          <a:xfrm>
            <a:off x="8038828" y="1134319"/>
            <a:ext cx="0" cy="4407923"/>
          </a:xfrm>
          <a:prstGeom prst="line">
            <a:avLst/>
          </a:prstGeom>
          <a:ln w="12700">
            <a:solidFill>
              <a:srgbClr val="97CAEB"/>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6A977C9-E191-6340-BBD1-36BB85582C4C}"/>
              </a:ext>
            </a:extLst>
          </p:cNvPr>
          <p:cNvPicPr>
            <a:picLocks noChangeAspect="1"/>
          </p:cNvPicPr>
          <p:nvPr/>
        </p:nvPicPr>
        <p:blipFill>
          <a:blip r:embed="rId8"/>
          <a:stretch>
            <a:fillRect/>
          </a:stretch>
        </p:blipFill>
        <p:spPr>
          <a:xfrm>
            <a:off x="8564293" y="4485033"/>
            <a:ext cx="2611704" cy="1027075"/>
          </a:xfrm>
          <a:prstGeom prst="rect">
            <a:avLst/>
          </a:prstGeom>
        </p:spPr>
      </p:pic>
      <p:grpSp>
        <p:nvGrpSpPr>
          <p:cNvPr id="45" name="Group 44">
            <a:extLst>
              <a:ext uri="{FF2B5EF4-FFF2-40B4-BE49-F238E27FC236}">
                <a16:creationId xmlns:a16="http://schemas.microsoft.com/office/drawing/2014/main" id="{9D0AD607-2D28-9E49-949F-EFFC203B5B75}"/>
              </a:ext>
            </a:extLst>
          </p:cNvPr>
          <p:cNvGrpSpPr/>
          <p:nvPr/>
        </p:nvGrpSpPr>
        <p:grpSpPr>
          <a:xfrm>
            <a:off x="4417132" y="1900773"/>
            <a:ext cx="3345110" cy="3452522"/>
            <a:chOff x="4030214" y="630799"/>
            <a:chExt cx="3719505" cy="3838939"/>
          </a:xfrm>
        </p:grpSpPr>
        <p:pic>
          <p:nvPicPr>
            <p:cNvPr id="46" name="Picture 45">
              <a:extLst>
                <a:ext uri="{FF2B5EF4-FFF2-40B4-BE49-F238E27FC236}">
                  <a16:creationId xmlns:a16="http://schemas.microsoft.com/office/drawing/2014/main" id="{D5B15C75-CE03-2A49-BAA9-B57151C0EC16}"/>
                </a:ext>
              </a:extLst>
            </p:cNvPr>
            <p:cNvPicPr>
              <a:picLocks noChangeAspect="1"/>
            </p:cNvPicPr>
            <p:nvPr/>
          </p:nvPicPr>
          <p:blipFill>
            <a:blip r:embed="rId9"/>
            <a:stretch>
              <a:fillRect/>
            </a:stretch>
          </p:blipFill>
          <p:spPr>
            <a:xfrm>
              <a:off x="4030214" y="630799"/>
              <a:ext cx="3719505" cy="3838939"/>
            </a:xfrm>
            <a:prstGeom prst="rect">
              <a:avLst/>
            </a:prstGeom>
          </p:spPr>
        </p:pic>
        <p:sp>
          <p:nvSpPr>
            <p:cNvPr id="50" name="TextBox 49">
              <a:extLst>
                <a:ext uri="{FF2B5EF4-FFF2-40B4-BE49-F238E27FC236}">
                  <a16:creationId xmlns:a16="http://schemas.microsoft.com/office/drawing/2014/main" id="{9E96B81D-AEBC-AC4F-8400-D78DAEBB5EE4}"/>
                </a:ext>
              </a:extLst>
            </p:cNvPr>
            <p:cNvSpPr txBox="1"/>
            <p:nvPr/>
          </p:nvSpPr>
          <p:spPr>
            <a:xfrm>
              <a:off x="6095745" y="1552667"/>
              <a:ext cx="1195805" cy="924005"/>
            </a:xfrm>
            <a:prstGeom prst="rect">
              <a:avLst/>
            </a:prstGeom>
            <a:noFill/>
          </p:spPr>
          <p:txBody>
            <a:bodyPr wrap="square" rtlCol="0">
              <a:spAutoFit/>
            </a:bodyPr>
            <a:lstStyle/>
            <a:p>
              <a:pPr algn="ctr">
                <a:defRPr/>
              </a:pPr>
              <a:r>
                <a:rPr lang="en-US" sz="1050" dirty="0">
                  <a:solidFill>
                    <a:srgbClr val="FFFFFF"/>
                  </a:solidFill>
                  <a:latin typeface="Arial" panose="020B0604020202020204" pitchFamily="34" charset="0"/>
                  <a:ea typeface="Helvetica" charset="0"/>
                  <a:cs typeface="Arial" panose="020B0604020202020204" pitchFamily="34" charset="0"/>
                </a:rPr>
                <a:t> </a:t>
              </a:r>
              <a:r>
                <a:rPr lang="en-US" sz="1200" dirty="0">
                  <a:solidFill>
                    <a:srgbClr val="FFFFFF"/>
                  </a:solidFill>
                  <a:latin typeface="Arial" panose="020B0604020202020204" pitchFamily="34" charset="0"/>
                  <a:cs typeface="Arial" panose="020B0604020202020204" pitchFamily="34" charset="0"/>
                </a:rPr>
                <a:t>Accelerate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Profitable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Growth</a:t>
              </a:r>
            </a:p>
            <a:p>
              <a:pPr algn="ctr">
                <a:defRPr/>
              </a:pPr>
              <a:r>
                <a:rPr lang="en-US" sz="1200" dirty="0">
                  <a:solidFill>
                    <a:srgbClr val="FFFFFF"/>
                  </a:solidFill>
                  <a:latin typeface="Arial" panose="020B0604020202020204" pitchFamily="34" charset="0"/>
                  <a:cs typeface="Arial" panose="020B0604020202020204" pitchFamily="34" charset="0"/>
                </a:rPr>
                <a:t> (APG)</a:t>
              </a:r>
            </a:p>
          </p:txBody>
        </p:sp>
        <p:sp>
          <p:nvSpPr>
            <p:cNvPr id="51" name="TextBox 50">
              <a:extLst>
                <a:ext uri="{FF2B5EF4-FFF2-40B4-BE49-F238E27FC236}">
                  <a16:creationId xmlns:a16="http://schemas.microsoft.com/office/drawing/2014/main" id="{E89AD3EF-6429-F644-98DD-B0125A352BCC}"/>
                </a:ext>
              </a:extLst>
            </p:cNvPr>
            <p:cNvSpPr txBox="1"/>
            <p:nvPr/>
          </p:nvSpPr>
          <p:spPr>
            <a:xfrm>
              <a:off x="5027307" y="3122964"/>
              <a:ext cx="1723666" cy="954107"/>
            </a:xfrm>
            <a:prstGeom prst="rect">
              <a:avLst/>
            </a:prstGeom>
            <a:noFill/>
          </p:spPr>
          <p:txBody>
            <a:bodyPr wrap="square" rtlCol="0">
              <a:spAutoFit/>
            </a:bodyPr>
            <a:lstStyle/>
            <a:p>
              <a:pPr algn="ctr">
                <a:defRPr/>
              </a:pPr>
              <a:r>
                <a:rPr lang="en-US" sz="1200" dirty="0">
                  <a:solidFill>
                    <a:srgbClr val="3F403F"/>
                  </a:solidFill>
                  <a:latin typeface="Arial" panose="020B0604020202020204" pitchFamily="34" charset="0"/>
                  <a:cs typeface="Arial" panose="020B0604020202020204" pitchFamily="34" charset="0"/>
                </a:rPr>
                <a:t>Close the Gap — Operational Excellence</a:t>
              </a:r>
            </a:p>
            <a:p>
              <a:pPr algn="ctr">
                <a:defRPr/>
              </a:pPr>
              <a:r>
                <a:rPr lang="en-US" sz="1200" dirty="0">
                  <a:solidFill>
                    <a:srgbClr val="3F403F"/>
                  </a:solidFill>
                  <a:latin typeface="Arial" panose="020B0604020202020204" pitchFamily="34" charset="0"/>
                  <a:cs typeface="Arial" panose="020B0604020202020204" pitchFamily="34" charset="0"/>
                </a:rPr>
                <a:t> (CTG)</a:t>
              </a:r>
            </a:p>
          </p:txBody>
        </p:sp>
        <p:sp>
          <p:nvSpPr>
            <p:cNvPr id="52" name="TextBox 51">
              <a:extLst>
                <a:ext uri="{FF2B5EF4-FFF2-40B4-BE49-F238E27FC236}">
                  <a16:creationId xmlns:a16="http://schemas.microsoft.com/office/drawing/2014/main" id="{BDA19116-EFDC-FD4C-8B97-B101370D3ECB}"/>
                </a:ext>
              </a:extLst>
            </p:cNvPr>
            <p:cNvSpPr txBox="1"/>
            <p:nvPr/>
          </p:nvSpPr>
          <p:spPr>
            <a:xfrm>
              <a:off x="4321718" y="1552667"/>
              <a:ext cx="1412876" cy="954107"/>
            </a:xfrm>
            <a:prstGeom prst="rect">
              <a:avLst/>
            </a:prstGeom>
            <a:noFill/>
          </p:spPr>
          <p:txBody>
            <a:bodyPr wrap="square" rtlCol="0">
              <a:spAutoFit/>
            </a:bodyPr>
            <a:lstStyle/>
            <a:p>
              <a:pPr algn="ctr">
                <a:defRPr/>
              </a:pPr>
              <a:r>
                <a:rPr lang="en-US" sz="1200" dirty="0">
                  <a:solidFill>
                    <a:srgbClr val="FFFFFF"/>
                  </a:solidFill>
                  <a:latin typeface="Arial" panose="020B0604020202020204" pitchFamily="34" charset="0"/>
                  <a:ea typeface="Helvetica" charset="0"/>
                  <a:cs typeface="Arial" panose="020B0604020202020204" pitchFamily="34" charset="0"/>
                </a:rPr>
                <a:t>Introduce</a:t>
              </a:r>
              <a:br>
                <a:rPr lang="en-US" sz="1200" dirty="0">
                  <a:solidFill>
                    <a:srgbClr val="FFFFFF"/>
                  </a:solidFill>
                  <a:latin typeface="Arial" panose="020B0604020202020204" pitchFamily="34" charset="0"/>
                  <a:ea typeface="Helvetica" charset="0"/>
                  <a:cs typeface="Arial" panose="020B0604020202020204" pitchFamily="34" charset="0"/>
                </a:rPr>
              </a:br>
              <a:r>
                <a:rPr lang="en-US" sz="1200" dirty="0">
                  <a:solidFill>
                    <a:srgbClr val="FFFFFF"/>
                  </a:solidFill>
                  <a:latin typeface="Arial" panose="020B0604020202020204" pitchFamily="34" charset="0"/>
                  <a:ea typeface="Helvetica" charset="0"/>
                  <a:cs typeface="Arial" panose="020B0604020202020204" pitchFamily="34" charset="0"/>
                </a:rPr>
                <a:t>Differentiated </a:t>
              </a:r>
              <a:br>
                <a:rPr lang="en-US" sz="1200" dirty="0">
                  <a:solidFill>
                    <a:srgbClr val="FFFFFF"/>
                  </a:solidFill>
                  <a:latin typeface="Arial" panose="020B0604020202020204" pitchFamily="34" charset="0"/>
                  <a:ea typeface="Helvetica" charset="0"/>
                  <a:cs typeface="Arial" panose="020B0604020202020204" pitchFamily="34" charset="0"/>
                </a:rPr>
              </a:br>
              <a:r>
                <a:rPr lang="en-US" sz="1200" dirty="0">
                  <a:solidFill>
                    <a:srgbClr val="FFFFFF"/>
                  </a:solidFill>
                  <a:latin typeface="Arial" panose="020B0604020202020204" pitchFamily="34" charset="0"/>
                  <a:ea typeface="Helvetica" charset="0"/>
                  <a:cs typeface="Arial" panose="020B0604020202020204" pitchFamily="34" charset="0"/>
                </a:rPr>
                <a:t>Services</a:t>
              </a:r>
            </a:p>
            <a:p>
              <a:pPr algn="ctr">
                <a:defRPr/>
              </a:pPr>
              <a:r>
                <a:rPr lang="en-US" sz="1200" dirty="0">
                  <a:solidFill>
                    <a:srgbClr val="FFFFFF"/>
                  </a:solidFill>
                  <a:latin typeface="Arial" panose="020B0604020202020204" pitchFamily="34" charset="0"/>
                  <a:ea typeface="Helvetica" charset="0"/>
                  <a:cs typeface="Arial" panose="020B0604020202020204" pitchFamily="34" charset="0"/>
                </a:rPr>
                <a:t> (IDS)</a:t>
              </a:r>
            </a:p>
          </p:txBody>
        </p:sp>
        <p:pic>
          <p:nvPicPr>
            <p:cNvPr id="53" name="Picture 52">
              <a:extLst>
                <a:ext uri="{FF2B5EF4-FFF2-40B4-BE49-F238E27FC236}">
                  <a16:creationId xmlns:a16="http://schemas.microsoft.com/office/drawing/2014/main" id="{2322DAF6-8977-CC42-AD90-E56C54D57BC4}"/>
                </a:ext>
              </a:extLst>
            </p:cNvPr>
            <p:cNvPicPr>
              <a:picLocks noChangeAspect="1"/>
            </p:cNvPicPr>
            <p:nvPr/>
          </p:nvPicPr>
          <p:blipFill>
            <a:blip r:embed="rId8"/>
            <a:stretch>
              <a:fillRect/>
            </a:stretch>
          </p:blipFill>
          <p:spPr>
            <a:xfrm>
              <a:off x="5443369" y="2253038"/>
              <a:ext cx="883139" cy="347302"/>
            </a:xfrm>
            <a:prstGeom prst="rect">
              <a:avLst/>
            </a:prstGeom>
          </p:spPr>
        </p:pic>
      </p:grpSp>
      <p:sp>
        <p:nvSpPr>
          <p:cNvPr id="57" name="TextBox 56">
            <a:extLst>
              <a:ext uri="{FF2B5EF4-FFF2-40B4-BE49-F238E27FC236}">
                <a16:creationId xmlns:a16="http://schemas.microsoft.com/office/drawing/2014/main" id="{FDAD4334-8119-544D-80F2-CF0AE135A6DF}"/>
              </a:ext>
            </a:extLst>
          </p:cNvPr>
          <p:cNvSpPr txBox="1"/>
          <p:nvPr/>
        </p:nvSpPr>
        <p:spPr>
          <a:xfrm>
            <a:off x="676033" y="5803496"/>
            <a:ext cx="10852210" cy="472978"/>
          </a:xfrm>
          <a:prstGeom prst="rect">
            <a:avLst/>
          </a:prstGeom>
          <a:noFill/>
          <a:ln w="50800">
            <a:solidFill>
              <a:schemeClr val="accent3"/>
            </a:solidFill>
          </a:ln>
        </p:spPr>
        <p:txBody>
          <a:bodyPr wrap="square" lIns="548640" rIns="182880" rtlCol="0" anchor="ctr" anchorCtr="0">
            <a:noAutofit/>
          </a:bodyPr>
          <a:lstStyle/>
          <a:p>
            <a:pPr algn="ctr">
              <a:defRPr/>
            </a:pPr>
            <a:r>
              <a:rPr lang="en-US" dirty="0">
                <a:solidFill>
                  <a:schemeClr val="accent1"/>
                </a:solidFill>
                <a:cs typeface="Arial" panose="020B0604020202020204" pitchFamily="34" charset="0"/>
              </a:rPr>
              <a:t>We will win for our employees, customers and investors.</a:t>
            </a:r>
          </a:p>
        </p:txBody>
      </p:sp>
      <p:sp>
        <p:nvSpPr>
          <p:cNvPr id="47" name="TextBox 46">
            <a:extLst>
              <a:ext uri="{FF2B5EF4-FFF2-40B4-BE49-F238E27FC236}">
                <a16:creationId xmlns:a16="http://schemas.microsoft.com/office/drawing/2014/main" id="{C2272334-0274-DC4C-87ED-FD2708632226}"/>
              </a:ext>
            </a:extLst>
          </p:cNvPr>
          <p:cNvSpPr txBox="1"/>
          <p:nvPr/>
        </p:nvSpPr>
        <p:spPr>
          <a:xfrm>
            <a:off x="8212043" y="1049722"/>
            <a:ext cx="3316204" cy="584775"/>
          </a:xfrm>
          <a:prstGeom prst="rect">
            <a:avLst/>
          </a:prstGeom>
          <a:noFill/>
        </p:spPr>
        <p:txBody>
          <a:bodyPr wrap="square" rtlCol="0">
            <a:spAutoFit/>
          </a:bodyPr>
          <a:lstStyle/>
          <a:p>
            <a:pPr algn="ctr">
              <a:defRPr/>
            </a:pPr>
            <a:r>
              <a:rPr lang="en-US" sz="1600" b="1" dirty="0">
                <a:solidFill>
                  <a:srgbClr val="3F403F"/>
                </a:solidFill>
                <a:cs typeface="Arial" panose="020B0604020202020204" pitchFamily="34" charset="0"/>
              </a:rPr>
              <a:t>Values </a:t>
            </a:r>
          </a:p>
          <a:p>
            <a:pPr lvl="0" algn="ctr">
              <a:defRPr/>
            </a:pPr>
            <a:r>
              <a:rPr lang="en-US" sz="1600" dirty="0">
                <a:solidFill>
                  <a:srgbClr val="3F403F"/>
                </a:solidFill>
                <a:cs typeface="Arial" panose="020B0604020202020204" pitchFamily="34" charset="0"/>
              </a:rPr>
              <a:t>The way we work together</a:t>
            </a:r>
          </a:p>
        </p:txBody>
      </p:sp>
      <p:sp>
        <p:nvSpPr>
          <p:cNvPr id="54" name="TextBox 53">
            <a:extLst>
              <a:ext uri="{FF2B5EF4-FFF2-40B4-BE49-F238E27FC236}">
                <a16:creationId xmlns:a16="http://schemas.microsoft.com/office/drawing/2014/main" id="{F6815519-1329-4B40-975E-1ECDDB4B2B7D}"/>
              </a:ext>
            </a:extLst>
          </p:cNvPr>
          <p:cNvSpPr txBox="1"/>
          <p:nvPr/>
        </p:nvSpPr>
        <p:spPr>
          <a:xfrm>
            <a:off x="4206307" y="1049722"/>
            <a:ext cx="3747280" cy="584775"/>
          </a:xfrm>
          <a:prstGeom prst="rect">
            <a:avLst/>
          </a:prstGeom>
          <a:noFill/>
        </p:spPr>
        <p:txBody>
          <a:bodyPr wrap="square" rtlCol="0">
            <a:spAutoFit/>
          </a:bodyPr>
          <a:lstStyle/>
          <a:p>
            <a:pPr lvl="0" algn="ctr">
              <a:defRPr/>
            </a:pPr>
            <a:r>
              <a:rPr lang="en-US" sz="1600" b="1" dirty="0">
                <a:solidFill>
                  <a:srgbClr val="3F403F"/>
                </a:solidFill>
                <a:cs typeface="Arial" panose="020B0604020202020204" pitchFamily="34" charset="0"/>
              </a:rPr>
              <a:t>Strategy </a:t>
            </a:r>
          </a:p>
          <a:p>
            <a:pPr lvl="0" algn="ctr">
              <a:defRPr/>
            </a:pPr>
            <a:r>
              <a:rPr lang="en-US" sz="1600" dirty="0">
                <a:solidFill>
                  <a:srgbClr val="3F403F"/>
                </a:solidFill>
                <a:cs typeface="Arial" panose="020B0604020202020204" pitchFamily="34" charset="0"/>
              </a:rPr>
              <a:t>How we’ll be successful</a:t>
            </a:r>
          </a:p>
        </p:txBody>
      </p:sp>
      <p:sp>
        <p:nvSpPr>
          <p:cNvPr id="55" name="TextBox 54">
            <a:extLst>
              <a:ext uri="{FF2B5EF4-FFF2-40B4-BE49-F238E27FC236}">
                <a16:creationId xmlns:a16="http://schemas.microsoft.com/office/drawing/2014/main" id="{B7CCD61B-4714-AF4E-AE52-BFFB367782BA}"/>
              </a:ext>
            </a:extLst>
          </p:cNvPr>
          <p:cNvSpPr txBox="1"/>
          <p:nvPr/>
        </p:nvSpPr>
        <p:spPr>
          <a:xfrm>
            <a:off x="557049" y="1049722"/>
            <a:ext cx="3508067" cy="4590296"/>
          </a:xfrm>
          <a:prstGeom prst="rect">
            <a:avLst/>
          </a:prstGeom>
          <a:noFill/>
        </p:spPr>
        <p:txBody>
          <a:bodyPr wrap="square" rtlCol="0">
            <a:spAutoFit/>
          </a:bodyPr>
          <a:lstStyle/>
          <a:p>
            <a:pPr lvl="0" algn="ctr">
              <a:defRPr/>
            </a:pPr>
            <a:r>
              <a:rPr lang="en-US" sz="1600" b="1" dirty="0">
                <a:solidFill>
                  <a:srgbClr val="3F403F"/>
                </a:solidFill>
                <a:cs typeface="Arial" panose="020B0604020202020204" pitchFamily="34" charset="0"/>
              </a:rPr>
              <a:t>Mission </a:t>
            </a:r>
          </a:p>
          <a:p>
            <a:pPr lvl="0" algn="ctr">
              <a:defRPr/>
            </a:pPr>
            <a:r>
              <a:rPr lang="en-US" sz="1600" dirty="0">
                <a:solidFill>
                  <a:srgbClr val="3F403F"/>
                </a:solidFill>
                <a:cs typeface="Arial" panose="020B0604020202020204" pitchFamily="34" charset="0"/>
              </a:rPr>
              <a:t>What we will achieve</a:t>
            </a:r>
          </a:p>
          <a:p>
            <a:pPr marL="347663" indent="-169863">
              <a:spcAft>
                <a:spcPts val="900"/>
              </a:spcAft>
              <a:buFont typeface="Arial" panose="020B0604020202020204" pitchFamily="34" charset="0"/>
              <a:buChar char="•"/>
            </a:pPr>
            <a:endParaRPr lang="en-US" sz="1600" dirty="0">
              <a:solidFill>
                <a:srgbClr val="3F403F"/>
              </a:solidFill>
            </a:endParaRPr>
          </a:p>
          <a:p>
            <a:pPr marL="347663" indent="-169863">
              <a:spcAft>
                <a:spcPts val="900"/>
              </a:spcAft>
              <a:buFont typeface="Arial" panose="020B0604020202020204" pitchFamily="34" charset="0"/>
              <a:buChar char="•"/>
            </a:pPr>
            <a:r>
              <a:rPr lang="en-US" sz="1600" dirty="0">
                <a:solidFill>
                  <a:srgbClr val="3F403F"/>
                </a:solidFill>
              </a:rPr>
              <a:t>Keep the use of cash as easy, secure and affordable as other payment methods.</a:t>
            </a:r>
          </a:p>
          <a:p>
            <a:pPr marL="347663" indent="-169863">
              <a:spcAft>
                <a:spcPts val="900"/>
              </a:spcAft>
              <a:buFont typeface="Arial" panose="020B0604020202020204" pitchFamily="34" charset="0"/>
              <a:buChar char="•"/>
            </a:pPr>
            <a:r>
              <a:rPr lang="en-US" sz="1600" dirty="0">
                <a:solidFill>
                  <a:srgbClr val="3F403F"/>
                </a:solidFill>
              </a:rPr>
              <a:t>Offer total cash management solutions.</a:t>
            </a:r>
          </a:p>
          <a:p>
            <a:pPr marL="347663" indent="-169863">
              <a:spcAft>
                <a:spcPts val="900"/>
              </a:spcAft>
              <a:buFont typeface="Arial" panose="020B0604020202020204" pitchFamily="34" charset="0"/>
              <a:buChar char="•"/>
            </a:pPr>
            <a:r>
              <a:rPr lang="en-US" sz="1600" dirty="0">
                <a:solidFill>
                  <a:srgbClr val="3F403F"/>
                </a:solidFill>
              </a:rPr>
              <a:t>Provide consumers safe, private and convenient payment options in the </a:t>
            </a:r>
            <a:br>
              <a:rPr lang="en-US" sz="1600" dirty="0">
                <a:solidFill>
                  <a:srgbClr val="3F403F"/>
                </a:solidFill>
              </a:rPr>
            </a:br>
            <a:r>
              <a:rPr lang="en-US" sz="1600" dirty="0">
                <a:solidFill>
                  <a:srgbClr val="3F403F"/>
                </a:solidFill>
              </a:rPr>
              <a:t>digital age.</a:t>
            </a:r>
          </a:p>
          <a:p>
            <a:pPr marL="347663" indent="-169863">
              <a:spcAft>
                <a:spcPts val="900"/>
              </a:spcAft>
              <a:buFont typeface="Arial" panose="020B0604020202020204" pitchFamily="34" charset="0"/>
              <a:buChar char="•"/>
            </a:pPr>
            <a:r>
              <a:rPr lang="en-US" sz="1600" dirty="0">
                <a:solidFill>
                  <a:srgbClr val="3F403F"/>
                </a:solidFill>
              </a:rPr>
              <a:t>Protect, store and transport </a:t>
            </a:r>
            <a:br>
              <a:rPr lang="en-US" sz="1600" dirty="0">
                <a:solidFill>
                  <a:srgbClr val="3F403F"/>
                </a:solidFill>
              </a:rPr>
            </a:br>
            <a:r>
              <a:rPr lang="en-US" sz="1600" dirty="0">
                <a:solidFill>
                  <a:srgbClr val="3F403F"/>
                </a:solidFill>
              </a:rPr>
              <a:t>high-value assets in a changing world.</a:t>
            </a:r>
          </a:p>
          <a:p>
            <a:pPr lvl="0">
              <a:lnSpc>
                <a:spcPts val="1500"/>
              </a:lnSpc>
              <a:defRPr/>
            </a:pPr>
            <a:endParaRPr lang="en-US" dirty="0">
              <a:solidFill>
                <a:srgbClr val="3F403F"/>
              </a:solidFill>
            </a:endParaRPr>
          </a:p>
        </p:txBody>
      </p:sp>
    </p:spTree>
    <p:extLst>
      <p:ext uri="{BB962C8B-B14F-4D97-AF65-F5344CB8AC3E}">
        <p14:creationId xmlns:p14="http://schemas.microsoft.com/office/powerpoint/2010/main" val="163087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E410-D162-BD4E-87B1-B37D8D43045D}"/>
              </a:ext>
            </a:extLst>
          </p:cNvPr>
          <p:cNvSpPr>
            <a:spLocks noGrp="1"/>
          </p:cNvSpPr>
          <p:nvPr>
            <p:ph type="title"/>
          </p:nvPr>
        </p:nvSpPr>
        <p:spPr/>
        <p:txBody>
          <a:bodyPr/>
          <a:lstStyle/>
          <a:p>
            <a:r>
              <a:rPr lang="en-US" sz="2400" dirty="0">
                <a:solidFill>
                  <a:schemeClr val="accent1"/>
                </a:solidFill>
              </a:rPr>
              <a:t>Strategic Plan 2: A New Layer of Growth on a Strong Foundation</a:t>
            </a:r>
          </a:p>
        </p:txBody>
      </p:sp>
      <p:sp>
        <p:nvSpPr>
          <p:cNvPr id="6" name="Text Placeholder 5">
            <a:extLst>
              <a:ext uri="{FF2B5EF4-FFF2-40B4-BE49-F238E27FC236}">
                <a16:creationId xmlns:a16="http://schemas.microsoft.com/office/drawing/2014/main" id="{01037314-B10A-D14B-81E5-1B3A2BC0C945}"/>
              </a:ext>
            </a:extLst>
          </p:cNvPr>
          <p:cNvSpPr>
            <a:spLocks noGrp="1"/>
          </p:cNvSpPr>
          <p:nvPr>
            <p:ph type="body" sz="quarter" idx="15"/>
          </p:nvPr>
        </p:nvSpPr>
        <p:spPr/>
        <p:txBody>
          <a:bodyPr/>
          <a:lstStyle/>
          <a:p>
            <a:r>
              <a:rPr lang="en-US" sz="1800" cap="none" dirty="0"/>
              <a:t>Strategy 2.0 adds digital cash management solutions </a:t>
            </a:r>
          </a:p>
        </p:txBody>
      </p:sp>
      <p:sp>
        <p:nvSpPr>
          <p:cNvPr id="15" name="Text Placeholder 14">
            <a:extLst>
              <a:ext uri="{FF2B5EF4-FFF2-40B4-BE49-F238E27FC236}">
                <a16:creationId xmlns:a16="http://schemas.microsoft.com/office/drawing/2014/main" id="{ED02865C-E104-134E-962F-F5DA8DE9B290}"/>
              </a:ext>
            </a:extLst>
          </p:cNvPr>
          <p:cNvSpPr>
            <a:spLocks noGrp="1"/>
          </p:cNvSpPr>
          <p:nvPr>
            <p:ph type="body" sz="quarter" idx="18"/>
          </p:nvPr>
        </p:nvSpPr>
        <p:spPr>
          <a:xfrm>
            <a:off x="548640" y="6306183"/>
            <a:ext cx="11102023" cy="150811"/>
          </a:xfrm>
        </p:spPr>
        <p:txBody>
          <a:bodyPr wrap="square">
            <a:spAutoFit/>
          </a:bodyPr>
          <a:lstStyle/>
          <a:p>
            <a:r>
              <a:rPr lang="en-US" dirty="0"/>
              <a:t>Pro-forma liquidity at year-end 2021, considering our 2021 Free Cash Flow Target and the impact of the PAI acquisition.  </a:t>
            </a:r>
          </a:p>
        </p:txBody>
      </p:sp>
      <p:graphicFrame>
        <p:nvGraphicFramePr>
          <p:cNvPr id="5" name="Table 5">
            <a:extLst>
              <a:ext uri="{FF2B5EF4-FFF2-40B4-BE49-F238E27FC236}">
                <a16:creationId xmlns:a16="http://schemas.microsoft.com/office/drawing/2014/main" id="{676AEE5A-F2D9-DF4E-9725-FC1110A3B6F1}"/>
              </a:ext>
            </a:extLst>
          </p:cNvPr>
          <p:cNvGraphicFramePr>
            <a:graphicFrameLocks noGrp="1"/>
          </p:cNvGraphicFramePr>
          <p:nvPr>
            <p:extLst>
              <p:ext uri="{D42A27DB-BD31-4B8C-83A1-F6EECF244321}">
                <p14:modId xmlns:p14="http://schemas.microsoft.com/office/powerpoint/2010/main" val="590275939"/>
              </p:ext>
            </p:extLst>
          </p:nvPr>
        </p:nvGraphicFramePr>
        <p:xfrm>
          <a:off x="647700" y="1645883"/>
          <a:ext cx="10881546" cy="4396818"/>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1801742983"/>
                    </a:ext>
                  </a:extLst>
                </a:gridCol>
                <a:gridCol w="2850066">
                  <a:extLst>
                    <a:ext uri="{9D8B030D-6E8A-4147-A177-3AD203B41FA5}">
                      <a16:colId xmlns:a16="http://schemas.microsoft.com/office/drawing/2014/main" val="2126049624"/>
                    </a:ext>
                  </a:extLst>
                </a:gridCol>
                <a:gridCol w="2781300">
                  <a:extLst>
                    <a:ext uri="{9D8B030D-6E8A-4147-A177-3AD203B41FA5}">
                      <a16:colId xmlns:a16="http://schemas.microsoft.com/office/drawing/2014/main" val="2497560515"/>
                    </a:ext>
                  </a:extLst>
                </a:gridCol>
                <a:gridCol w="2781300">
                  <a:extLst>
                    <a:ext uri="{9D8B030D-6E8A-4147-A177-3AD203B41FA5}">
                      <a16:colId xmlns:a16="http://schemas.microsoft.com/office/drawing/2014/main" val="4196768376"/>
                    </a:ext>
                  </a:extLst>
                </a:gridCol>
              </a:tblGrid>
              <a:tr h="1465606">
                <a:tc>
                  <a:txBody>
                    <a:bodyPr/>
                    <a:lstStyle/>
                    <a:p>
                      <a:pPr defTabSz="759318">
                        <a:lnSpc>
                          <a:spcPct val="100000"/>
                        </a:lnSpc>
                      </a:pPr>
                      <a:r>
                        <a:rPr lang="en-US" sz="1800" b="1" spc="-40" baseline="0" dirty="0">
                          <a:solidFill>
                            <a:srgbClr val="3F403F"/>
                          </a:solidFill>
                        </a:rPr>
                        <a:t>Strategy 2.0</a:t>
                      </a:r>
                    </a:p>
                    <a:p>
                      <a:pPr defTabSz="759318">
                        <a:lnSpc>
                          <a:spcPct val="100000"/>
                        </a:lnSpc>
                      </a:pPr>
                      <a:r>
                        <a:rPr lang="en-US" sz="1500" b="0" i="0" spc="-40" baseline="0" dirty="0">
                          <a:solidFill>
                            <a:srgbClr val="3F403F"/>
                          </a:solidFill>
                        </a:rPr>
                        <a:t>Digital Cash Management</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2420519187"/>
                  </a:ext>
                </a:extLst>
              </a:tr>
              <a:tr h="1465606">
                <a:tc>
                  <a:txBody>
                    <a:bodyPr/>
                    <a:lstStyle/>
                    <a:p>
                      <a:pPr marL="0" algn="l" defTabSz="759318" rtl="0" eaLnBrk="1" latinLnBrk="0" hangingPunct="1">
                        <a:lnSpc>
                          <a:spcPct val="100000"/>
                        </a:lnSpc>
                      </a:pPr>
                      <a:r>
                        <a:rPr lang="en-US" sz="1800" b="1" kern="1200" spc="-40" baseline="0" dirty="0">
                          <a:solidFill>
                            <a:srgbClr val="3F403F"/>
                          </a:solidFill>
                          <a:latin typeface="+mn-lt"/>
                          <a:ea typeface="+mn-ea"/>
                          <a:cs typeface="+mn-cs"/>
                        </a:rPr>
                        <a:t>Strategy 1.5 </a:t>
                      </a:r>
                    </a:p>
                    <a:p>
                      <a:pPr defTabSz="759318">
                        <a:lnSpc>
                          <a:spcPct val="100000"/>
                        </a:lnSpc>
                      </a:pPr>
                      <a:r>
                        <a:rPr lang="en-US" sz="1500" b="0" i="0" kern="1200" spc="-40" baseline="0" dirty="0">
                          <a:solidFill>
                            <a:srgbClr val="3F403F"/>
                          </a:solidFill>
                          <a:latin typeface="+mn-lt"/>
                          <a:ea typeface="+mn-ea"/>
                          <a:cs typeface="+mn-cs"/>
                        </a:rPr>
                        <a:t>Acquisitions</a:t>
                      </a:r>
                      <a:r>
                        <a:rPr lang="en-US" sz="1500" b="1" spc="-40" baseline="0" dirty="0">
                          <a:solidFill>
                            <a:srgbClr val="3F403F"/>
                          </a:solidFill>
                        </a:rPr>
                        <a:t> </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18066957"/>
                  </a:ext>
                </a:extLst>
              </a:tr>
              <a:tr h="1465606">
                <a:tc>
                  <a:txBody>
                    <a:bodyPr/>
                    <a:lstStyle/>
                    <a:p>
                      <a:pPr marL="0" algn="l" defTabSz="759318" rtl="0" eaLnBrk="1" latinLnBrk="0" hangingPunct="1">
                        <a:lnSpc>
                          <a:spcPct val="100000"/>
                        </a:lnSpc>
                      </a:pPr>
                      <a:r>
                        <a:rPr lang="en-US" sz="1800" b="1" kern="1200" spc="-40" baseline="0" dirty="0">
                          <a:solidFill>
                            <a:srgbClr val="3F403F"/>
                          </a:solidFill>
                          <a:latin typeface="+mn-lt"/>
                          <a:ea typeface="+mn-ea"/>
                          <a:cs typeface="+mn-cs"/>
                        </a:rPr>
                        <a:t>Strategy 1.0</a:t>
                      </a:r>
                    </a:p>
                    <a:p>
                      <a:pPr defTabSz="759318">
                        <a:lnSpc>
                          <a:spcPct val="100000"/>
                        </a:lnSpc>
                      </a:pPr>
                      <a:r>
                        <a:rPr lang="en-US" sz="1500" b="0" spc="-40" baseline="0" dirty="0">
                          <a:solidFill>
                            <a:srgbClr val="3F403F"/>
                          </a:solidFill>
                        </a:rPr>
                        <a:t>Wider Deeper + Leverage</a:t>
                      </a:r>
                      <a:endParaRPr lang="en-US" sz="1500" b="0" strike="noStrike" spc="-40" baseline="30000" dirty="0">
                        <a:solidFill>
                          <a:srgbClr val="3F403F"/>
                        </a:solidFill>
                      </a:endParaRPr>
                    </a:p>
                    <a:p>
                      <a:pPr defTabSz="759318">
                        <a:lnSpc>
                          <a:spcPct val="100000"/>
                        </a:lnSpc>
                      </a:pPr>
                      <a:r>
                        <a:rPr lang="en-US" sz="1500" b="0" spc="-40" baseline="0" dirty="0">
                          <a:solidFill>
                            <a:srgbClr val="3F403F"/>
                          </a:solidFill>
                        </a:rPr>
                        <a:t>Core Organic Growth</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dirty="0"/>
                    </a:p>
                  </a:txBody>
                  <a:tcP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89294557"/>
                  </a:ext>
                </a:extLst>
              </a:tr>
            </a:tbl>
          </a:graphicData>
        </a:graphic>
      </p:graphicFrame>
      <p:cxnSp>
        <p:nvCxnSpPr>
          <p:cNvPr id="18" name="Straight Connector 17">
            <a:extLst>
              <a:ext uri="{FF2B5EF4-FFF2-40B4-BE49-F238E27FC236}">
                <a16:creationId xmlns:a16="http://schemas.microsoft.com/office/drawing/2014/main" id="{585583EE-683F-4343-817C-0569DB8172AC}"/>
              </a:ext>
            </a:extLst>
          </p:cNvPr>
          <p:cNvCxnSpPr>
            <a:cxnSpLocks/>
          </p:cNvCxnSpPr>
          <p:nvPr/>
        </p:nvCxnSpPr>
        <p:spPr>
          <a:xfrm>
            <a:off x="647700" y="1649731"/>
            <a:ext cx="10896600" cy="0"/>
          </a:xfrm>
          <a:prstGeom prst="line">
            <a:avLst/>
          </a:prstGeom>
          <a:ln w="571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647F60B-AC1C-1849-9EAA-BE167AB61A11}"/>
              </a:ext>
            </a:extLst>
          </p:cNvPr>
          <p:cNvGrpSpPr/>
          <p:nvPr/>
        </p:nvGrpSpPr>
        <p:grpSpPr>
          <a:xfrm>
            <a:off x="2812425" y="1293429"/>
            <a:ext cx="8814360" cy="269520"/>
            <a:chOff x="3043554" y="1259658"/>
            <a:chExt cx="8814360" cy="269520"/>
          </a:xfrm>
        </p:grpSpPr>
        <p:sp>
          <p:nvSpPr>
            <p:cNvPr id="10" name="TextBox 9">
              <a:extLst>
                <a:ext uri="{FF2B5EF4-FFF2-40B4-BE49-F238E27FC236}">
                  <a16:creationId xmlns:a16="http://schemas.microsoft.com/office/drawing/2014/main" id="{D06BC353-F931-6242-B39F-3031EB6EA104}"/>
                </a:ext>
              </a:extLst>
            </p:cNvPr>
            <p:cNvSpPr txBox="1"/>
            <p:nvPr/>
          </p:nvSpPr>
          <p:spPr>
            <a:xfrm>
              <a:off x="3043554" y="1282957"/>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2020</a:t>
              </a:r>
              <a:endParaRPr lang="en-US" sz="1495" dirty="0">
                <a:solidFill>
                  <a:srgbClr val="3F403F"/>
                </a:solidFill>
              </a:endParaRPr>
            </a:p>
          </p:txBody>
        </p:sp>
        <p:sp>
          <p:nvSpPr>
            <p:cNvPr id="11" name="TextBox 10">
              <a:extLst>
                <a:ext uri="{FF2B5EF4-FFF2-40B4-BE49-F238E27FC236}">
                  <a16:creationId xmlns:a16="http://schemas.microsoft.com/office/drawing/2014/main" id="{94F0C2F5-FEF3-3047-81E8-220A6F664231}"/>
                </a:ext>
              </a:extLst>
            </p:cNvPr>
            <p:cNvSpPr txBox="1"/>
            <p:nvPr/>
          </p:nvSpPr>
          <p:spPr>
            <a:xfrm>
              <a:off x="5883004" y="1260150"/>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2021</a:t>
              </a:r>
              <a:endParaRPr lang="en-US" sz="1495" dirty="0">
                <a:solidFill>
                  <a:srgbClr val="3F403F"/>
                </a:solidFill>
              </a:endParaRPr>
            </a:p>
          </p:txBody>
        </p:sp>
        <p:sp>
          <p:nvSpPr>
            <p:cNvPr id="12" name="TextBox 11">
              <a:extLst>
                <a:ext uri="{FF2B5EF4-FFF2-40B4-BE49-F238E27FC236}">
                  <a16:creationId xmlns:a16="http://schemas.microsoft.com/office/drawing/2014/main" id="{C9A4268E-4E58-3844-98AD-4AEBC5C2DDD1}"/>
                </a:ext>
              </a:extLst>
            </p:cNvPr>
            <p:cNvSpPr txBox="1"/>
            <p:nvPr/>
          </p:nvSpPr>
          <p:spPr>
            <a:xfrm>
              <a:off x="11231172" y="1259658"/>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2023</a:t>
              </a:r>
              <a:endParaRPr lang="en-US" sz="1495" dirty="0">
                <a:solidFill>
                  <a:srgbClr val="3F403F"/>
                </a:solidFill>
              </a:endParaRPr>
            </a:p>
          </p:txBody>
        </p:sp>
        <p:sp>
          <p:nvSpPr>
            <p:cNvPr id="13" name="TextBox 12">
              <a:extLst>
                <a:ext uri="{FF2B5EF4-FFF2-40B4-BE49-F238E27FC236}">
                  <a16:creationId xmlns:a16="http://schemas.microsoft.com/office/drawing/2014/main" id="{3FFEC5E1-F7BA-6647-98AB-B0802EC4EFDC}"/>
                </a:ext>
              </a:extLst>
            </p:cNvPr>
            <p:cNvSpPr txBox="1"/>
            <p:nvPr/>
          </p:nvSpPr>
          <p:spPr>
            <a:xfrm>
              <a:off x="8658865" y="1259658"/>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2022</a:t>
              </a:r>
              <a:endParaRPr lang="en-US" sz="1495" dirty="0">
                <a:solidFill>
                  <a:srgbClr val="3F403F"/>
                </a:solidFill>
              </a:endParaRPr>
            </a:p>
          </p:txBody>
        </p:sp>
      </p:grpSp>
      <p:sp>
        <p:nvSpPr>
          <p:cNvPr id="19" name="Pentagon 18">
            <a:extLst>
              <a:ext uri="{FF2B5EF4-FFF2-40B4-BE49-F238E27FC236}">
                <a16:creationId xmlns:a16="http://schemas.microsoft.com/office/drawing/2014/main" id="{914643E0-FE45-B542-8E5A-DEB9308F2381}"/>
              </a:ext>
            </a:extLst>
          </p:cNvPr>
          <p:cNvSpPr/>
          <p:nvPr/>
        </p:nvSpPr>
        <p:spPr>
          <a:xfrm>
            <a:off x="3113271" y="1848059"/>
            <a:ext cx="8415975" cy="1120137"/>
          </a:xfrm>
          <a:prstGeom prst="homePlate">
            <a:avLst>
              <a:gd name="adj" fmla="val 4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dirty="0">
                <a:solidFill>
                  <a:srgbClr val="3F403F"/>
                </a:solidFill>
              </a:rPr>
              <a:t>2.1 – Digital Cash Management</a:t>
            </a:r>
          </a:p>
          <a:p>
            <a:r>
              <a:rPr lang="en-US" sz="1400" dirty="0">
                <a:solidFill>
                  <a:srgbClr val="3F403F"/>
                </a:solidFill>
              </a:rPr>
              <a:t>2.2 – Enterprise Cash Automation</a:t>
            </a:r>
          </a:p>
          <a:p>
            <a:r>
              <a:rPr lang="en-US" sz="1400" dirty="0">
                <a:solidFill>
                  <a:srgbClr val="3F403F"/>
                </a:solidFill>
              </a:rPr>
              <a:t>2.3 – ATM Managed Services</a:t>
            </a:r>
          </a:p>
          <a:p>
            <a:r>
              <a:rPr lang="en-US" sz="1400" dirty="0">
                <a:solidFill>
                  <a:srgbClr val="3F403F"/>
                </a:solidFill>
              </a:rPr>
              <a:t>2.4 – Integrating Cash with Digital Payments</a:t>
            </a:r>
          </a:p>
        </p:txBody>
      </p:sp>
      <p:sp>
        <p:nvSpPr>
          <p:cNvPr id="20" name="Pentagon 19">
            <a:extLst>
              <a:ext uri="{FF2B5EF4-FFF2-40B4-BE49-F238E27FC236}">
                <a16:creationId xmlns:a16="http://schemas.microsoft.com/office/drawing/2014/main" id="{AC37F147-C24E-454F-98BB-72392A77EC8C}"/>
              </a:ext>
            </a:extLst>
          </p:cNvPr>
          <p:cNvSpPr/>
          <p:nvPr/>
        </p:nvSpPr>
        <p:spPr>
          <a:xfrm>
            <a:off x="3113271" y="3295510"/>
            <a:ext cx="8415975" cy="1120137"/>
          </a:xfrm>
          <a:prstGeom prst="homePlate">
            <a:avLst>
              <a:gd name="adj" fmla="val 4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3038" indent="-173038">
              <a:buFont typeface="Arial" panose="020B0604020202020204" pitchFamily="34" charset="0"/>
              <a:buChar char="•"/>
            </a:pPr>
            <a:r>
              <a:rPr lang="en-US" sz="1400" dirty="0">
                <a:solidFill>
                  <a:srgbClr val="3F403F"/>
                </a:solidFill>
              </a:rPr>
              <a:t>$2.2B invested in 15 acquisitions, including G4S and PAI </a:t>
            </a:r>
          </a:p>
          <a:p>
            <a:pPr marL="173038" indent="-173038">
              <a:buFont typeface="Arial" panose="020B0604020202020204" pitchFamily="34" charset="0"/>
              <a:buChar char="•"/>
            </a:pPr>
            <a:r>
              <a:rPr lang="en-US" sz="1400" dirty="0">
                <a:solidFill>
                  <a:srgbClr val="3F403F"/>
                </a:solidFill>
              </a:rPr>
              <a:t>G4S largely integrated, expect to exceed synergy targets</a:t>
            </a:r>
          </a:p>
          <a:p>
            <a:pPr marL="173038" indent="-173038">
              <a:buFont typeface="Arial" panose="020B0604020202020204" pitchFamily="34" charset="0"/>
              <a:buChar char="•"/>
            </a:pPr>
            <a:r>
              <a:rPr lang="en-US" sz="1400" dirty="0">
                <a:solidFill>
                  <a:srgbClr val="3F403F"/>
                </a:solidFill>
              </a:rPr>
              <a:t>$1.4B in liquidity, assessing new opportunities to support core &amp; 2.0</a:t>
            </a:r>
            <a:r>
              <a:rPr lang="en-US" sz="1400" baseline="30000" dirty="0">
                <a:solidFill>
                  <a:srgbClr val="3F403F"/>
                </a:solidFill>
              </a:rPr>
              <a:t>1</a:t>
            </a:r>
          </a:p>
        </p:txBody>
      </p:sp>
      <p:sp>
        <p:nvSpPr>
          <p:cNvPr id="21" name="Pentagon 20">
            <a:extLst>
              <a:ext uri="{FF2B5EF4-FFF2-40B4-BE49-F238E27FC236}">
                <a16:creationId xmlns:a16="http://schemas.microsoft.com/office/drawing/2014/main" id="{6740576C-A512-194D-81CD-AB00A73511E2}"/>
              </a:ext>
            </a:extLst>
          </p:cNvPr>
          <p:cNvSpPr/>
          <p:nvPr/>
        </p:nvSpPr>
        <p:spPr>
          <a:xfrm>
            <a:off x="3113271" y="4742961"/>
            <a:ext cx="8415975" cy="1120137"/>
          </a:xfrm>
          <a:prstGeom prst="homePlate">
            <a:avLst>
              <a:gd name="adj" fmla="val 4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3038" indent="-173038">
              <a:buFont typeface="Arial" panose="020B0604020202020204" pitchFamily="34" charset="0"/>
              <a:buChar char="•"/>
            </a:pPr>
            <a:r>
              <a:rPr lang="en-US" sz="1400" dirty="0">
                <a:solidFill>
                  <a:srgbClr val="3F403F"/>
                </a:solidFill>
              </a:rPr>
              <a:t>Leverage – sustained cost reductions + rev growth expected to add 150 bps margin by 2022</a:t>
            </a:r>
          </a:p>
          <a:p>
            <a:pPr marL="173038" indent="-173038">
              <a:buFont typeface="Arial" panose="020B0604020202020204" pitchFamily="34" charset="0"/>
              <a:buChar char="•"/>
            </a:pPr>
            <a:r>
              <a:rPr lang="en-US" sz="1400" dirty="0">
                <a:solidFill>
                  <a:srgbClr val="3F403F"/>
                </a:solidFill>
              </a:rPr>
              <a:t>WD Target $70M cost reductions 2021 – 2022</a:t>
            </a:r>
          </a:p>
          <a:p>
            <a:pPr marL="474662" lvl="1" indent="-285750">
              <a:buFont typeface="System Font Regular"/>
              <a:buChar char="—"/>
            </a:pPr>
            <a:r>
              <a:rPr lang="en-US" sz="1400" dirty="0">
                <a:solidFill>
                  <a:srgbClr val="3F403F"/>
                </a:solidFill>
              </a:rPr>
              <a:t>Implementing efficiency initiatives over expanded platform with dedicated Lean experts</a:t>
            </a:r>
          </a:p>
        </p:txBody>
      </p:sp>
    </p:spTree>
    <p:extLst>
      <p:ext uri="{BB962C8B-B14F-4D97-AF65-F5344CB8AC3E}">
        <p14:creationId xmlns:p14="http://schemas.microsoft.com/office/powerpoint/2010/main" val="41832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A2B3D66C-A1E9-AC43-9C29-FF1E82F6E008}"/>
              </a:ext>
            </a:extLst>
          </p:cNvPr>
          <p:cNvGraphicFramePr>
            <a:graphicFrameLocks noGrp="1"/>
          </p:cNvGraphicFramePr>
          <p:nvPr>
            <p:extLst>
              <p:ext uri="{D42A27DB-BD31-4B8C-83A1-F6EECF244321}">
                <p14:modId xmlns:p14="http://schemas.microsoft.com/office/powerpoint/2010/main" val="1397925342"/>
              </p:ext>
            </p:extLst>
          </p:nvPr>
        </p:nvGraphicFramePr>
        <p:xfrm>
          <a:off x="659731" y="1148564"/>
          <a:ext cx="10872537" cy="2470313"/>
        </p:xfrm>
        <a:graphic>
          <a:graphicData uri="http://schemas.openxmlformats.org/drawingml/2006/table">
            <a:tbl>
              <a:tblPr>
                <a:tableStyleId>{5C22544A-7EE6-4342-B048-85BDC9FD1C3A}</a:tableStyleId>
              </a:tblPr>
              <a:tblGrid>
                <a:gridCol w="668926">
                  <a:extLst>
                    <a:ext uri="{9D8B030D-6E8A-4147-A177-3AD203B41FA5}">
                      <a16:colId xmlns:a16="http://schemas.microsoft.com/office/drawing/2014/main" val="20000"/>
                    </a:ext>
                  </a:extLst>
                </a:gridCol>
                <a:gridCol w="6093761">
                  <a:extLst>
                    <a:ext uri="{9D8B030D-6E8A-4147-A177-3AD203B41FA5}">
                      <a16:colId xmlns:a16="http://schemas.microsoft.com/office/drawing/2014/main" val="20001"/>
                    </a:ext>
                  </a:extLst>
                </a:gridCol>
                <a:gridCol w="2376099">
                  <a:extLst>
                    <a:ext uri="{9D8B030D-6E8A-4147-A177-3AD203B41FA5}">
                      <a16:colId xmlns:a16="http://schemas.microsoft.com/office/drawing/2014/main" val="20002"/>
                    </a:ext>
                  </a:extLst>
                </a:gridCol>
                <a:gridCol w="1733751">
                  <a:extLst>
                    <a:ext uri="{9D8B030D-6E8A-4147-A177-3AD203B41FA5}">
                      <a16:colId xmlns:a16="http://schemas.microsoft.com/office/drawing/2014/main" val="20003"/>
                    </a:ext>
                  </a:extLst>
                </a:gridCol>
              </a:tblGrid>
              <a:tr h="427823">
                <a:tc gridSpan="4">
                  <a:txBody>
                    <a:bodyPr/>
                    <a:lstStyle/>
                    <a:p>
                      <a:pPr marL="6350" indent="0" algn="l" defTabSz="914400" rtl="0" eaLnBrk="1" fontAlgn="ctr" latinLnBrk="0" hangingPunct="1">
                        <a:lnSpc>
                          <a:spcPct val="100000"/>
                        </a:lnSpc>
                        <a:spcBef>
                          <a:spcPct val="0"/>
                        </a:spcBef>
                        <a:spcAft>
                          <a:spcPts val="300"/>
                        </a:spcAft>
                        <a:buClr>
                          <a:srgbClr val="404040"/>
                        </a:buClr>
                        <a:buFont typeface="Arial" panose="020B0604020202020204" pitchFamily="34" charset="0"/>
                        <a:buNone/>
                        <a:tabLst/>
                        <a:defRPr/>
                      </a:pPr>
                      <a:r>
                        <a:rPr lang="en-SG" sz="1800" b="1" kern="1200" spc="-40" dirty="0">
                          <a:solidFill>
                            <a:schemeClr val="tx1"/>
                          </a:solidFill>
                          <a:latin typeface="+mn-lt"/>
                          <a:ea typeface="+mn-ea"/>
                          <a:cs typeface="+mn-cs"/>
                        </a:rPr>
                        <a:t>Actions</a:t>
                      </a: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SG" sz="1050" b="1" i="0" u="none" strike="noStrike" dirty="0">
                        <a:solidFill>
                          <a:schemeClr val="bg1"/>
                        </a:solidFill>
                        <a:effectLst/>
                        <a:latin typeface="Arial"/>
                      </a:endParaRPr>
                    </a:p>
                  </a:txBody>
                  <a:tcPr marL="9525" marR="9525" marT="9525" marB="0" anchor="ctr">
                    <a:lnT w="12700" cmpd="sng">
                      <a:noFill/>
                    </a:lnT>
                    <a:lnB w="12700" cmpd="sng">
                      <a:noFill/>
                    </a:lnB>
                    <a:solidFill>
                      <a:srgbClr val="0A4A8E"/>
                    </a:solidFill>
                  </a:tcPr>
                </a:tc>
                <a:tc hMerge="1">
                  <a:txBody>
                    <a:bodyPr/>
                    <a:lstStyle/>
                    <a:p>
                      <a:pPr algn="ctr" fontAlgn="ctr"/>
                      <a:endParaRPr lang="en-SG" sz="1050" b="1" i="0" u="none" strike="noStrike" dirty="0">
                        <a:solidFill>
                          <a:schemeClr val="bg1"/>
                        </a:solidFill>
                        <a:effectLst/>
                        <a:latin typeface="Arial"/>
                      </a:endParaRPr>
                    </a:p>
                  </a:txBody>
                  <a:tcPr marL="9525" marR="9525" marT="9525" marB="0" anchor="ctr">
                    <a:lnT w="12700" cmpd="sng">
                      <a:noFill/>
                    </a:lnT>
                    <a:lnB w="12700" cmpd="sng">
                      <a:noFill/>
                    </a:lnB>
                    <a:solidFill>
                      <a:srgbClr val="0A4A8E"/>
                    </a:solidFill>
                  </a:tcPr>
                </a:tc>
                <a:tc hMerge="1">
                  <a:txBody>
                    <a:bodyPr/>
                    <a:lstStyle/>
                    <a:p>
                      <a:pPr algn="ctr" fontAlgn="ctr"/>
                      <a:endParaRPr lang="en-SG" sz="1050" b="1" i="0" u="none" strike="noStrike" dirty="0">
                        <a:solidFill>
                          <a:schemeClr val="bg1"/>
                        </a:solidFill>
                        <a:effectLst/>
                        <a:latin typeface="Arial"/>
                      </a:endParaRPr>
                    </a:p>
                  </a:txBody>
                  <a:tcPr marL="9525" marR="9525" marT="9525" marB="0" anchor="ctr">
                    <a:lnR w="6350" cap="flat" cmpd="sng" algn="ctr">
                      <a:solidFill>
                        <a:srgbClr val="0A4A8E"/>
                      </a:solidFill>
                      <a:prstDash val="solid"/>
                      <a:round/>
                      <a:headEnd type="none" w="med" len="med"/>
                      <a:tailEnd type="none" w="med" len="med"/>
                    </a:lnR>
                    <a:lnT w="12700" cmpd="sng">
                      <a:noFill/>
                    </a:lnT>
                    <a:lnB w="12700" cmpd="sng">
                      <a:noFill/>
                    </a:lnB>
                    <a:solidFill>
                      <a:srgbClr val="0A4A8E"/>
                    </a:solidFill>
                  </a:tcPr>
                </a:tc>
                <a:extLst>
                  <a:ext uri="{0D108BD9-81ED-4DB2-BD59-A6C34878D82A}">
                    <a16:rowId xmlns:a16="http://schemas.microsoft.com/office/drawing/2014/main" val="2345245104"/>
                  </a:ext>
                </a:extLst>
              </a:tr>
              <a:tr h="365760">
                <a:tc>
                  <a:txBody>
                    <a:bodyPr/>
                    <a:lstStyle/>
                    <a:p>
                      <a:pPr algn="ctr" fontAlgn="ctr"/>
                      <a:r>
                        <a:rPr lang="en-SG" sz="1600" b="1" u="none" strike="noStrike" dirty="0">
                          <a:solidFill>
                            <a:srgbClr val="3F403F"/>
                          </a:solidFill>
                          <a:effectLst/>
                        </a:rPr>
                        <a:t>S/N</a:t>
                      </a:r>
                      <a:endParaRPr lang="en-SG" sz="1600" b="1" i="0" u="none" strike="noStrike" dirty="0">
                        <a:solidFill>
                          <a:srgbClr val="3F403F"/>
                        </a:solidFill>
                        <a:effectLst/>
                        <a:latin typeface="Arial"/>
                      </a:endParaRPr>
                    </a:p>
                  </a:txBody>
                  <a:tcPr marL="9525" marR="9525" marT="9525"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ctr"/>
                      <a:r>
                        <a:rPr lang="en-SG" sz="1600" b="1" u="none" strike="noStrike" dirty="0">
                          <a:solidFill>
                            <a:srgbClr val="3F403F"/>
                          </a:solidFill>
                          <a:effectLst/>
                        </a:rPr>
                        <a:t>Action</a:t>
                      </a:r>
                      <a:endParaRPr lang="en-SG" sz="1600" b="1" i="0" u="none" strike="noStrike" dirty="0">
                        <a:solidFill>
                          <a:srgbClr val="3F403F"/>
                        </a:solidFill>
                        <a:effectLst/>
                        <a:latin typeface="Arial"/>
                      </a:endParaRPr>
                    </a:p>
                  </a:txBody>
                  <a:tcPr marL="10096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b="1" u="none" strike="noStrike" dirty="0">
                          <a:solidFill>
                            <a:srgbClr val="3F403F"/>
                          </a:solidFill>
                          <a:effectLst/>
                        </a:rPr>
                        <a:t>Owner</a:t>
                      </a:r>
                      <a:endParaRPr lang="en-SG" sz="1600" b="1" i="0" u="none" strike="noStrike" dirty="0">
                        <a:solidFill>
                          <a:srgbClr val="3F403F"/>
                        </a:solidFill>
                        <a:effectLst/>
                        <a:latin typeface="Arial"/>
                      </a:endParaRP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b="1" u="none" strike="noStrike" dirty="0">
                          <a:solidFill>
                            <a:srgbClr val="3F403F"/>
                          </a:solidFill>
                          <a:effectLst/>
                        </a:rPr>
                        <a:t>Status</a:t>
                      </a:r>
                      <a:endParaRPr lang="en-SG" sz="1600" b="1" i="0" u="none" strike="noStrike" dirty="0">
                        <a:solidFill>
                          <a:srgbClr val="3F403F"/>
                        </a:solidFill>
                        <a:effectLst/>
                        <a:latin typeface="Arial"/>
                      </a:endParaRPr>
                    </a:p>
                  </a:txBody>
                  <a:tcPr marL="9525" marR="9525" marT="9525"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38718">
                <a:tc>
                  <a:txBody>
                    <a:bodyPr/>
                    <a:lstStyle/>
                    <a:p>
                      <a:pPr algn="ctr" fontAlgn="ctr"/>
                      <a:r>
                        <a:rPr lang="en-SG" sz="1600" u="none" strike="noStrike" dirty="0">
                          <a:effectLst/>
                        </a:rPr>
                        <a:t>1</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u="none" strike="noStrike" dirty="0">
                          <a:effectLst/>
                        </a:rPr>
                        <a:t>CPI Team and Model Setup</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GM</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8718">
                <a:tc>
                  <a:txBody>
                    <a:bodyPr/>
                    <a:lstStyle/>
                    <a:p>
                      <a:pPr algn="ctr" fontAlgn="ctr"/>
                      <a:r>
                        <a:rPr lang="en-SG" sz="1600" u="none" strike="noStrike" dirty="0">
                          <a:effectLst/>
                        </a:rPr>
                        <a:t>2</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t"/>
                      <a:r>
                        <a:rPr lang="en-US" sz="1600" u="none" strike="noStrike" dirty="0">
                          <a:effectLst/>
                        </a:rPr>
                        <a:t>CPI Project and Initiatives across all Levels</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CPI &amp; HODs</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338718">
                <a:tc>
                  <a:txBody>
                    <a:bodyPr/>
                    <a:lstStyle/>
                    <a:p>
                      <a:pPr algn="ctr" fontAlgn="ctr"/>
                      <a:r>
                        <a:rPr lang="en-SG" sz="1600" u="none" strike="noStrike">
                          <a:effectLst/>
                        </a:rPr>
                        <a:t>3</a:t>
                      </a:r>
                      <a:endParaRPr lang="en-SG" sz="1600" b="1" i="0" u="none" strike="noStrike">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u="none" strike="noStrike" dirty="0">
                          <a:effectLst/>
                        </a:rPr>
                        <a:t>Global Team Best Practice Sharing</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Global &amp; Region CPI</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1858">
                <a:tc>
                  <a:txBody>
                    <a:bodyPr/>
                    <a:lstStyle/>
                    <a:p>
                      <a:pPr algn="ctr" fontAlgn="ctr"/>
                      <a:r>
                        <a:rPr lang="en-SG" sz="1600" u="none" strike="noStrike" dirty="0">
                          <a:effectLst/>
                        </a:rPr>
                        <a:t>4</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t"/>
                      <a:r>
                        <a:rPr lang="en-US" sz="1600" u="none" strike="noStrike" dirty="0">
                          <a:effectLst/>
                        </a:rPr>
                        <a:t>Global Center of Excellence (COE) Best Practice Sharing</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CPI &amp; HODs</a:t>
                      </a:r>
                      <a:endParaRPr lang="en-SG" sz="1600" b="0" i="0" u="none" strike="noStrike" dirty="0">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4"/>
                  </a:ext>
                </a:extLst>
              </a:tr>
              <a:tr h="338718">
                <a:tc>
                  <a:txBody>
                    <a:bodyPr/>
                    <a:lstStyle/>
                    <a:p>
                      <a:pPr algn="ctr" fontAlgn="ctr"/>
                      <a:r>
                        <a:rPr lang="en-SG" sz="1600" u="none" strike="noStrike" dirty="0">
                          <a:effectLst/>
                        </a:rPr>
                        <a:t>5</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u="none" strike="noStrike" dirty="0">
                          <a:effectLst/>
                        </a:rPr>
                        <a:t>CPI Awards and Recognition System (LEAN Day)</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effectLst/>
                          <a:latin typeface="+mn-lt"/>
                        </a:rPr>
                        <a:t>GM</a:t>
                      </a:r>
                      <a:r>
                        <a:rPr lang="en-US" sz="1600" b="0" i="0" u="none" strike="noStrike" baseline="0" dirty="0">
                          <a:effectLst/>
                          <a:latin typeface="+mn-lt"/>
                        </a:rPr>
                        <a:t> &amp; HODs</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665FAF68-4962-294E-89C1-1C79014964E6}"/>
              </a:ext>
            </a:extLst>
          </p:cNvPr>
          <p:cNvSpPr>
            <a:spLocks noGrp="1"/>
          </p:cNvSpPr>
          <p:nvPr>
            <p:ph type="title"/>
          </p:nvPr>
        </p:nvSpPr>
        <p:spPr>
          <a:xfrm>
            <a:off x="548640" y="457200"/>
            <a:ext cx="11102023" cy="424732"/>
          </a:xfrm>
        </p:spPr>
        <p:txBody>
          <a:bodyPr/>
          <a:lstStyle/>
          <a:p>
            <a:r>
              <a:rPr lang="en-US" dirty="0"/>
              <a:t>Sample Table </a:t>
            </a:r>
          </a:p>
        </p:txBody>
      </p:sp>
    </p:spTree>
    <p:extLst>
      <p:ext uri="{BB962C8B-B14F-4D97-AF65-F5344CB8AC3E}">
        <p14:creationId xmlns:p14="http://schemas.microsoft.com/office/powerpoint/2010/main" val="138248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FC21B-F161-674A-B5E5-D69E1D26AFF2}"/>
              </a:ext>
            </a:extLst>
          </p:cNvPr>
          <p:cNvSpPr txBox="1"/>
          <p:nvPr/>
        </p:nvSpPr>
        <p:spPr>
          <a:xfrm rot="5400000">
            <a:off x="1014311" y="2767711"/>
            <a:ext cx="320088" cy="1055043"/>
          </a:xfrm>
          <a:prstGeom prst="rect">
            <a:avLst/>
          </a:prstGeom>
          <a:noFill/>
        </p:spPr>
        <p:txBody>
          <a:bodyPr vert="vert270" wrap="square" lIns="27432" tIns="0" rIns="45720" bIns="0" rtlCol="0" anchor="ctr">
            <a:spAutoFit/>
          </a:bodyPr>
          <a:lstStyle/>
          <a:p>
            <a:pPr>
              <a:spcAft>
                <a:spcPts val="1200"/>
              </a:spcAft>
            </a:pPr>
            <a:r>
              <a:rPr lang="en-US" sz="1600" b="1" dirty="0">
                <a:solidFill>
                  <a:srgbClr val="3F403F"/>
                </a:solidFill>
                <a:latin typeface="Arial" panose="020B0604020202020204"/>
              </a:rPr>
              <a:t>Countries</a:t>
            </a:r>
          </a:p>
        </p:txBody>
      </p:sp>
      <p:sp>
        <p:nvSpPr>
          <p:cNvPr id="10" name="TextBox 9">
            <a:extLst>
              <a:ext uri="{FF2B5EF4-FFF2-40B4-BE49-F238E27FC236}">
                <a16:creationId xmlns:a16="http://schemas.microsoft.com/office/drawing/2014/main" id="{A5D2A26D-BE09-294A-8D00-7965ED5FE473}"/>
              </a:ext>
            </a:extLst>
          </p:cNvPr>
          <p:cNvSpPr txBox="1"/>
          <p:nvPr/>
        </p:nvSpPr>
        <p:spPr>
          <a:xfrm>
            <a:off x="9290469" y="4908080"/>
            <a:ext cx="2260556" cy="581698"/>
          </a:xfrm>
          <a:prstGeom prst="rect">
            <a:avLst/>
          </a:prstGeom>
          <a:noFill/>
        </p:spPr>
        <p:txBody>
          <a:bodyPr wrap="square" lIns="0" tIns="0" rIns="0" bIns="0" rtlCol="0">
            <a:spAutoFit/>
          </a:bodyPr>
          <a:lstStyle/>
          <a:p>
            <a:pPr algn="ctr">
              <a:lnSpc>
                <a:spcPct val="90000"/>
              </a:lnSpc>
            </a:pPr>
            <a:r>
              <a:rPr lang="en-US" sz="1500" b="1" dirty="0">
                <a:solidFill>
                  <a:srgbClr val="0A498E"/>
                </a:solidFill>
                <a:latin typeface="Arial" panose="020B0604020202020204"/>
              </a:rPr>
              <a:t>Deploy Lean training for Bronze certification</a:t>
            </a:r>
          </a:p>
          <a:p>
            <a:pPr algn="ctr">
              <a:lnSpc>
                <a:spcPct val="90000"/>
              </a:lnSpc>
            </a:pPr>
            <a:r>
              <a:rPr lang="en-US" sz="1200" dirty="0">
                <a:solidFill>
                  <a:srgbClr val="0A498E"/>
                </a:solidFill>
                <a:latin typeface="Arial" panose="020B0604020202020204"/>
              </a:rPr>
              <a:t>Feb. 28</a:t>
            </a:r>
          </a:p>
        </p:txBody>
      </p:sp>
      <p:sp>
        <p:nvSpPr>
          <p:cNvPr id="23" name="TextBox 22">
            <a:extLst>
              <a:ext uri="{FF2B5EF4-FFF2-40B4-BE49-F238E27FC236}">
                <a16:creationId xmlns:a16="http://schemas.microsoft.com/office/drawing/2014/main" id="{E5EAF068-6D9B-354E-B494-5E64A2CE786A}"/>
              </a:ext>
            </a:extLst>
          </p:cNvPr>
          <p:cNvSpPr txBox="1"/>
          <p:nvPr/>
        </p:nvSpPr>
        <p:spPr>
          <a:xfrm>
            <a:off x="3080328" y="4787203"/>
            <a:ext cx="2308478" cy="623248"/>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pPr>
            <a:r>
              <a:rPr lang="en-US" dirty="0">
                <a:latin typeface="Arial" panose="020B0604020202020204"/>
              </a:rPr>
              <a:t>Finalize WD+L tracking/</a:t>
            </a:r>
          </a:p>
          <a:p>
            <a:pPr>
              <a:lnSpc>
                <a:spcPct val="90000"/>
              </a:lnSpc>
            </a:pPr>
            <a:r>
              <a:rPr lang="en-US" dirty="0">
                <a:latin typeface="Arial" panose="020B0604020202020204"/>
              </a:rPr>
              <a:t>reporting templates  </a:t>
            </a:r>
            <a:endParaRPr lang="en-US" b="0" dirty="0">
              <a:latin typeface="Arial" panose="020B0604020202020204"/>
            </a:endParaRPr>
          </a:p>
          <a:p>
            <a:pPr>
              <a:lnSpc>
                <a:spcPct val="90000"/>
              </a:lnSpc>
            </a:pPr>
            <a:r>
              <a:rPr lang="en-US" dirty="0">
                <a:latin typeface="Arial" panose="020B0604020202020204"/>
              </a:rPr>
              <a:t> </a:t>
            </a:r>
            <a:r>
              <a:rPr lang="en-US" sz="1200" b="0" dirty="0">
                <a:latin typeface="Arial" panose="020B0604020202020204"/>
              </a:rPr>
              <a:t>By Nov. 30</a:t>
            </a:r>
          </a:p>
        </p:txBody>
      </p:sp>
      <p:sp>
        <p:nvSpPr>
          <p:cNvPr id="24" name="TextBox 23">
            <a:extLst>
              <a:ext uri="{FF2B5EF4-FFF2-40B4-BE49-F238E27FC236}">
                <a16:creationId xmlns:a16="http://schemas.microsoft.com/office/drawing/2014/main" id="{AB66CCB7-B500-B54F-AE3E-9148472C46E4}"/>
              </a:ext>
            </a:extLst>
          </p:cNvPr>
          <p:cNvSpPr txBox="1"/>
          <p:nvPr/>
        </p:nvSpPr>
        <p:spPr>
          <a:xfrm>
            <a:off x="5333001" y="5303730"/>
            <a:ext cx="1805938" cy="789447"/>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pPr>
            <a:r>
              <a:rPr lang="en-US" dirty="0">
                <a:latin typeface="Arial" panose="020B0604020202020204"/>
              </a:rPr>
              <a:t>Deploy Phase 1 WD playbooks +</a:t>
            </a:r>
            <a:r>
              <a:rPr lang="en-US" dirty="0">
                <a:solidFill>
                  <a:srgbClr val="FF0000"/>
                </a:solidFill>
                <a:latin typeface="Arial" panose="020B0604020202020204"/>
              </a:rPr>
              <a:t>  </a:t>
            </a:r>
            <a:r>
              <a:rPr lang="en-US" dirty="0">
                <a:latin typeface="Arial" panose="020B0604020202020204"/>
              </a:rPr>
              <a:t>comms toolkits</a:t>
            </a:r>
          </a:p>
          <a:p>
            <a:pPr>
              <a:lnSpc>
                <a:spcPct val="90000"/>
              </a:lnSpc>
            </a:pPr>
            <a:r>
              <a:rPr lang="en-US" sz="1200" b="0" dirty="0">
                <a:latin typeface="Arial" panose="020B0604020202020204"/>
              </a:rPr>
              <a:t>Dec. 15</a:t>
            </a:r>
          </a:p>
        </p:txBody>
      </p:sp>
      <p:sp>
        <p:nvSpPr>
          <p:cNvPr id="25" name="TextBox 24">
            <a:extLst>
              <a:ext uri="{FF2B5EF4-FFF2-40B4-BE49-F238E27FC236}">
                <a16:creationId xmlns:a16="http://schemas.microsoft.com/office/drawing/2014/main" id="{E2A2AA1F-D82C-4744-8205-D880676FB1E9}"/>
              </a:ext>
            </a:extLst>
          </p:cNvPr>
          <p:cNvSpPr txBox="1"/>
          <p:nvPr/>
        </p:nvSpPr>
        <p:spPr>
          <a:xfrm>
            <a:off x="7770343" y="4896390"/>
            <a:ext cx="1234314" cy="789447"/>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pPr>
            <a:r>
              <a:rPr lang="en-US" dirty="0">
                <a:latin typeface="Arial" panose="020B0604020202020204"/>
              </a:rPr>
              <a:t>Deploy Phase 2 WD playbooks</a:t>
            </a:r>
          </a:p>
          <a:p>
            <a:pPr>
              <a:lnSpc>
                <a:spcPct val="90000"/>
              </a:lnSpc>
            </a:pPr>
            <a:r>
              <a:rPr lang="en-US" sz="1200" b="0" dirty="0">
                <a:latin typeface="Arial" panose="020B0604020202020204"/>
              </a:rPr>
              <a:t>Jan. 15</a:t>
            </a:r>
          </a:p>
        </p:txBody>
      </p:sp>
      <p:sp>
        <p:nvSpPr>
          <p:cNvPr id="54" name="TextBox 53">
            <a:extLst>
              <a:ext uri="{FF2B5EF4-FFF2-40B4-BE49-F238E27FC236}">
                <a16:creationId xmlns:a16="http://schemas.microsoft.com/office/drawing/2014/main" id="{9108F7AD-CDB7-EA40-8BD8-742641EB7D53}"/>
              </a:ext>
            </a:extLst>
          </p:cNvPr>
          <p:cNvSpPr txBox="1"/>
          <p:nvPr/>
        </p:nvSpPr>
        <p:spPr>
          <a:xfrm rot="5400000">
            <a:off x="1018942" y="3853644"/>
            <a:ext cx="320088" cy="1064303"/>
          </a:xfrm>
          <a:prstGeom prst="rect">
            <a:avLst/>
          </a:prstGeom>
          <a:noFill/>
        </p:spPr>
        <p:txBody>
          <a:bodyPr vert="vert270" wrap="square" lIns="27432" tIns="0" rIns="45720" bIns="0" rtlCol="0" anchor="ctr">
            <a:spAutoFit/>
          </a:bodyPr>
          <a:lstStyle/>
          <a:p>
            <a:pPr>
              <a:spcAft>
                <a:spcPts val="1200"/>
              </a:spcAft>
            </a:pPr>
            <a:r>
              <a:rPr lang="en-US" sz="1600" b="1" dirty="0">
                <a:solidFill>
                  <a:srgbClr val="3F403F"/>
                </a:solidFill>
                <a:latin typeface="Arial" panose="020B0604020202020204"/>
              </a:rPr>
              <a:t>Corporate</a:t>
            </a:r>
          </a:p>
        </p:txBody>
      </p:sp>
      <p:sp>
        <p:nvSpPr>
          <p:cNvPr id="58" name="TextBox 57">
            <a:extLst>
              <a:ext uri="{FF2B5EF4-FFF2-40B4-BE49-F238E27FC236}">
                <a16:creationId xmlns:a16="http://schemas.microsoft.com/office/drawing/2014/main" id="{49B834D0-170C-5D4D-A3FE-D20091BA30F3}"/>
              </a:ext>
            </a:extLst>
          </p:cNvPr>
          <p:cNvSpPr txBox="1"/>
          <p:nvPr/>
        </p:nvSpPr>
        <p:spPr>
          <a:xfrm>
            <a:off x="1986812" y="1292574"/>
            <a:ext cx="1899311" cy="581698"/>
          </a:xfrm>
          <a:prstGeom prst="rect">
            <a:avLst/>
          </a:prstGeom>
          <a:noFill/>
        </p:spPr>
        <p:txBody>
          <a:bodyPr wrap="square" lIns="0" tIns="0" rIns="0" bIns="0" rtlCol="0">
            <a:spAutoFit/>
          </a:bodyPr>
          <a:lstStyle/>
          <a:p>
            <a:pPr algn="ctr">
              <a:lnSpc>
                <a:spcPct val="90000"/>
              </a:lnSpc>
            </a:pPr>
            <a:r>
              <a:rPr lang="en-US" sz="1500" b="1" dirty="0">
                <a:solidFill>
                  <a:srgbClr val="5FA4CE"/>
                </a:solidFill>
                <a:latin typeface="Arial" panose="020B0604020202020204"/>
              </a:rPr>
              <a:t>Develop leverage assumptions </a:t>
            </a:r>
          </a:p>
          <a:p>
            <a:pPr algn="ctr">
              <a:lnSpc>
                <a:spcPct val="90000"/>
              </a:lnSpc>
            </a:pPr>
            <a:r>
              <a:rPr lang="en-US" sz="1200" dirty="0">
                <a:solidFill>
                  <a:srgbClr val="5FA4CE"/>
                </a:solidFill>
                <a:latin typeface="Arial" panose="020B0604020202020204"/>
              </a:rPr>
              <a:t>Oct. 26</a:t>
            </a:r>
          </a:p>
        </p:txBody>
      </p:sp>
      <p:sp>
        <p:nvSpPr>
          <p:cNvPr id="59" name="TextBox 58">
            <a:extLst>
              <a:ext uri="{FF2B5EF4-FFF2-40B4-BE49-F238E27FC236}">
                <a16:creationId xmlns:a16="http://schemas.microsoft.com/office/drawing/2014/main" id="{35FD5081-9DD8-E847-9ED5-04DAB6CB0FA1}"/>
              </a:ext>
            </a:extLst>
          </p:cNvPr>
          <p:cNvSpPr txBox="1"/>
          <p:nvPr/>
        </p:nvSpPr>
        <p:spPr>
          <a:xfrm>
            <a:off x="3501721" y="2704414"/>
            <a:ext cx="3546806" cy="581698"/>
          </a:xfrm>
          <a:prstGeom prst="rect">
            <a:avLst/>
          </a:prstGeom>
          <a:noFill/>
        </p:spPr>
        <p:txBody>
          <a:bodyPr wrap="square" lIns="0" tIns="0" rIns="0" bIns="0" rtlCol="0">
            <a:spAutoFit/>
          </a:bodyPr>
          <a:lstStyle>
            <a:defPPr>
              <a:defRPr lang="en-US"/>
            </a:defPPr>
            <a:lvl1pPr algn="ctr">
              <a:lnSpc>
                <a:spcPts val="1720"/>
              </a:lnSpc>
              <a:defRPr sz="1500" b="1">
                <a:solidFill>
                  <a:schemeClr val="bg1">
                    <a:lumMod val="65000"/>
                  </a:schemeClr>
                </a:solidFill>
              </a:defRPr>
            </a:lvl1pPr>
          </a:lstStyle>
          <a:p>
            <a:pPr>
              <a:lnSpc>
                <a:spcPct val="90000"/>
              </a:lnSpc>
            </a:pPr>
            <a:r>
              <a:rPr lang="en-US" dirty="0">
                <a:solidFill>
                  <a:srgbClr val="5FA4CE"/>
                </a:solidFill>
                <a:latin typeface="Arial" panose="020B0604020202020204"/>
              </a:rPr>
              <a:t>Select countries: MBR trial for WD+L &amp; Lean initiative reporting</a:t>
            </a:r>
          </a:p>
          <a:p>
            <a:pPr>
              <a:lnSpc>
                <a:spcPct val="90000"/>
              </a:lnSpc>
            </a:pPr>
            <a:r>
              <a:rPr lang="en-US" sz="1200" b="0" dirty="0">
                <a:solidFill>
                  <a:srgbClr val="5FA4CE"/>
                </a:solidFill>
                <a:latin typeface="Arial" panose="020B0604020202020204"/>
              </a:rPr>
              <a:t>Dec. 18</a:t>
            </a:r>
          </a:p>
        </p:txBody>
      </p:sp>
      <p:sp>
        <p:nvSpPr>
          <p:cNvPr id="60" name="TextBox 59">
            <a:extLst>
              <a:ext uri="{FF2B5EF4-FFF2-40B4-BE49-F238E27FC236}">
                <a16:creationId xmlns:a16="http://schemas.microsoft.com/office/drawing/2014/main" id="{B05725A5-3423-1344-BE17-F9314A699D8B}"/>
              </a:ext>
            </a:extLst>
          </p:cNvPr>
          <p:cNvSpPr txBox="1"/>
          <p:nvPr/>
        </p:nvSpPr>
        <p:spPr>
          <a:xfrm>
            <a:off x="9092323" y="2122044"/>
            <a:ext cx="2307057" cy="789447"/>
          </a:xfrm>
          <a:prstGeom prst="rect">
            <a:avLst/>
          </a:prstGeom>
          <a:noFill/>
        </p:spPr>
        <p:txBody>
          <a:bodyPr wrap="square" lIns="0" tIns="0" rIns="0" bIns="0" rtlCol="0">
            <a:spAutoFit/>
          </a:bodyPr>
          <a:lstStyle>
            <a:defPPr>
              <a:defRPr lang="en-US"/>
            </a:defPPr>
            <a:lvl1pPr algn="ctr">
              <a:lnSpc>
                <a:spcPts val="1720"/>
              </a:lnSpc>
              <a:defRPr sz="1500" b="1">
                <a:solidFill>
                  <a:srgbClr val="408ABB"/>
                </a:solidFill>
              </a:defRPr>
            </a:lvl1pPr>
          </a:lstStyle>
          <a:p>
            <a:pPr>
              <a:lnSpc>
                <a:spcPct val="90000"/>
              </a:lnSpc>
            </a:pPr>
            <a:r>
              <a:rPr lang="en-US" dirty="0">
                <a:solidFill>
                  <a:srgbClr val="5FA4CE"/>
                </a:solidFill>
                <a:latin typeface="Arial" panose="020B0604020202020204"/>
              </a:rPr>
              <a:t>Complete Operational Excellence Assessments and Lean Roadmap </a:t>
            </a:r>
            <a:br>
              <a:rPr lang="en-US" dirty="0">
                <a:solidFill>
                  <a:srgbClr val="5FA4CE"/>
                </a:solidFill>
                <a:latin typeface="Arial" panose="020B0604020202020204"/>
              </a:rPr>
            </a:br>
            <a:r>
              <a:rPr lang="en-US" sz="1200" b="0" dirty="0">
                <a:solidFill>
                  <a:srgbClr val="5FA4CE"/>
                </a:solidFill>
                <a:latin typeface="Arial" panose="020B0604020202020204"/>
              </a:rPr>
              <a:t>Jan. 30 </a:t>
            </a:r>
          </a:p>
        </p:txBody>
      </p:sp>
      <p:sp>
        <p:nvSpPr>
          <p:cNvPr id="61" name="TextBox 60">
            <a:extLst>
              <a:ext uri="{FF2B5EF4-FFF2-40B4-BE49-F238E27FC236}">
                <a16:creationId xmlns:a16="http://schemas.microsoft.com/office/drawing/2014/main" id="{4A81CA3B-6ECE-F846-9A51-9CC62E073DF2}"/>
              </a:ext>
            </a:extLst>
          </p:cNvPr>
          <p:cNvSpPr txBox="1"/>
          <p:nvPr/>
        </p:nvSpPr>
        <p:spPr>
          <a:xfrm>
            <a:off x="7190675" y="1208007"/>
            <a:ext cx="3546806" cy="1012188"/>
          </a:xfrm>
          <a:prstGeom prst="rect">
            <a:avLst/>
          </a:prstGeom>
          <a:noFill/>
        </p:spPr>
        <p:txBody>
          <a:bodyPr wrap="square" lIns="0" tIns="0" rIns="0" bIns="0" rtlCol="0">
            <a:noAutofit/>
          </a:bodyPr>
          <a:lstStyle>
            <a:defPPr>
              <a:defRPr lang="en-US"/>
            </a:defPPr>
            <a:lvl1pPr algn="ctr">
              <a:lnSpc>
                <a:spcPts val="1720"/>
              </a:lnSpc>
              <a:defRPr sz="1500" b="1">
                <a:solidFill>
                  <a:srgbClr val="408ABB"/>
                </a:solidFill>
              </a:defRPr>
            </a:lvl1pPr>
          </a:lstStyle>
          <a:p>
            <a:pPr>
              <a:lnSpc>
                <a:spcPct val="90000"/>
              </a:lnSpc>
            </a:pPr>
            <a:r>
              <a:rPr lang="en-US" dirty="0">
                <a:solidFill>
                  <a:srgbClr val="5FA4CE"/>
                </a:solidFill>
                <a:latin typeface="Arial" panose="020B0604020202020204"/>
              </a:rPr>
              <a:t>Begin submitting WD+L+Lean results in monthly reporting and MBRs</a:t>
            </a:r>
          </a:p>
          <a:p>
            <a:pPr>
              <a:lnSpc>
                <a:spcPct val="90000"/>
              </a:lnSpc>
            </a:pPr>
            <a:r>
              <a:rPr lang="en-US" sz="1200" b="0" dirty="0">
                <a:solidFill>
                  <a:srgbClr val="5FA4CE"/>
                </a:solidFill>
                <a:latin typeface="Arial" panose="020B0604020202020204"/>
              </a:rPr>
              <a:t>Early January</a:t>
            </a:r>
          </a:p>
        </p:txBody>
      </p:sp>
      <p:sp>
        <p:nvSpPr>
          <p:cNvPr id="62" name="TextBox 61">
            <a:extLst>
              <a:ext uri="{FF2B5EF4-FFF2-40B4-BE49-F238E27FC236}">
                <a16:creationId xmlns:a16="http://schemas.microsoft.com/office/drawing/2014/main" id="{FF3A42A7-6697-0C42-B7C8-41D30A2EC6F9}"/>
              </a:ext>
            </a:extLst>
          </p:cNvPr>
          <p:cNvSpPr txBox="1"/>
          <p:nvPr/>
        </p:nvSpPr>
        <p:spPr>
          <a:xfrm>
            <a:off x="5922806" y="1844353"/>
            <a:ext cx="1733742" cy="581698"/>
          </a:xfrm>
          <a:prstGeom prst="rect">
            <a:avLst/>
          </a:prstGeom>
          <a:noFill/>
        </p:spPr>
        <p:txBody>
          <a:bodyPr wrap="square" lIns="0" tIns="0" rIns="0" bIns="0" rtlCol="0">
            <a:spAutoFit/>
          </a:bodyPr>
          <a:lstStyle>
            <a:defPPr>
              <a:defRPr lang="en-US"/>
            </a:defPPr>
            <a:lvl1pPr algn="ctr">
              <a:lnSpc>
                <a:spcPts val="1720"/>
              </a:lnSpc>
              <a:defRPr sz="1500" b="1">
                <a:solidFill>
                  <a:srgbClr val="408ABB"/>
                </a:solidFill>
              </a:defRPr>
            </a:lvl1pPr>
          </a:lstStyle>
          <a:p>
            <a:pPr>
              <a:lnSpc>
                <a:spcPct val="90000"/>
              </a:lnSpc>
            </a:pPr>
            <a:r>
              <a:rPr lang="en-US" dirty="0">
                <a:solidFill>
                  <a:srgbClr val="5FA4CE"/>
                </a:solidFill>
                <a:latin typeface="Arial" panose="020B0604020202020204"/>
              </a:rPr>
              <a:t>Complete WD+L Initiative Plans</a:t>
            </a:r>
            <a:br>
              <a:rPr lang="en-US" dirty="0">
                <a:solidFill>
                  <a:srgbClr val="5FA4CE"/>
                </a:solidFill>
                <a:latin typeface="Arial" panose="020B0604020202020204"/>
              </a:rPr>
            </a:br>
            <a:r>
              <a:rPr lang="en-US" sz="1200" b="0" dirty="0">
                <a:solidFill>
                  <a:srgbClr val="5FA4CE"/>
                </a:solidFill>
                <a:latin typeface="Arial" panose="020B0604020202020204"/>
              </a:rPr>
              <a:t>Dec. 28</a:t>
            </a:r>
          </a:p>
        </p:txBody>
      </p:sp>
      <p:cxnSp>
        <p:nvCxnSpPr>
          <p:cNvPr id="63" name="Straight Connector 62">
            <a:extLst>
              <a:ext uri="{FF2B5EF4-FFF2-40B4-BE49-F238E27FC236}">
                <a16:creationId xmlns:a16="http://schemas.microsoft.com/office/drawing/2014/main" id="{E2880FE9-1CB6-EB48-A763-286E33F9232C}"/>
              </a:ext>
            </a:extLst>
          </p:cNvPr>
          <p:cNvCxnSpPr>
            <a:cxnSpLocks/>
          </p:cNvCxnSpPr>
          <p:nvPr/>
        </p:nvCxnSpPr>
        <p:spPr>
          <a:xfrm>
            <a:off x="2954888" y="1990165"/>
            <a:ext cx="0" cy="1844476"/>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DCF8A4-27CB-2742-B428-D28A5718316B}"/>
              </a:ext>
            </a:extLst>
          </p:cNvPr>
          <p:cNvCxnSpPr>
            <a:cxnSpLocks/>
          </p:cNvCxnSpPr>
          <p:nvPr/>
        </p:nvCxnSpPr>
        <p:spPr>
          <a:xfrm>
            <a:off x="9624629" y="2839883"/>
            <a:ext cx="0" cy="994758"/>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C39C84C-6058-6149-8A09-72A957592718}"/>
              </a:ext>
            </a:extLst>
          </p:cNvPr>
          <p:cNvCxnSpPr>
            <a:cxnSpLocks/>
          </p:cNvCxnSpPr>
          <p:nvPr/>
        </p:nvCxnSpPr>
        <p:spPr>
          <a:xfrm>
            <a:off x="8266476" y="1714101"/>
            <a:ext cx="0" cy="2120540"/>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C10DA2B-61B6-1B47-A79B-741A81ABFDF3}"/>
              </a:ext>
            </a:extLst>
          </p:cNvPr>
          <p:cNvCxnSpPr>
            <a:cxnSpLocks/>
          </p:cNvCxnSpPr>
          <p:nvPr/>
        </p:nvCxnSpPr>
        <p:spPr>
          <a:xfrm>
            <a:off x="7392417" y="2426051"/>
            <a:ext cx="0" cy="1408590"/>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C5BACE8-EF06-F748-9C5C-6B07652C169B}"/>
              </a:ext>
            </a:extLst>
          </p:cNvPr>
          <p:cNvCxnSpPr>
            <a:cxnSpLocks/>
          </p:cNvCxnSpPr>
          <p:nvPr/>
        </p:nvCxnSpPr>
        <p:spPr>
          <a:xfrm>
            <a:off x="6303206" y="3130346"/>
            <a:ext cx="0" cy="704295"/>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9571134-AE60-0D4B-A47A-7F8D6B212603}"/>
              </a:ext>
            </a:extLst>
          </p:cNvPr>
          <p:cNvCxnSpPr>
            <a:cxnSpLocks/>
          </p:cNvCxnSpPr>
          <p:nvPr/>
        </p:nvCxnSpPr>
        <p:spPr>
          <a:xfrm>
            <a:off x="5388806" y="3856487"/>
            <a:ext cx="0" cy="1051689"/>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4E8E802-6FB4-EA45-8557-27814B3C87F2}"/>
              </a:ext>
            </a:extLst>
          </p:cNvPr>
          <p:cNvCxnSpPr>
            <a:cxnSpLocks/>
          </p:cNvCxnSpPr>
          <p:nvPr/>
        </p:nvCxnSpPr>
        <p:spPr>
          <a:xfrm>
            <a:off x="6235970" y="3888754"/>
            <a:ext cx="0" cy="1354337"/>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1E03E02-705F-EF47-A54F-7D8307891BCB}"/>
              </a:ext>
            </a:extLst>
          </p:cNvPr>
          <p:cNvCxnSpPr>
            <a:cxnSpLocks/>
          </p:cNvCxnSpPr>
          <p:nvPr/>
        </p:nvCxnSpPr>
        <p:spPr>
          <a:xfrm>
            <a:off x="8387500" y="3888754"/>
            <a:ext cx="0" cy="994758"/>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24A7AE6-0947-7147-B3B8-67886F01C4F7}"/>
              </a:ext>
            </a:extLst>
          </p:cNvPr>
          <p:cNvCxnSpPr>
            <a:cxnSpLocks/>
          </p:cNvCxnSpPr>
          <p:nvPr/>
        </p:nvCxnSpPr>
        <p:spPr>
          <a:xfrm>
            <a:off x="11211382" y="3888754"/>
            <a:ext cx="0" cy="994758"/>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0A9BE1-7197-F34F-8B63-3AC386411F0D}"/>
              </a:ext>
            </a:extLst>
          </p:cNvPr>
          <p:cNvCxnSpPr>
            <a:cxnSpLocks/>
          </p:cNvCxnSpPr>
          <p:nvPr/>
        </p:nvCxnSpPr>
        <p:spPr>
          <a:xfrm>
            <a:off x="647700" y="3866373"/>
            <a:ext cx="10903324" cy="0"/>
          </a:xfrm>
          <a:prstGeom prst="line">
            <a:avLst/>
          </a:prstGeom>
          <a:ln w="57150">
            <a:gradFill flip="none" rotWithShape="1">
              <a:gsLst>
                <a:gs pos="44000">
                  <a:schemeClr val="accent2"/>
                </a:gs>
                <a:gs pos="100000">
                  <a:schemeClr val="accent1">
                    <a:lumMod val="5000"/>
                    <a:lumOff val="95000"/>
                  </a:schemeClr>
                </a:gs>
                <a:gs pos="11000">
                  <a:schemeClr val="accent1"/>
                </a:gs>
              </a:gsLst>
              <a:path path="circle">
                <a:fillToRect l="100000" t="100000"/>
              </a:path>
              <a:tileRect r="-100000" b="-100000"/>
            </a:gra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A4C2581-5C9A-0C4B-9254-A3B73B7537E3}"/>
              </a:ext>
            </a:extLst>
          </p:cNvPr>
          <p:cNvGrpSpPr/>
          <p:nvPr/>
        </p:nvGrpSpPr>
        <p:grpSpPr>
          <a:xfrm>
            <a:off x="955764" y="3569761"/>
            <a:ext cx="733928" cy="588584"/>
            <a:chOff x="1081357" y="5287395"/>
            <a:chExt cx="733928" cy="588584"/>
          </a:xfrm>
        </p:grpSpPr>
        <p:sp>
          <p:nvSpPr>
            <p:cNvPr id="39" name="Oval 38">
              <a:extLst>
                <a:ext uri="{FF2B5EF4-FFF2-40B4-BE49-F238E27FC236}">
                  <a16:creationId xmlns:a16="http://schemas.microsoft.com/office/drawing/2014/main" id="{E93961CE-9A34-2648-B59A-CFF2AEA2BADE}"/>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AB1CB8-0E72-FD4A-8ECC-695EFAA9B4BE}"/>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OCT</a:t>
              </a:r>
            </a:p>
          </p:txBody>
        </p:sp>
      </p:grpSp>
      <p:grpSp>
        <p:nvGrpSpPr>
          <p:cNvPr id="42" name="Group 41">
            <a:extLst>
              <a:ext uri="{FF2B5EF4-FFF2-40B4-BE49-F238E27FC236}">
                <a16:creationId xmlns:a16="http://schemas.microsoft.com/office/drawing/2014/main" id="{C1B41B70-1392-5745-B835-866209391CF4}"/>
              </a:ext>
            </a:extLst>
          </p:cNvPr>
          <p:cNvGrpSpPr/>
          <p:nvPr/>
        </p:nvGrpSpPr>
        <p:grpSpPr>
          <a:xfrm>
            <a:off x="9702198" y="3569761"/>
            <a:ext cx="733928" cy="588584"/>
            <a:chOff x="1081357" y="5287395"/>
            <a:chExt cx="733928" cy="588584"/>
          </a:xfrm>
        </p:grpSpPr>
        <p:sp>
          <p:nvSpPr>
            <p:cNvPr id="43" name="Oval 42">
              <a:extLst>
                <a:ext uri="{FF2B5EF4-FFF2-40B4-BE49-F238E27FC236}">
                  <a16:creationId xmlns:a16="http://schemas.microsoft.com/office/drawing/2014/main" id="{2CBB45BA-02BE-974B-BB6D-948BCEC950B5}"/>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D9F1A38-3A71-C54A-985B-E82334AADF69}"/>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FEB</a:t>
              </a:r>
            </a:p>
          </p:txBody>
        </p:sp>
      </p:grpSp>
      <p:grpSp>
        <p:nvGrpSpPr>
          <p:cNvPr id="45" name="Group 44">
            <a:extLst>
              <a:ext uri="{FF2B5EF4-FFF2-40B4-BE49-F238E27FC236}">
                <a16:creationId xmlns:a16="http://schemas.microsoft.com/office/drawing/2014/main" id="{41AC98A0-BF3F-7044-B677-C41F62A145DF}"/>
              </a:ext>
            </a:extLst>
          </p:cNvPr>
          <p:cNvGrpSpPr/>
          <p:nvPr/>
        </p:nvGrpSpPr>
        <p:grpSpPr>
          <a:xfrm>
            <a:off x="5428372" y="3569761"/>
            <a:ext cx="733928" cy="588584"/>
            <a:chOff x="1081357" y="5287395"/>
            <a:chExt cx="733928" cy="588584"/>
          </a:xfrm>
        </p:grpSpPr>
        <p:sp>
          <p:nvSpPr>
            <p:cNvPr id="46" name="Oval 45">
              <a:extLst>
                <a:ext uri="{FF2B5EF4-FFF2-40B4-BE49-F238E27FC236}">
                  <a16:creationId xmlns:a16="http://schemas.microsoft.com/office/drawing/2014/main" id="{F49E8B7D-5E6F-E344-95C7-334341B7AEE6}"/>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D7B1355-5C13-F749-92A0-87A0243F4BDF}"/>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DEC</a:t>
              </a:r>
            </a:p>
          </p:txBody>
        </p:sp>
      </p:grpSp>
      <p:grpSp>
        <p:nvGrpSpPr>
          <p:cNvPr id="48" name="Group 47">
            <a:extLst>
              <a:ext uri="{FF2B5EF4-FFF2-40B4-BE49-F238E27FC236}">
                <a16:creationId xmlns:a16="http://schemas.microsoft.com/office/drawing/2014/main" id="{74A9D6F6-CC33-1E45-8C10-5BF66FC36D52}"/>
              </a:ext>
            </a:extLst>
          </p:cNvPr>
          <p:cNvGrpSpPr/>
          <p:nvPr/>
        </p:nvGrpSpPr>
        <p:grpSpPr>
          <a:xfrm>
            <a:off x="3102615" y="3569761"/>
            <a:ext cx="733928" cy="588584"/>
            <a:chOff x="1081357" y="5287395"/>
            <a:chExt cx="733928" cy="588584"/>
          </a:xfrm>
        </p:grpSpPr>
        <p:sp>
          <p:nvSpPr>
            <p:cNvPr id="49" name="Oval 48">
              <a:extLst>
                <a:ext uri="{FF2B5EF4-FFF2-40B4-BE49-F238E27FC236}">
                  <a16:creationId xmlns:a16="http://schemas.microsoft.com/office/drawing/2014/main" id="{1ED3075E-81AE-1946-BA81-B5C7655EB2AC}"/>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7654AE1-5D67-BC40-B1D8-78C5867C6BB1}"/>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NOV</a:t>
              </a:r>
            </a:p>
          </p:txBody>
        </p:sp>
      </p:grpSp>
      <p:grpSp>
        <p:nvGrpSpPr>
          <p:cNvPr id="51" name="Group 50">
            <a:extLst>
              <a:ext uri="{FF2B5EF4-FFF2-40B4-BE49-F238E27FC236}">
                <a16:creationId xmlns:a16="http://schemas.microsoft.com/office/drawing/2014/main" id="{553D5C8E-1FDB-1A4B-A43D-6D5A1DCA888B}"/>
              </a:ext>
            </a:extLst>
          </p:cNvPr>
          <p:cNvGrpSpPr/>
          <p:nvPr/>
        </p:nvGrpSpPr>
        <p:grpSpPr>
          <a:xfrm>
            <a:off x="7535467" y="3569761"/>
            <a:ext cx="733928" cy="588584"/>
            <a:chOff x="1081357" y="5287395"/>
            <a:chExt cx="733928" cy="588584"/>
          </a:xfrm>
        </p:grpSpPr>
        <p:sp>
          <p:nvSpPr>
            <p:cNvPr id="52" name="Oval 51">
              <a:extLst>
                <a:ext uri="{FF2B5EF4-FFF2-40B4-BE49-F238E27FC236}">
                  <a16:creationId xmlns:a16="http://schemas.microsoft.com/office/drawing/2014/main" id="{3B611809-EEF2-D948-8EBA-542DD981C625}"/>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2779DAA-893C-3F42-84F3-E852C5B49F8B}"/>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JAN</a:t>
              </a:r>
            </a:p>
          </p:txBody>
        </p:sp>
      </p:grpSp>
      <p:sp>
        <p:nvSpPr>
          <p:cNvPr id="2" name="Title 1">
            <a:extLst>
              <a:ext uri="{FF2B5EF4-FFF2-40B4-BE49-F238E27FC236}">
                <a16:creationId xmlns:a16="http://schemas.microsoft.com/office/drawing/2014/main" id="{28058A1B-5A8C-A741-9A70-BE5FEF011120}"/>
              </a:ext>
            </a:extLst>
          </p:cNvPr>
          <p:cNvSpPr>
            <a:spLocks noGrp="1"/>
          </p:cNvSpPr>
          <p:nvPr>
            <p:ph type="title"/>
          </p:nvPr>
        </p:nvSpPr>
        <p:spPr>
          <a:xfrm>
            <a:off x="548640" y="457200"/>
            <a:ext cx="11109325" cy="424732"/>
          </a:xfrm>
        </p:spPr>
        <p:txBody>
          <a:bodyPr/>
          <a:lstStyle/>
          <a:p>
            <a:r>
              <a:rPr lang="en-US" dirty="0"/>
              <a:t>Timeline | Strategy 1.0 WD, Leverage and Lean</a:t>
            </a:r>
            <a:endParaRPr lang="en-US"/>
          </a:p>
        </p:txBody>
      </p:sp>
    </p:spTree>
    <p:extLst>
      <p:ext uri="{BB962C8B-B14F-4D97-AF65-F5344CB8AC3E}">
        <p14:creationId xmlns:p14="http://schemas.microsoft.com/office/powerpoint/2010/main" val="16386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C10DCDE2-4C8B-8B41-93D2-F614B1355A07}"/>
              </a:ext>
            </a:extLst>
          </p:cNvPr>
          <p:cNvGraphicFramePr>
            <a:graphicFrameLocks/>
          </p:cNvGraphicFramePr>
          <p:nvPr/>
        </p:nvGraphicFramePr>
        <p:xfrm>
          <a:off x="574451" y="1042017"/>
          <a:ext cx="4247043" cy="21764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09C5477-A0BC-A441-BDEF-6671AF7D98B5}"/>
              </a:ext>
            </a:extLst>
          </p:cNvPr>
          <p:cNvSpPr>
            <a:spLocks noGrp="1"/>
          </p:cNvSpPr>
          <p:nvPr>
            <p:ph type="title"/>
          </p:nvPr>
        </p:nvSpPr>
        <p:spPr>
          <a:xfrm>
            <a:off x="548640" y="457200"/>
            <a:ext cx="11102023" cy="424732"/>
          </a:xfrm>
        </p:spPr>
        <p:txBody>
          <a:bodyPr/>
          <a:lstStyle/>
          <a:p>
            <a:r>
              <a:rPr lang="en-US" dirty="0"/>
              <a:t>Cash Levels Stronger Post-COVID</a:t>
            </a:r>
            <a:endParaRPr lang="en-US"/>
          </a:p>
        </p:txBody>
      </p:sp>
      <p:sp>
        <p:nvSpPr>
          <p:cNvPr id="8" name="Text Placeholder 7">
            <a:extLst>
              <a:ext uri="{FF2B5EF4-FFF2-40B4-BE49-F238E27FC236}">
                <a16:creationId xmlns:a16="http://schemas.microsoft.com/office/drawing/2014/main" id="{56674886-1797-1649-81EE-574CEA303E57}"/>
              </a:ext>
            </a:extLst>
          </p:cNvPr>
          <p:cNvSpPr>
            <a:spLocks noGrp="1"/>
          </p:cNvSpPr>
          <p:nvPr>
            <p:ph type="body" sz="quarter" idx="18"/>
          </p:nvPr>
        </p:nvSpPr>
        <p:spPr/>
        <p:txBody>
          <a:bodyPr/>
          <a:lstStyle/>
          <a:p>
            <a:r>
              <a:rPr lang="en-US" dirty="0"/>
              <a:t>U.S. currency in circulation through 3/31/21. Source: St. Louis Federal Reserve (FRED). Weekly (</a:t>
            </a:r>
            <a:r>
              <a:rPr lang="en-US" dirty="0" err="1"/>
              <a:t>QoQ</a:t>
            </a:r>
            <a:r>
              <a:rPr lang="en-US" dirty="0"/>
              <a:t>) / Monthly (Historical) Average Currency in Circulation (Billions of Dollars, Weekly, Not Seasonally Adjusted) </a:t>
            </a:r>
          </a:p>
          <a:p>
            <a:r>
              <a:rPr lang="en-US" dirty="0"/>
              <a:t>Represents year-over-year increase in value of cash processed in U.S.</a:t>
            </a:r>
          </a:p>
          <a:p>
            <a:r>
              <a:rPr lang="en-US" dirty="0"/>
              <a:t>Euro currency in circulation through March 2021. Source: ECB. Monthly Currency in Circulation (Billions, Monthly, Not Seasonally Adjusted) </a:t>
            </a:r>
          </a:p>
          <a:p>
            <a:r>
              <a:rPr lang="en-US" dirty="0"/>
              <a:t>Represents year-over-year increase in number of withdrawal transactions on “same terminal” basis</a:t>
            </a:r>
          </a:p>
          <a:p>
            <a:r>
              <a:rPr lang="en-US" dirty="0"/>
              <a:t>Refers to USD currency-in-circulation levels from 1917 to present; Euro levels from 2002 to present</a:t>
            </a:r>
          </a:p>
        </p:txBody>
      </p:sp>
      <p:grpSp>
        <p:nvGrpSpPr>
          <p:cNvPr id="35" name="Group 34">
            <a:extLst>
              <a:ext uri="{FF2B5EF4-FFF2-40B4-BE49-F238E27FC236}">
                <a16:creationId xmlns:a16="http://schemas.microsoft.com/office/drawing/2014/main" id="{882B2780-904A-F344-ABD2-FDEE844BB102}"/>
              </a:ext>
            </a:extLst>
          </p:cNvPr>
          <p:cNvGrpSpPr/>
          <p:nvPr/>
        </p:nvGrpSpPr>
        <p:grpSpPr>
          <a:xfrm>
            <a:off x="1204057" y="3147677"/>
            <a:ext cx="3270858" cy="153889"/>
            <a:chOff x="1070839" y="3474543"/>
            <a:chExt cx="3270858" cy="153889"/>
          </a:xfrm>
        </p:grpSpPr>
        <p:sp>
          <p:nvSpPr>
            <p:cNvPr id="18" name="TextBox 17">
              <a:extLst>
                <a:ext uri="{FF2B5EF4-FFF2-40B4-BE49-F238E27FC236}">
                  <a16:creationId xmlns:a16="http://schemas.microsoft.com/office/drawing/2014/main" id="{642B98C7-9CDA-4245-89BF-732111475B75}"/>
                </a:ext>
              </a:extLst>
            </p:cNvPr>
            <p:cNvSpPr txBox="1"/>
            <p:nvPr/>
          </p:nvSpPr>
          <p:spPr>
            <a:xfrm>
              <a:off x="1070839"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2018</a:t>
              </a:r>
            </a:p>
          </p:txBody>
        </p:sp>
        <p:sp>
          <p:nvSpPr>
            <p:cNvPr id="19" name="TextBox 18">
              <a:extLst>
                <a:ext uri="{FF2B5EF4-FFF2-40B4-BE49-F238E27FC236}">
                  <a16:creationId xmlns:a16="http://schemas.microsoft.com/office/drawing/2014/main" id="{6DA950DE-2C1A-3542-9577-773D75F15E71}"/>
                </a:ext>
              </a:extLst>
            </p:cNvPr>
            <p:cNvSpPr txBox="1"/>
            <p:nvPr/>
          </p:nvSpPr>
          <p:spPr>
            <a:xfrm>
              <a:off x="2057358"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2019</a:t>
              </a:r>
            </a:p>
          </p:txBody>
        </p:sp>
        <p:sp>
          <p:nvSpPr>
            <p:cNvPr id="20" name="TextBox 19">
              <a:extLst>
                <a:ext uri="{FF2B5EF4-FFF2-40B4-BE49-F238E27FC236}">
                  <a16:creationId xmlns:a16="http://schemas.microsoft.com/office/drawing/2014/main" id="{78123CD3-C4A0-6046-A65D-20175569A6C9}"/>
                </a:ext>
              </a:extLst>
            </p:cNvPr>
            <p:cNvSpPr txBox="1"/>
            <p:nvPr/>
          </p:nvSpPr>
          <p:spPr>
            <a:xfrm>
              <a:off x="304387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2020</a:t>
              </a:r>
            </a:p>
          </p:txBody>
        </p:sp>
        <p:sp>
          <p:nvSpPr>
            <p:cNvPr id="17" name="TextBox 16">
              <a:extLst>
                <a:ext uri="{FF2B5EF4-FFF2-40B4-BE49-F238E27FC236}">
                  <a16:creationId xmlns:a16="http://schemas.microsoft.com/office/drawing/2014/main" id="{C36036D3-BA8B-1A42-AD88-275CD8252566}"/>
                </a:ext>
              </a:extLst>
            </p:cNvPr>
            <p:cNvSpPr txBox="1"/>
            <p:nvPr/>
          </p:nvSpPr>
          <p:spPr>
            <a:xfrm>
              <a:off x="403039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2021</a:t>
              </a:r>
            </a:p>
          </p:txBody>
        </p:sp>
      </p:grpSp>
      <p:sp>
        <p:nvSpPr>
          <p:cNvPr id="26" name="Rectangle 25">
            <a:extLst>
              <a:ext uri="{FF2B5EF4-FFF2-40B4-BE49-F238E27FC236}">
                <a16:creationId xmlns:a16="http://schemas.microsoft.com/office/drawing/2014/main" id="{86B798B7-1382-0347-9FBA-4BDE587E938D}"/>
              </a:ext>
            </a:extLst>
          </p:cNvPr>
          <p:cNvSpPr/>
          <p:nvPr/>
        </p:nvSpPr>
        <p:spPr>
          <a:xfrm>
            <a:off x="5270808" y="2347559"/>
            <a:ext cx="1802325" cy="87758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F403F"/>
                </a:solidFill>
              </a:rPr>
              <a:t>1990-2020</a:t>
            </a:r>
          </a:p>
          <a:p>
            <a:pPr algn="ctr">
              <a:spcBef>
                <a:spcPts val="200"/>
              </a:spcBef>
              <a:spcAft>
                <a:spcPts val="200"/>
              </a:spcAft>
            </a:pPr>
            <a:r>
              <a:rPr lang="en-US" b="1" dirty="0">
                <a:solidFill>
                  <a:srgbClr val="3F403F"/>
                </a:solidFill>
              </a:rPr>
              <a:t>~6%</a:t>
            </a:r>
          </a:p>
          <a:p>
            <a:pPr algn="ctr"/>
            <a:r>
              <a:rPr lang="en-US" sz="800" dirty="0">
                <a:solidFill>
                  <a:srgbClr val="3F403F"/>
                </a:solidFill>
              </a:rPr>
              <a:t>30-yr CAGR</a:t>
            </a:r>
          </a:p>
        </p:txBody>
      </p:sp>
      <p:sp>
        <p:nvSpPr>
          <p:cNvPr id="36" name="Rectangle 35">
            <a:extLst>
              <a:ext uri="{FF2B5EF4-FFF2-40B4-BE49-F238E27FC236}">
                <a16:creationId xmlns:a16="http://schemas.microsoft.com/office/drawing/2014/main" id="{FAD1A337-21A8-A646-8113-2BBB82A09388}"/>
              </a:ext>
            </a:extLst>
          </p:cNvPr>
          <p:cNvSpPr/>
          <p:nvPr/>
        </p:nvSpPr>
        <p:spPr>
          <a:xfrm>
            <a:off x="5270808" y="1356570"/>
            <a:ext cx="1802333" cy="8775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400" dirty="0">
                <a:solidFill>
                  <a:srgbClr val="3F403F"/>
                </a:solidFill>
              </a:rPr>
              <a:t>First quarter 2021</a:t>
            </a:r>
          </a:p>
          <a:p>
            <a:pPr algn="ctr">
              <a:spcBef>
                <a:spcPts val="200"/>
              </a:spcBef>
              <a:spcAft>
                <a:spcPts val="200"/>
              </a:spcAft>
            </a:pPr>
            <a:r>
              <a:rPr lang="en-US" b="1" dirty="0">
                <a:solidFill>
                  <a:srgbClr val="3F403F"/>
                </a:solidFill>
              </a:rPr>
              <a:t>17%</a:t>
            </a:r>
          </a:p>
          <a:p>
            <a:pPr algn="ctr"/>
            <a:r>
              <a:rPr lang="en-US" sz="800" dirty="0" err="1">
                <a:solidFill>
                  <a:srgbClr val="3F403F"/>
                </a:solidFill>
              </a:rPr>
              <a:t>Yoy</a:t>
            </a:r>
            <a:r>
              <a:rPr lang="en-US" sz="800" dirty="0">
                <a:solidFill>
                  <a:srgbClr val="3F403F"/>
                </a:solidFill>
              </a:rPr>
              <a:t> % increase</a:t>
            </a:r>
          </a:p>
        </p:txBody>
      </p:sp>
      <p:graphicFrame>
        <p:nvGraphicFramePr>
          <p:cNvPr id="37" name="Chart 36">
            <a:extLst>
              <a:ext uri="{FF2B5EF4-FFF2-40B4-BE49-F238E27FC236}">
                <a16:creationId xmlns:a16="http://schemas.microsoft.com/office/drawing/2014/main" id="{75BE38B7-BE70-B645-9740-65EA9AC4F817}"/>
              </a:ext>
            </a:extLst>
          </p:cNvPr>
          <p:cNvGraphicFramePr>
            <a:graphicFrameLocks/>
          </p:cNvGraphicFramePr>
          <p:nvPr/>
        </p:nvGraphicFramePr>
        <p:xfrm>
          <a:off x="574451" y="3601572"/>
          <a:ext cx="4247043" cy="184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A2F8ACD4-5565-604C-8E47-C68F5EF39802}"/>
              </a:ext>
            </a:extLst>
          </p:cNvPr>
          <p:cNvGrpSpPr/>
          <p:nvPr/>
        </p:nvGrpSpPr>
        <p:grpSpPr>
          <a:xfrm>
            <a:off x="1204057" y="5380329"/>
            <a:ext cx="3270858" cy="153889"/>
            <a:chOff x="1070839" y="3474543"/>
            <a:chExt cx="3270858" cy="153889"/>
          </a:xfrm>
        </p:grpSpPr>
        <p:sp>
          <p:nvSpPr>
            <p:cNvPr id="39" name="TextBox 38">
              <a:extLst>
                <a:ext uri="{FF2B5EF4-FFF2-40B4-BE49-F238E27FC236}">
                  <a16:creationId xmlns:a16="http://schemas.microsoft.com/office/drawing/2014/main" id="{E537EF08-384A-2E4B-A08C-BEDE42150749}"/>
                </a:ext>
              </a:extLst>
            </p:cNvPr>
            <p:cNvSpPr txBox="1"/>
            <p:nvPr/>
          </p:nvSpPr>
          <p:spPr>
            <a:xfrm>
              <a:off x="1070839"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2018</a:t>
              </a:r>
            </a:p>
          </p:txBody>
        </p:sp>
        <p:sp>
          <p:nvSpPr>
            <p:cNvPr id="40" name="TextBox 39">
              <a:extLst>
                <a:ext uri="{FF2B5EF4-FFF2-40B4-BE49-F238E27FC236}">
                  <a16:creationId xmlns:a16="http://schemas.microsoft.com/office/drawing/2014/main" id="{33B130CA-95E5-3D4D-8D3F-CF87CD401F22}"/>
                </a:ext>
              </a:extLst>
            </p:cNvPr>
            <p:cNvSpPr txBox="1"/>
            <p:nvPr/>
          </p:nvSpPr>
          <p:spPr>
            <a:xfrm>
              <a:off x="2057358"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2019</a:t>
              </a:r>
            </a:p>
          </p:txBody>
        </p:sp>
        <p:sp>
          <p:nvSpPr>
            <p:cNvPr id="41" name="TextBox 40">
              <a:extLst>
                <a:ext uri="{FF2B5EF4-FFF2-40B4-BE49-F238E27FC236}">
                  <a16:creationId xmlns:a16="http://schemas.microsoft.com/office/drawing/2014/main" id="{24055B7E-132A-1C45-BD6B-51A250FE132F}"/>
                </a:ext>
              </a:extLst>
            </p:cNvPr>
            <p:cNvSpPr txBox="1"/>
            <p:nvPr/>
          </p:nvSpPr>
          <p:spPr>
            <a:xfrm>
              <a:off x="304387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2020</a:t>
              </a:r>
            </a:p>
          </p:txBody>
        </p:sp>
        <p:sp>
          <p:nvSpPr>
            <p:cNvPr id="42" name="TextBox 41">
              <a:extLst>
                <a:ext uri="{FF2B5EF4-FFF2-40B4-BE49-F238E27FC236}">
                  <a16:creationId xmlns:a16="http://schemas.microsoft.com/office/drawing/2014/main" id="{3E6CC720-5F2A-1348-9D6F-0BA4F15CECAE}"/>
                </a:ext>
              </a:extLst>
            </p:cNvPr>
            <p:cNvSpPr txBox="1"/>
            <p:nvPr/>
          </p:nvSpPr>
          <p:spPr>
            <a:xfrm>
              <a:off x="403039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2021</a:t>
              </a:r>
            </a:p>
          </p:txBody>
        </p:sp>
      </p:grpSp>
      <p:sp>
        <p:nvSpPr>
          <p:cNvPr id="45" name="Rectangle 44">
            <a:extLst>
              <a:ext uri="{FF2B5EF4-FFF2-40B4-BE49-F238E27FC236}">
                <a16:creationId xmlns:a16="http://schemas.microsoft.com/office/drawing/2014/main" id="{83E8F40F-FB97-C740-AA52-138A51DAE703}"/>
              </a:ext>
            </a:extLst>
          </p:cNvPr>
          <p:cNvSpPr/>
          <p:nvPr/>
        </p:nvSpPr>
        <p:spPr>
          <a:xfrm>
            <a:off x="5270808" y="4669688"/>
            <a:ext cx="1802305" cy="87758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F403F"/>
                </a:solidFill>
              </a:rPr>
              <a:t>2002-2020</a:t>
            </a:r>
          </a:p>
          <a:p>
            <a:pPr algn="ctr">
              <a:spcBef>
                <a:spcPts val="200"/>
              </a:spcBef>
              <a:spcAft>
                <a:spcPts val="200"/>
              </a:spcAft>
            </a:pPr>
            <a:r>
              <a:rPr lang="en-US" b="1" dirty="0">
                <a:solidFill>
                  <a:srgbClr val="3F403F"/>
                </a:solidFill>
              </a:rPr>
              <a:t>~9%</a:t>
            </a:r>
          </a:p>
          <a:p>
            <a:pPr algn="ctr"/>
            <a:r>
              <a:rPr lang="en-US" sz="800" dirty="0">
                <a:solidFill>
                  <a:srgbClr val="3F403F"/>
                </a:solidFill>
              </a:rPr>
              <a:t>30-yr CAGR</a:t>
            </a:r>
          </a:p>
        </p:txBody>
      </p:sp>
      <p:sp>
        <p:nvSpPr>
          <p:cNvPr id="46" name="Rectangle 45">
            <a:extLst>
              <a:ext uri="{FF2B5EF4-FFF2-40B4-BE49-F238E27FC236}">
                <a16:creationId xmlns:a16="http://schemas.microsoft.com/office/drawing/2014/main" id="{3321D536-72FE-B64B-B420-5D5FACCA5477}"/>
              </a:ext>
            </a:extLst>
          </p:cNvPr>
          <p:cNvSpPr/>
          <p:nvPr/>
        </p:nvSpPr>
        <p:spPr>
          <a:xfrm>
            <a:off x="5270808" y="3678559"/>
            <a:ext cx="1802311" cy="87758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400" dirty="0">
                <a:solidFill>
                  <a:srgbClr val="3F403F"/>
                </a:solidFill>
              </a:rPr>
              <a:t>First quarter 2021</a:t>
            </a:r>
          </a:p>
          <a:p>
            <a:pPr algn="ctr">
              <a:spcBef>
                <a:spcPts val="200"/>
              </a:spcBef>
              <a:spcAft>
                <a:spcPts val="200"/>
              </a:spcAft>
            </a:pPr>
            <a:r>
              <a:rPr lang="en-US" b="1" dirty="0">
                <a:solidFill>
                  <a:srgbClr val="3F403F"/>
                </a:solidFill>
              </a:rPr>
              <a:t>12%</a:t>
            </a:r>
          </a:p>
          <a:p>
            <a:pPr algn="ctr"/>
            <a:r>
              <a:rPr lang="en-US" sz="800" dirty="0">
                <a:solidFill>
                  <a:srgbClr val="3F403F"/>
                </a:solidFill>
              </a:rPr>
              <a:t>YoY % Increase</a:t>
            </a:r>
          </a:p>
        </p:txBody>
      </p:sp>
      <p:grpSp>
        <p:nvGrpSpPr>
          <p:cNvPr id="6" name="Group 5">
            <a:extLst>
              <a:ext uri="{FF2B5EF4-FFF2-40B4-BE49-F238E27FC236}">
                <a16:creationId xmlns:a16="http://schemas.microsoft.com/office/drawing/2014/main" id="{7991D882-68DA-3242-AC80-CCEA60B75005}"/>
              </a:ext>
            </a:extLst>
          </p:cNvPr>
          <p:cNvGrpSpPr/>
          <p:nvPr/>
        </p:nvGrpSpPr>
        <p:grpSpPr>
          <a:xfrm>
            <a:off x="7862610" y="1042017"/>
            <a:ext cx="3856785" cy="3167490"/>
            <a:chOff x="7889504" y="1042017"/>
            <a:chExt cx="3856785" cy="3167490"/>
          </a:xfrm>
        </p:grpSpPr>
        <p:sp>
          <p:nvSpPr>
            <p:cNvPr id="66" name="TextBox 65">
              <a:extLst>
                <a:ext uri="{FF2B5EF4-FFF2-40B4-BE49-F238E27FC236}">
                  <a16:creationId xmlns:a16="http://schemas.microsoft.com/office/drawing/2014/main" id="{8BAB335D-9F40-1541-A1D5-11928AD8CB29}"/>
                </a:ext>
              </a:extLst>
            </p:cNvPr>
            <p:cNvSpPr txBox="1"/>
            <p:nvPr/>
          </p:nvSpPr>
          <p:spPr>
            <a:xfrm>
              <a:off x="7889504" y="1042017"/>
              <a:ext cx="3748922" cy="523220"/>
            </a:xfrm>
            <a:prstGeom prst="rect">
              <a:avLst/>
            </a:prstGeom>
            <a:noFill/>
          </p:spPr>
          <p:txBody>
            <a:bodyPr wrap="square" rtlCol="0">
              <a:spAutoFit/>
            </a:bodyPr>
            <a:lstStyle/>
            <a:p>
              <a:pPr algn="ctr"/>
              <a:r>
                <a:rPr lang="en-US" sz="1600" b="1" dirty="0">
                  <a:solidFill>
                    <a:srgbClr val="3F403F"/>
                  </a:solidFill>
                </a:rPr>
                <a:t>Brink’s Cash Levels</a:t>
              </a:r>
            </a:p>
            <a:p>
              <a:pPr algn="ctr"/>
              <a:r>
                <a:rPr lang="en-US" sz="1200" dirty="0"/>
                <a:t>First Quarter 2021</a:t>
              </a:r>
            </a:p>
          </p:txBody>
        </p:sp>
        <p:sp>
          <p:nvSpPr>
            <p:cNvPr id="60" name="Retângulo 42">
              <a:extLst>
                <a:ext uri="{FF2B5EF4-FFF2-40B4-BE49-F238E27FC236}">
                  <a16:creationId xmlns:a16="http://schemas.microsoft.com/office/drawing/2014/main" id="{98A91A9E-949C-F34F-B1D6-F3B24E0CB902}"/>
                </a:ext>
              </a:extLst>
            </p:cNvPr>
            <p:cNvSpPr/>
            <p:nvPr/>
          </p:nvSpPr>
          <p:spPr>
            <a:xfrm>
              <a:off x="7997367" y="1903337"/>
              <a:ext cx="3748922" cy="1138773"/>
            </a:xfrm>
            <a:prstGeom prst="rect">
              <a:avLst/>
            </a:prstGeom>
          </p:spPr>
          <p:txBody>
            <a:bodyPr wrap="square" lIns="0" tIns="0" rIns="0" bIns="0">
              <a:spAutoFit/>
            </a:bodyPr>
            <a:lstStyle/>
            <a:p>
              <a:pPr marL="0" lvl="1" algn="ctr">
                <a:buClr>
                  <a:srgbClr val="005DAA"/>
                </a:buClr>
                <a:buSzPct val="100000"/>
              </a:pPr>
              <a:r>
                <a:rPr lang="en-US" sz="1500" kern="0" dirty="0">
                  <a:solidFill>
                    <a:srgbClr val="3F403F"/>
                  </a:solidFill>
                </a:rPr>
                <a:t>Brink’s U.S. Cash Processed </a:t>
              </a:r>
            </a:p>
            <a:p>
              <a:pPr marL="0" lvl="1" algn="ctr">
                <a:buClr>
                  <a:srgbClr val="005DAA"/>
                </a:buClr>
                <a:buSzPct val="100000"/>
              </a:pPr>
              <a:r>
                <a:rPr lang="en-US" sz="4400" b="1" kern="0" dirty="0">
                  <a:solidFill>
                    <a:srgbClr val="0A4A8E"/>
                  </a:solidFill>
                </a:rPr>
                <a:t>+4</a:t>
              </a:r>
              <a:r>
                <a:rPr lang="en-US" sz="4400" b="1" kern="0" baseline="30000" dirty="0">
                  <a:solidFill>
                    <a:srgbClr val="0A4A8E"/>
                  </a:solidFill>
                </a:rPr>
                <a:t>%</a:t>
              </a:r>
            </a:p>
            <a:p>
              <a:pPr marL="0" lvl="1" algn="ctr">
                <a:spcAft>
                  <a:spcPts val="300"/>
                </a:spcAft>
                <a:buClr>
                  <a:srgbClr val="005DAA"/>
                </a:buClr>
                <a:buSzPct val="100000"/>
              </a:pPr>
              <a:r>
                <a:rPr lang="en-US" sz="1500" kern="0" dirty="0">
                  <a:solidFill>
                    <a:srgbClr val="3F403F"/>
                  </a:solidFill>
                </a:rPr>
                <a:t>Value of Cash</a:t>
              </a:r>
              <a:r>
                <a:rPr lang="en-US" sz="1500" kern="0" baseline="30000" dirty="0">
                  <a:solidFill>
                    <a:srgbClr val="3F403F"/>
                  </a:solidFill>
                </a:rPr>
                <a:t>2</a:t>
              </a:r>
            </a:p>
          </p:txBody>
        </p:sp>
        <p:sp>
          <p:nvSpPr>
            <p:cNvPr id="70" name="Retângulo 42">
              <a:extLst>
                <a:ext uri="{FF2B5EF4-FFF2-40B4-BE49-F238E27FC236}">
                  <a16:creationId xmlns:a16="http://schemas.microsoft.com/office/drawing/2014/main" id="{7593DD4F-A90A-A744-B9BB-48E931283A57}"/>
                </a:ext>
              </a:extLst>
            </p:cNvPr>
            <p:cNvSpPr/>
            <p:nvPr/>
          </p:nvSpPr>
          <p:spPr>
            <a:xfrm>
              <a:off x="7997367" y="3301566"/>
              <a:ext cx="3748922" cy="907941"/>
            </a:xfrm>
            <a:prstGeom prst="rect">
              <a:avLst/>
            </a:prstGeom>
          </p:spPr>
          <p:txBody>
            <a:bodyPr wrap="square" lIns="0" tIns="0" rIns="0" bIns="0">
              <a:spAutoFit/>
            </a:bodyPr>
            <a:lstStyle/>
            <a:p>
              <a:pPr marL="0" lvl="1" algn="ctr">
                <a:buClr>
                  <a:srgbClr val="005DAA"/>
                </a:buClr>
                <a:buSzPct val="100000"/>
              </a:pPr>
              <a:r>
                <a:rPr lang="en-US" sz="4400" b="1" kern="0" dirty="0">
                  <a:solidFill>
                    <a:srgbClr val="0A4A8E"/>
                  </a:solidFill>
                </a:rPr>
                <a:t>+18</a:t>
              </a:r>
              <a:r>
                <a:rPr lang="en-US" sz="4400" b="1" kern="0" baseline="30000" dirty="0">
                  <a:solidFill>
                    <a:srgbClr val="0A4A8E"/>
                  </a:solidFill>
                </a:rPr>
                <a:t>%</a:t>
              </a:r>
            </a:p>
            <a:p>
              <a:pPr marL="0" lvl="1" algn="ctr">
                <a:spcAft>
                  <a:spcPts val="300"/>
                </a:spcAft>
                <a:buClr>
                  <a:srgbClr val="005DAA"/>
                </a:buClr>
                <a:buSzPct val="100000"/>
              </a:pPr>
              <a:r>
                <a:rPr lang="en-US" sz="1500" kern="0" dirty="0">
                  <a:solidFill>
                    <a:srgbClr val="3F403F"/>
                  </a:solidFill>
                </a:rPr>
                <a:t>Withdrawal Transactions</a:t>
              </a:r>
              <a:r>
                <a:rPr lang="en-US" sz="1500" kern="0" baseline="30000" dirty="0">
                  <a:solidFill>
                    <a:srgbClr val="3F403F"/>
                  </a:solidFill>
                </a:rPr>
                <a:t>4</a:t>
              </a:r>
            </a:p>
          </p:txBody>
        </p:sp>
        <p:cxnSp>
          <p:nvCxnSpPr>
            <p:cNvPr id="71" name="Straight Connector 70">
              <a:extLst>
                <a:ext uri="{FF2B5EF4-FFF2-40B4-BE49-F238E27FC236}">
                  <a16:creationId xmlns:a16="http://schemas.microsoft.com/office/drawing/2014/main" id="{073E48A8-5576-104F-A3AE-ABD7243EE0DF}"/>
                </a:ext>
              </a:extLst>
            </p:cNvPr>
            <p:cNvCxnSpPr>
              <a:cxnSpLocks/>
            </p:cNvCxnSpPr>
            <p:nvPr/>
          </p:nvCxnSpPr>
          <p:spPr>
            <a:xfrm flipH="1">
              <a:off x="8782726" y="3198778"/>
              <a:ext cx="2178205" cy="0"/>
            </a:xfrm>
            <a:prstGeom prst="line">
              <a:avLst/>
            </a:prstGeom>
            <a:ln w="12700">
              <a:solidFill>
                <a:srgbClr val="97CAEB"/>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D89B35C4-393D-ED44-97CC-16F6353AB547}"/>
              </a:ext>
            </a:extLst>
          </p:cNvPr>
          <p:cNvSpPr txBox="1"/>
          <p:nvPr/>
        </p:nvSpPr>
        <p:spPr>
          <a:xfrm>
            <a:off x="8392732" y="4748482"/>
            <a:ext cx="2915906" cy="767544"/>
          </a:xfrm>
          <a:prstGeom prst="rect">
            <a:avLst/>
          </a:prstGeom>
          <a:noFill/>
          <a:ln w="50800">
            <a:solidFill>
              <a:schemeClr val="accent3"/>
            </a:solidFill>
          </a:ln>
        </p:spPr>
        <p:txBody>
          <a:bodyPr wrap="square" lIns="182880" rIns="182880" rtlCol="0" anchor="ctr" anchorCtr="0">
            <a:noAutofit/>
          </a:bodyPr>
          <a:lstStyle/>
          <a:p>
            <a:pPr algn="ctr">
              <a:lnSpc>
                <a:spcPct val="85000"/>
              </a:lnSpc>
            </a:pPr>
            <a:r>
              <a:rPr lang="en-US" sz="1600" dirty="0">
                <a:solidFill>
                  <a:schemeClr val="accent1"/>
                </a:solidFill>
                <a:latin typeface="Arial" panose="020B0604020202020204" pitchFamily="34" charset="0"/>
              </a:rPr>
              <a:t>U.S. and euro cash at record levels</a:t>
            </a:r>
            <a:r>
              <a:rPr lang="en-US" sz="1600" baseline="30000" dirty="0">
                <a:solidFill>
                  <a:schemeClr val="accent1"/>
                </a:solidFill>
                <a:latin typeface="Arial" panose="020B0604020202020204" pitchFamily="34" charset="0"/>
              </a:rPr>
              <a:t>5</a:t>
            </a:r>
          </a:p>
        </p:txBody>
      </p:sp>
      <p:cxnSp>
        <p:nvCxnSpPr>
          <p:cNvPr id="34" name="Straight Connector 33">
            <a:extLst>
              <a:ext uri="{FF2B5EF4-FFF2-40B4-BE49-F238E27FC236}">
                <a16:creationId xmlns:a16="http://schemas.microsoft.com/office/drawing/2014/main" id="{246A82C7-434E-7442-AC4F-74530A97094F}"/>
              </a:ext>
            </a:extLst>
          </p:cNvPr>
          <p:cNvCxnSpPr/>
          <p:nvPr/>
        </p:nvCxnSpPr>
        <p:spPr>
          <a:xfrm>
            <a:off x="7758617" y="1042582"/>
            <a:ext cx="0" cy="45179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6733C9-BB4B-284A-ADDB-9D9F36758BAB}"/>
              </a:ext>
            </a:extLst>
          </p:cNvPr>
          <p:cNvGrpSpPr/>
          <p:nvPr/>
        </p:nvGrpSpPr>
        <p:grpSpPr>
          <a:xfrm>
            <a:off x="3260088" y="1212611"/>
            <a:ext cx="5701608" cy="4250451"/>
            <a:chOff x="3260088" y="1260012"/>
            <a:chExt cx="5701608" cy="4250451"/>
          </a:xfrm>
        </p:grpSpPr>
        <p:cxnSp>
          <p:nvCxnSpPr>
            <p:cNvPr id="123" name="Straight Connector 122">
              <a:extLst>
                <a:ext uri="{FF2B5EF4-FFF2-40B4-BE49-F238E27FC236}">
                  <a16:creationId xmlns:a16="http://schemas.microsoft.com/office/drawing/2014/main" id="{2E8D255A-A17E-9E4A-98FA-F9A5E10DBD86}"/>
                </a:ext>
              </a:extLst>
            </p:cNvPr>
            <p:cNvCxnSpPr>
              <a:cxnSpLocks/>
            </p:cNvCxnSpPr>
            <p:nvPr/>
          </p:nvCxnSpPr>
          <p:spPr>
            <a:xfrm>
              <a:off x="3260088" y="1260012"/>
              <a:ext cx="0" cy="4250451"/>
            </a:xfrm>
            <a:prstGeom prst="line">
              <a:avLst/>
            </a:prstGeom>
            <a:ln>
              <a:solidFill>
                <a:srgbClr val="97CAEB"/>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a16="http://schemas.microsoft.com/office/drawing/2014/main" id="{57DAD5D2-5FD2-1745-8C30-0B11AEDCD17F}"/>
                </a:ext>
              </a:extLst>
            </p:cNvPr>
            <p:cNvCxnSpPr>
              <a:cxnSpLocks/>
            </p:cNvCxnSpPr>
            <p:nvPr/>
          </p:nvCxnSpPr>
          <p:spPr>
            <a:xfrm>
              <a:off x="6096000" y="1260012"/>
              <a:ext cx="0" cy="4250451"/>
            </a:xfrm>
            <a:prstGeom prst="line">
              <a:avLst/>
            </a:prstGeom>
            <a:ln>
              <a:solidFill>
                <a:srgbClr val="97CAEB"/>
              </a:solidFill>
            </a:ln>
          </p:spPr>
          <p:style>
            <a:lnRef idx="1">
              <a:schemeClr val="accent2"/>
            </a:lnRef>
            <a:fillRef idx="0">
              <a:schemeClr val="accent2"/>
            </a:fillRef>
            <a:effectRef idx="0">
              <a:schemeClr val="accent2"/>
            </a:effectRef>
            <a:fontRef idx="minor">
              <a:schemeClr val="tx1"/>
            </a:fontRef>
          </p:style>
        </p:cxnSp>
        <p:cxnSp>
          <p:nvCxnSpPr>
            <p:cNvPr id="126" name="Straight Connector 125">
              <a:extLst>
                <a:ext uri="{FF2B5EF4-FFF2-40B4-BE49-F238E27FC236}">
                  <a16:creationId xmlns:a16="http://schemas.microsoft.com/office/drawing/2014/main" id="{A4893E6D-F13F-374F-8849-AAC91157A9D4}"/>
                </a:ext>
              </a:extLst>
            </p:cNvPr>
            <p:cNvCxnSpPr>
              <a:cxnSpLocks/>
            </p:cNvCxnSpPr>
            <p:nvPr/>
          </p:nvCxnSpPr>
          <p:spPr>
            <a:xfrm>
              <a:off x="8961696" y="1260012"/>
              <a:ext cx="0" cy="4250451"/>
            </a:xfrm>
            <a:prstGeom prst="line">
              <a:avLst/>
            </a:prstGeom>
            <a:ln>
              <a:solidFill>
                <a:srgbClr val="97CAEB"/>
              </a:solidFill>
            </a:ln>
          </p:spPr>
          <p:style>
            <a:lnRef idx="1">
              <a:schemeClr val="accent2"/>
            </a:lnRef>
            <a:fillRef idx="0">
              <a:schemeClr val="accent2"/>
            </a:fillRef>
            <a:effectRef idx="0">
              <a:schemeClr val="accent2"/>
            </a:effectRef>
            <a:fontRef idx="minor">
              <a:schemeClr val="tx1"/>
            </a:fontRef>
          </p:style>
        </p:cxnSp>
      </p:grpSp>
      <p:sp>
        <p:nvSpPr>
          <p:cNvPr id="2" name="Title 1">
            <a:extLst>
              <a:ext uri="{FF2B5EF4-FFF2-40B4-BE49-F238E27FC236}">
                <a16:creationId xmlns:a16="http://schemas.microsoft.com/office/drawing/2014/main" id="{94E1DE2C-AE7F-C54B-8571-72CF4B585449}"/>
              </a:ext>
            </a:extLst>
          </p:cNvPr>
          <p:cNvSpPr>
            <a:spLocks noGrp="1"/>
          </p:cNvSpPr>
          <p:nvPr>
            <p:ph type="title"/>
          </p:nvPr>
        </p:nvSpPr>
        <p:spPr/>
        <p:txBody>
          <a:bodyPr/>
          <a:lstStyle/>
          <a:p>
            <a:r>
              <a:rPr lang="en-US" dirty="0"/>
              <a:t>First-Quarter Results by Segment</a:t>
            </a:r>
            <a:endParaRPr lang="en-US"/>
          </a:p>
        </p:txBody>
      </p:sp>
      <p:sp>
        <p:nvSpPr>
          <p:cNvPr id="13" name="Text Placeholder 12">
            <a:extLst>
              <a:ext uri="{FF2B5EF4-FFF2-40B4-BE49-F238E27FC236}">
                <a16:creationId xmlns:a16="http://schemas.microsoft.com/office/drawing/2014/main" id="{1539C858-C4A9-A340-A458-8F558DE428E0}"/>
              </a:ext>
            </a:extLst>
          </p:cNvPr>
          <p:cNvSpPr>
            <a:spLocks noGrp="1"/>
          </p:cNvSpPr>
          <p:nvPr>
            <p:ph type="body" sz="quarter" idx="19"/>
          </p:nvPr>
        </p:nvSpPr>
        <p:spPr/>
        <p:txBody>
          <a:bodyPr/>
          <a:lstStyle/>
          <a:p>
            <a:r>
              <a:rPr lang="en-US"/>
              <a:t>($ Millions)</a:t>
            </a:r>
          </a:p>
        </p:txBody>
      </p:sp>
      <p:sp>
        <p:nvSpPr>
          <p:cNvPr id="7" name="Text Placeholder 6">
            <a:extLst>
              <a:ext uri="{FF2B5EF4-FFF2-40B4-BE49-F238E27FC236}">
                <a16:creationId xmlns:a16="http://schemas.microsoft.com/office/drawing/2014/main" id="{6347B2B6-B120-1A4C-B79B-6378EBB28880}"/>
              </a:ext>
            </a:extLst>
          </p:cNvPr>
          <p:cNvSpPr>
            <a:spLocks noGrp="1"/>
          </p:cNvSpPr>
          <p:nvPr>
            <p:ph type="body" sz="quarter" idx="18"/>
          </p:nvPr>
        </p:nvSpPr>
        <p:spPr/>
        <p:txBody>
          <a:bodyPr wrap="square">
            <a:spAutoFit/>
          </a:bodyPr>
          <a:lstStyle/>
          <a:p>
            <a:r>
              <a:rPr lang="en-US" dirty="0"/>
              <a:t>In the first quarter of 2021, we changed the method for calculating the allowance for doubtful accounts of the North America segment’s U.S. business. This change in method resulted in a $12.3 million operating profit increase in the segment, which was offset by a $12.3 million increase to Corporate expense, resulting in no impact to consolidated operating profit for the quarter. Historically, all Brink’s business units followed an internal Company policy for determining an allowance for doubtful accounts and the allowances were then reconciled to the required U.S. GAAP estimated consolidated allowance, with any differences reported as part of Corporate expense. Other than for the U.S. business, the reconciling differences were not significant. We changed the U.S. calculation of the allowance in order to more closely align it with the U.S. GAAP consolidated calculation and to minimize reconciling differences, resulting in the offsetting $12.3 million adjustments to align the methods.</a:t>
            </a:r>
          </a:p>
          <a:p>
            <a:r>
              <a:rPr lang="en-US" dirty="0"/>
              <a:t>1Q20 Op Profit Margin of 1.7%</a:t>
            </a:r>
          </a:p>
          <a:p>
            <a:pPr marL="0" indent="0">
              <a:buNone/>
            </a:pPr>
            <a:r>
              <a:rPr lang="en-US" dirty="0"/>
              <a:t>Note: Constant currency represents 2021 results at 2020 exchange rates.</a:t>
            </a:r>
          </a:p>
        </p:txBody>
      </p:sp>
      <p:grpSp>
        <p:nvGrpSpPr>
          <p:cNvPr id="5" name="Group 4">
            <a:extLst>
              <a:ext uri="{FF2B5EF4-FFF2-40B4-BE49-F238E27FC236}">
                <a16:creationId xmlns:a16="http://schemas.microsoft.com/office/drawing/2014/main" id="{B0C97ABA-3022-BC4E-B244-B8E814C52733}"/>
              </a:ext>
            </a:extLst>
          </p:cNvPr>
          <p:cNvGrpSpPr/>
          <p:nvPr/>
        </p:nvGrpSpPr>
        <p:grpSpPr>
          <a:xfrm>
            <a:off x="681399" y="2307235"/>
            <a:ext cx="2417579" cy="3440309"/>
            <a:chOff x="797147" y="2354636"/>
            <a:chExt cx="2417579" cy="3440309"/>
          </a:xfrm>
        </p:grpSpPr>
        <p:graphicFrame>
          <p:nvGraphicFramePr>
            <p:cNvPr id="27" name="Chart 26">
              <a:extLst>
                <a:ext uri="{FF2B5EF4-FFF2-40B4-BE49-F238E27FC236}">
                  <a16:creationId xmlns:a16="http://schemas.microsoft.com/office/drawing/2014/main" id="{0D2517AE-B460-CE4D-8A71-121022E0B022}"/>
                </a:ext>
              </a:extLst>
            </p:cNvPr>
            <p:cNvGraphicFramePr/>
            <p:nvPr>
              <p:extLst>
                <p:ext uri="{D42A27DB-BD31-4B8C-83A1-F6EECF244321}">
                  <p14:modId xmlns:p14="http://schemas.microsoft.com/office/powerpoint/2010/main" val="484519691"/>
                </p:ext>
              </p:extLst>
            </p:nvPr>
          </p:nvGraphicFramePr>
          <p:xfrm>
            <a:off x="797147" y="2354636"/>
            <a:ext cx="1182375" cy="32525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5EBF639F-24E9-4B43-B15D-91BABA44BEC4}"/>
                </a:ext>
              </a:extLst>
            </p:cNvPr>
            <p:cNvGraphicFramePr/>
            <p:nvPr>
              <p:extLst>
                <p:ext uri="{D42A27DB-BD31-4B8C-83A1-F6EECF244321}">
                  <p14:modId xmlns:p14="http://schemas.microsoft.com/office/powerpoint/2010/main" val="836128273"/>
                </p:ext>
              </p:extLst>
            </p:nvPr>
          </p:nvGraphicFramePr>
          <p:xfrm>
            <a:off x="2032351" y="2464196"/>
            <a:ext cx="1182375" cy="333074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15D0D7F4-3F4A-7049-AF6F-C6DA2415A523}"/>
                </a:ext>
              </a:extLst>
            </p:cNvPr>
            <p:cNvGrpSpPr/>
            <p:nvPr/>
          </p:nvGrpSpPr>
          <p:grpSpPr>
            <a:xfrm>
              <a:off x="2258332" y="4486201"/>
              <a:ext cx="730251" cy="757409"/>
              <a:chOff x="2288068" y="4486201"/>
              <a:chExt cx="730251" cy="757409"/>
            </a:xfrm>
          </p:grpSpPr>
          <p:sp>
            <p:nvSpPr>
              <p:cNvPr id="19" name="Rectangle 18">
                <a:extLst>
                  <a:ext uri="{FF2B5EF4-FFF2-40B4-BE49-F238E27FC236}">
                    <a16:creationId xmlns:a16="http://schemas.microsoft.com/office/drawing/2014/main" id="{1C887318-CDC0-8041-81D1-4FB01A254EC0}"/>
                  </a:ext>
                </a:extLst>
              </p:cNvPr>
              <p:cNvSpPr/>
              <p:nvPr/>
            </p:nvSpPr>
            <p:spPr>
              <a:xfrm>
                <a:off x="2288068" y="4985078"/>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chemeClr val="bg1"/>
                    </a:solidFill>
                    <a:ea typeface="Helvetica Regular" charset="0"/>
                    <a:cs typeface="Helvetica Regular" charset="0"/>
                  </a:rPr>
                  <a:t>3.9%</a:t>
                </a:r>
              </a:p>
              <a:p>
                <a:pPr marL="310896" indent="-310896" algn="ctr"/>
                <a:r>
                  <a:rPr lang="en-US" sz="750" dirty="0">
                    <a:solidFill>
                      <a:schemeClr val="bg1"/>
                    </a:solidFill>
                    <a:ea typeface="Helvetica Regular" charset="0"/>
                    <a:cs typeface="Helvetica Regular" charset="0"/>
                  </a:rPr>
                  <a:t>Margin</a:t>
                </a:r>
              </a:p>
            </p:txBody>
          </p:sp>
          <p:sp>
            <p:nvSpPr>
              <p:cNvPr id="30" name="Rectangle 29">
                <a:extLst>
                  <a:ext uri="{FF2B5EF4-FFF2-40B4-BE49-F238E27FC236}">
                    <a16:creationId xmlns:a16="http://schemas.microsoft.com/office/drawing/2014/main" id="{5164DFEA-A1DB-4144-9FE4-F5AAE900CDB4}"/>
                  </a:ext>
                </a:extLst>
              </p:cNvPr>
              <p:cNvSpPr/>
              <p:nvPr/>
            </p:nvSpPr>
            <p:spPr>
              <a:xfrm>
                <a:off x="2688118" y="4486201"/>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10.2%</a:t>
                </a:r>
              </a:p>
              <a:p>
                <a:pPr marL="310896" indent="-310896" algn="ctr"/>
                <a:r>
                  <a:rPr lang="en-US" sz="750" dirty="0">
                    <a:solidFill>
                      <a:srgbClr val="3F403F"/>
                    </a:solidFill>
                    <a:ea typeface="Helvetica Regular" charset="0"/>
                    <a:cs typeface="Helvetica Regular" charset="0"/>
                  </a:rPr>
                  <a:t>Margin</a:t>
                </a:r>
              </a:p>
            </p:txBody>
          </p:sp>
        </p:grpSp>
      </p:grpSp>
      <p:grpSp>
        <p:nvGrpSpPr>
          <p:cNvPr id="6" name="Group 5">
            <a:extLst>
              <a:ext uri="{FF2B5EF4-FFF2-40B4-BE49-F238E27FC236}">
                <a16:creationId xmlns:a16="http://schemas.microsoft.com/office/drawing/2014/main" id="{895A01C6-5983-4845-86F8-3DBB519CA631}"/>
              </a:ext>
            </a:extLst>
          </p:cNvPr>
          <p:cNvGrpSpPr/>
          <p:nvPr/>
        </p:nvGrpSpPr>
        <p:grpSpPr>
          <a:xfrm>
            <a:off x="3487798" y="2307235"/>
            <a:ext cx="2417579" cy="3440309"/>
            <a:chOff x="3561750" y="2354636"/>
            <a:chExt cx="2417579" cy="3440309"/>
          </a:xfrm>
        </p:grpSpPr>
        <p:graphicFrame>
          <p:nvGraphicFramePr>
            <p:cNvPr id="66" name="Chart 65">
              <a:extLst>
                <a:ext uri="{FF2B5EF4-FFF2-40B4-BE49-F238E27FC236}">
                  <a16:creationId xmlns:a16="http://schemas.microsoft.com/office/drawing/2014/main" id="{9E7D6BD8-DECB-D345-814F-071DEF1F2C37}"/>
                </a:ext>
              </a:extLst>
            </p:cNvPr>
            <p:cNvGraphicFramePr/>
            <p:nvPr>
              <p:extLst>
                <p:ext uri="{D42A27DB-BD31-4B8C-83A1-F6EECF244321}">
                  <p14:modId xmlns:p14="http://schemas.microsoft.com/office/powerpoint/2010/main" val="986469409"/>
                </p:ext>
              </p:extLst>
            </p:nvPr>
          </p:nvGraphicFramePr>
          <p:xfrm>
            <a:off x="3561750" y="2354636"/>
            <a:ext cx="1182375" cy="32525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Chart 66">
              <a:extLst>
                <a:ext uri="{FF2B5EF4-FFF2-40B4-BE49-F238E27FC236}">
                  <a16:creationId xmlns:a16="http://schemas.microsoft.com/office/drawing/2014/main" id="{C6062A5C-82E0-DC46-826B-B5615E076CC9}"/>
                </a:ext>
              </a:extLst>
            </p:cNvPr>
            <p:cNvGraphicFramePr/>
            <p:nvPr>
              <p:extLst>
                <p:ext uri="{D42A27DB-BD31-4B8C-83A1-F6EECF244321}">
                  <p14:modId xmlns:p14="http://schemas.microsoft.com/office/powerpoint/2010/main" val="1141915015"/>
                </p:ext>
              </p:extLst>
            </p:nvPr>
          </p:nvGraphicFramePr>
          <p:xfrm>
            <a:off x="4796954" y="2464196"/>
            <a:ext cx="1182375" cy="3330749"/>
          </p:xfrm>
          <a:graphic>
            <a:graphicData uri="http://schemas.openxmlformats.org/drawingml/2006/chart">
              <c:chart xmlns:c="http://schemas.openxmlformats.org/drawingml/2006/chart" xmlns:r="http://schemas.openxmlformats.org/officeDocument/2006/relationships" r:id="rId5"/>
            </a:graphicData>
          </a:graphic>
        </p:graphicFrame>
        <p:grpSp>
          <p:nvGrpSpPr>
            <p:cNvPr id="127" name="Group 126">
              <a:extLst>
                <a:ext uri="{FF2B5EF4-FFF2-40B4-BE49-F238E27FC236}">
                  <a16:creationId xmlns:a16="http://schemas.microsoft.com/office/drawing/2014/main" id="{F6E3E51E-DC3E-6E48-A275-A8028FBFC7E3}"/>
                </a:ext>
              </a:extLst>
            </p:cNvPr>
            <p:cNvGrpSpPr/>
            <p:nvPr/>
          </p:nvGrpSpPr>
          <p:grpSpPr>
            <a:xfrm>
              <a:off x="5025467" y="3762396"/>
              <a:ext cx="725143" cy="298992"/>
              <a:chOff x="4959025" y="4334819"/>
              <a:chExt cx="725143" cy="298992"/>
            </a:xfrm>
          </p:grpSpPr>
          <p:sp>
            <p:nvSpPr>
              <p:cNvPr id="69" name="Rectangle 68">
                <a:extLst>
                  <a:ext uri="{FF2B5EF4-FFF2-40B4-BE49-F238E27FC236}">
                    <a16:creationId xmlns:a16="http://schemas.microsoft.com/office/drawing/2014/main" id="{3E47F6D0-125C-7048-8B88-4E6E42458E6F}"/>
                  </a:ext>
                </a:extLst>
              </p:cNvPr>
              <p:cNvSpPr/>
              <p:nvPr/>
            </p:nvSpPr>
            <p:spPr>
              <a:xfrm>
                <a:off x="4959025" y="4334819"/>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chemeClr val="bg1"/>
                    </a:solidFill>
                    <a:ea typeface="Helvetica Regular" charset="0"/>
                    <a:cs typeface="Helvetica Regular" charset="0"/>
                  </a:rPr>
                  <a:t>20.2%</a:t>
                </a:r>
              </a:p>
              <a:p>
                <a:pPr marL="310896" indent="-310896" algn="ctr"/>
                <a:r>
                  <a:rPr lang="en-US" sz="750" dirty="0">
                    <a:solidFill>
                      <a:schemeClr val="bg1"/>
                    </a:solidFill>
                    <a:ea typeface="Helvetica Regular" charset="0"/>
                    <a:cs typeface="Helvetica Regular" charset="0"/>
                  </a:rPr>
                  <a:t>Margin</a:t>
                </a:r>
              </a:p>
            </p:txBody>
          </p:sp>
          <p:sp>
            <p:nvSpPr>
              <p:cNvPr id="70" name="Rectangle 69">
                <a:extLst>
                  <a:ext uri="{FF2B5EF4-FFF2-40B4-BE49-F238E27FC236}">
                    <a16:creationId xmlns:a16="http://schemas.microsoft.com/office/drawing/2014/main" id="{AF6584A7-8B81-AC48-A83C-FAFB885220C4}"/>
                  </a:ext>
                </a:extLst>
              </p:cNvPr>
              <p:cNvSpPr/>
              <p:nvPr/>
            </p:nvSpPr>
            <p:spPr>
              <a:xfrm>
                <a:off x="5353967" y="4375279"/>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21.8%</a:t>
                </a:r>
              </a:p>
              <a:p>
                <a:pPr marL="310896" indent="-310896" algn="ctr"/>
                <a:r>
                  <a:rPr lang="en-US" sz="750" dirty="0">
                    <a:solidFill>
                      <a:srgbClr val="3F403F"/>
                    </a:solidFill>
                    <a:ea typeface="Helvetica Regular" charset="0"/>
                    <a:cs typeface="Helvetica Regular" charset="0"/>
                  </a:rPr>
                  <a:t>Margin</a:t>
                </a:r>
              </a:p>
            </p:txBody>
          </p:sp>
        </p:grpSp>
      </p:grpSp>
      <p:grpSp>
        <p:nvGrpSpPr>
          <p:cNvPr id="11" name="Group 10">
            <a:extLst>
              <a:ext uri="{FF2B5EF4-FFF2-40B4-BE49-F238E27FC236}">
                <a16:creationId xmlns:a16="http://schemas.microsoft.com/office/drawing/2014/main" id="{95F37158-2E53-6241-AE26-FBD0C7FEF5FC}"/>
              </a:ext>
            </a:extLst>
          </p:cNvPr>
          <p:cNvGrpSpPr/>
          <p:nvPr/>
        </p:nvGrpSpPr>
        <p:grpSpPr>
          <a:xfrm>
            <a:off x="9179843" y="2307235"/>
            <a:ext cx="2417579" cy="3440309"/>
            <a:chOff x="9001932" y="2354636"/>
            <a:chExt cx="2417579" cy="3440309"/>
          </a:xfrm>
        </p:grpSpPr>
        <p:graphicFrame>
          <p:nvGraphicFramePr>
            <p:cNvPr id="75" name="Chart 74">
              <a:extLst>
                <a:ext uri="{FF2B5EF4-FFF2-40B4-BE49-F238E27FC236}">
                  <a16:creationId xmlns:a16="http://schemas.microsoft.com/office/drawing/2014/main" id="{A6CAA2EB-8F02-3343-999C-9A8DBCE17805}"/>
                </a:ext>
              </a:extLst>
            </p:cNvPr>
            <p:cNvGraphicFramePr/>
            <p:nvPr>
              <p:extLst>
                <p:ext uri="{D42A27DB-BD31-4B8C-83A1-F6EECF244321}">
                  <p14:modId xmlns:p14="http://schemas.microsoft.com/office/powerpoint/2010/main" val="2066524025"/>
                </p:ext>
              </p:extLst>
            </p:nvPr>
          </p:nvGraphicFramePr>
          <p:xfrm>
            <a:off x="9001932" y="2354636"/>
            <a:ext cx="1182375" cy="32525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6" name="Chart 75">
              <a:extLst>
                <a:ext uri="{FF2B5EF4-FFF2-40B4-BE49-F238E27FC236}">
                  <a16:creationId xmlns:a16="http://schemas.microsoft.com/office/drawing/2014/main" id="{D0FD7215-C46F-2E49-8F3F-51F857FC0BC8}"/>
                </a:ext>
              </a:extLst>
            </p:cNvPr>
            <p:cNvGraphicFramePr/>
            <p:nvPr>
              <p:extLst>
                <p:ext uri="{D42A27DB-BD31-4B8C-83A1-F6EECF244321}">
                  <p14:modId xmlns:p14="http://schemas.microsoft.com/office/powerpoint/2010/main" val="2649613938"/>
                </p:ext>
              </p:extLst>
            </p:nvPr>
          </p:nvGraphicFramePr>
          <p:xfrm>
            <a:off x="10237136" y="2464196"/>
            <a:ext cx="1182375" cy="3330749"/>
          </p:xfrm>
          <a:graphic>
            <a:graphicData uri="http://schemas.openxmlformats.org/drawingml/2006/chart">
              <c:chart xmlns:c="http://schemas.openxmlformats.org/drawingml/2006/chart" xmlns:r="http://schemas.openxmlformats.org/officeDocument/2006/relationships" r:id="rId7"/>
            </a:graphicData>
          </a:graphic>
        </p:graphicFrame>
        <p:grpSp>
          <p:nvGrpSpPr>
            <p:cNvPr id="80" name="Group 79">
              <a:extLst>
                <a:ext uri="{FF2B5EF4-FFF2-40B4-BE49-F238E27FC236}">
                  <a16:creationId xmlns:a16="http://schemas.microsoft.com/office/drawing/2014/main" id="{13C7326E-CBA1-4944-803B-36E3517FF785}"/>
                </a:ext>
              </a:extLst>
            </p:cNvPr>
            <p:cNvGrpSpPr/>
            <p:nvPr/>
          </p:nvGrpSpPr>
          <p:grpSpPr>
            <a:xfrm>
              <a:off x="10465693" y="4548828"/>
              <a:ext cx="725143" cy="694782"/>
              <a:chOff x="2069873" y="4454172"/>
              <a:chExt cx="725143" cy="694782"/>
            </a:xfrm>
          </p:grpSpPr>
          <p:sp>
            <p:nvSpPr>
              <p:cNvPr id="81" name="Rectangle 80">
                <a:extLst>
                  <a:ext uri="{FF2B5EF4-FFF2-40B4-BE49-F238E27FC236}">
                    <a16:creationId xmlns:a16="http://schemas.microsoft.com/office/drawing/2014/main" id="{BD5E89E1-53E7-3145-9159-7453B3A823E6}"/>
                  </a:ext>
                </a:extLst>
              </p:cNvPr>
              <p:cNvSpPr/>
              <p:nvPr/>
            </p:nvSpPr>
            <p:spPr>
              <a:xfrm>
                <a:off x="2069873" y="4890422"/>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chemeClr val="bg1"/>
                    </a:solidFill>
                    <a:ea typeface="Helvetica Regular" charset="0"/>
                    <a:cs typeface="Helvetica Regular" charset="0"/>
                  </a:rPr>
                  <a:t>12.8%</a:t>
                </a:r>
              </a:p>
              <a:p>
                <a:pPr marL="310896" indent="-310896" algn="ctr"/>
                <a:r>
                  <a:rPr lang="en-US" sz="750" dirty="0">
                    <a:solidFill>
                      <a:schemeClr val="bg1"/>
                    </a:solidFill>
                    <a:ea typeface="Helvetica Regular" charset="0"/>
                    <a:cs typeface="Helvetica Regular" charset="0"/>
                  </a:rPr>
                  <a:t>Margin</a:t>
                </a:r>
              </a:p>
            </p:txBody>
          </p:sp>
          <p:sp>
            <p:nvSpPr>
              <p:cNvPr id="82" name="Rectangle 81">
                <a:extLst>
                  <a:ext uri="{FF2B5EF4-FFF2-40B4-BE49-F238E27FC236}">
                    <a16:creationId xmlns:a16="http://schemas.microsoft.com/office/drawing/2014/main" id="{250AC853-0124-AE4B-B8D1-485E6A9697C2}"/>
                  </a:ext>
                </a:extLst>
              </p:cNvPr>
              <p:cNvSpPr/>
              <p:nvPr/>
            </p:nvSpPr>
            <p:spPr>
              <a:xfrm>
                <a:off x="2464815" y="4454172"/>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17.2%</a:t>
                </a:r>
              </a:p>
              <a:p>
                <a:pPr marL="310896" indent="-310896" algn="ctr"/>
                <a:r>
                  <a:rPr lang="en-US" sz="750" dirty="0">
                    <a:solidFill>
                      <a:srgbClr val="3F403F"/>
                    </a:solidFill>
                    <a:ea typeface="Helvetica Regular" charset="0"/>
                    <a:cs typeface="Helvetica Regular" charset="0"/>
                  </a:rPr>
                  <a:t>Margin</a:t>
                </a:r>
              </a:p>
            </p:txBody>
          </p:sp>
        </p:grpSp>
      </p:grpSp>
      <p:graphicFrame>
        <p:nvGraphicFramePr>
          <p:cNvPr id="104" name="Table 29">
            <a:extLst>
              <a:ext uri="{FF2B5EF4-FFF2-40B4-BE49-F238E27FC236}">
                <a16:creationId xmlns:a16="http://schemas.microsoft.com/office/drawing/2014/main" id="{9BFE0354-13FF-844E-B31E-A273E4CB5A53}"/>
              </a:ext>
            </a:extLst>
          </p:cNvPr>
          <p:cNvGraphicFramePr>
            <a:graphicFrameLocks noGrp="1"/>
          </p:cNvGraphicFramePr>
          <p:nvPr>
            <p:extLst>
              <p:ext uri="{D42A27DB-BD31-4B8C-83A1-F6EECF244321}">
                <p14:modId xmlns:p14="http://schemas.microsoft.com/office/powerpoint/2010/main" val="2282757599"/>
              </p:ext>
            </p:extLst>
          </p:nvPr>
        </p:nvGraphicFramePr>
        <p:xfrm>
          <a:off x="3513516" y="1251612"/>
          <a:ext cx="2343948" cy="588264"/>
        </p:xfrm>
        <a:graphic>
          <a:graphicData uri="http://schemas.openxmlformats.org/drawingml/2006/table">
            <a:tbl>
              <a:tblPr firstRow="1" bandRow="1">
                <a:tableStyleId>{5C22544A-7EE6-4342-B048-85BDC9FD1C3A}</a:tableStyleId>
              </a:tblPr>
              <a:tblGrid>
                <a:gridCol w="1311126">
                  <a:extLst>
                    <a:ext uri="{9D8B030D-6E8A-4147-A177-3AD203B41FA5}">
                      <a16:colId xmlns:a16="http://schemas.microsoft.com/office/drawing/2014/main" val="665897575"/>
                    </a:ext>
                  </a:extLst>
                </a:gridCol>
                <a:gridCol w="1032822">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Latin America</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(10%)</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(3%)</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(+2%)</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+12%</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aphicFrame>
        <p:nvGraphicFramePr>
          <p:cNvPr id="105" name="Table 29">
            <a:extLst>
              <a:ext uri="{FF2B5EF4-FFF2-40B4-BE49-F238E27FC236}">
                <a16:creationId xmlns:a16="http://schemas.microsoft.com/office/drawing/2014/main" id="{CABC07A8-44BB-C04D-B906-01505F06AD5E}"/>
              </a:ext>
            </a:extLst>
          </p:cNvPr>
          <p:cNvGraphicFramePr>
            <a:graphicFrameLocks noGrp="1"/>
          </p:cNvGraphicFramePr>
          <p:nvPr>
            <p:extLst>
              <p:ext uri="{D42A27DB-BD31-4B8C-83A1-F6EECF244321}">
                <p14:modId xmlns:p14="http://schemas.microsoft.com/office/powerpoint/2010/main" val="3735806388"/>
              </p:ext>
            </p:extLst>
          </p:nvPr>
        </p:nvGraphicFramePr>
        <p:xfrm>
          <a:off x="662712" y="1251612"/>
          <a:ext cx="2343948" cy="588264"/>
        </p:xfrm>
        <a:graphic>
          <a:graphicData uri="http://schemas.openxmlformats.org/drawingml/2006/table">
            <a:tbl>
              <a:tblPr firstRow="1" bandRow="1">
                <a:tableStyleId>{5C22544A-7EE6-4342-B048-85BDC9FD1C3A}</a:tableStyleId>
              </a:tblPr>
              <a:tblGrid>
                <a:gridCol w="1195388">
                  <a:extLst>
                    <a:ext uri="{9D8B030D-6E8A-4147-A177-3AD203B41FA5}">
                      <a16:colId xmlns:a16="http://schemas.microsoft.com/office/drawing/2014/main" val="665897575"/>
                    </a:ext>
                  </a:extLst>
                </a:gridCol>
                <a:gridCol w="1148560">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North America</a:t>
                      </a:r>
                      <a:r>
                        <a:rPr lang="en-US" sz="1600" b="0" baseline="30000" dirty="0">
                          <a:solidFill>
                            <a:srgbClr val="3F403F"/>
                          </a:solidFill>
                        </a:rPr>
                        <a:t>1</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(7%)</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(+141%)</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(8%)</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+141%</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aphicFrame>
        <p:nvGraphicFramePr>
          <p:cNvPr id="106" name="Table 29">
            <a:extLst>
              <a:ext uri="{FF2B5EF4-FFF2-40B4-BE49-F238E27FC236}">
                <a16:creationId xmlns:a16="http://schemas.microsoft.com/office/drawing/2014/main" id="{6BA4C706-458B-0345-9F35-4B8FE3E69386}"/>
              </a:ext>
            </a:extLst>
          </p:cNvPr>
          <p:cNvGraphicFramePr>
            <a:graphicFrameLocks noGrp="1"/>
          </p:cNvGraphicFramePr>
          <p:nvPr>
            <p:extLst>
              <p:ext uri="{D42A27DB-BD31-4B8C-83A1-F6EECF244321}">
                <p14:modId xmlns:p14="http://schemas.microsoft.com/office/powerpoint/2010/main" val="1885111668"/>
              </p:ext>
            </p:extLst>
          </p:nvPr>
        </p:nvGraphicFramePr>
        <p:xfrm>
          <a:off x="6364320" y="1251612"/>
          <a:ext cx="2343948" cy="588264"/>
        </p:xfrm>
        <a:graphic>
          <a:graphicData uri="http://schemas.openxmlformats.org/drawingml/2006/table">
            <a:tbl>
              <a:tblPr firstRow="1" bandRow="1">
                <a:tableStyleId>{5C22544A-7EE6-4342-B048-85BDC9FD1C3A}</a:tableStyleId>
              </a:tblPr>
              <a:tblGrid>
                <a:gridCol w="1206661">
                  <a:extLst>
                    <a:ext uri="{9D8B030D-6E8A-4147-A177-3AD203B41FA5}">
                      <a16:colId xmlns:a16="http://schemas.microsoft.com/office/drawing/2014/main" val="665897575"/>
                    </a:ext>
                  </a:extLst>
                </a:gridCol>
                <a:gridCol w="1137287">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Europe</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(+70%)</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(+405%)</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(+56%)</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+371%</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aphicFrame>
        <p:nvGraphicFramePr>
          <p:cNvPr id="107" name="Table 29">
            <a:extLst>
              <a:ext uri="{FF2B5EF4-FFF2-40B4-BE49-F238E27FC236}">
                <a16:creationId xmlns:a16="http://schemas.microsoft.com/office/drawing/2014/main" id="{ED169E2C-D0A8-8040-B295-FED4844BCB97}"/>
              </a:ext>
            </a:extLst>
          </p:cNvPr>
          <p:cNvGraphicFramePr>
            <a:graphicFrameLocks noGrp="1"/>
          </p:cNvGraphicFramePr>
          <p:nvPr>
            <p:extLst>
              <p:ext uri="{D42A27DB-BD31-4B8C-83A1-F6EECF244321}">
                <p14:modId xmlns:p14="http://schemas.microsoft.com/office/powerpoint/2010/main" val="94348563"/>
              </p:ext>
            </p:extLst>
          </p:nvPr>
        </p:nvGraphicFramePr>
        <p:xfrm>
          <a:off x="9215122" y="1251612"/>
          <a:ext cx="2343948" cy="588264"/>
        </p:xfrm>
        <a:graphic>
          <a:graphicData uri="http://schemas.openxmlformats.org/drawingml/2006/table">
            <a:tbl>
              <a:tblPr firstRow="1" bandRow="1">
                <a:tableStyleId>{5C22544A-7EE6-4342-B048-85BDC9FD1C3A}</a:tableStyleId>
              </a:tblPr>
              <a:tblGrid>
                <a:gridCol w="1206661">
                  <a:extLst>
                    <a:ext uri="{9D8B030D-6E8A-4147-A177-3AD203B41FA5}">
                      <a16:colId xmlns:a16="http://schemas.microsoft.com/office/drawing/2014/main" val="665897575"/>
                    </a:ext>
                  </a:extLst>
                </a:gridCol>
                <a:gridCol w="1137287">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Rest of the World</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(+66%)</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(+124%)</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(+59%)</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+115%</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pSp>
        <p:nvGrpSpPr>
          <p:cNvPr id="10" name="Group 9">
            <a:extLst>
              <a:ext uri="{FF2B5EF4-FFF2-40B4-BE49-F238E27FC236}">
                <a16:creationId xmlns:a16="http://schemas.microsoft.com/office/drawing/2014/main" id="{6AA203C4-CB02-6F42-8172-D3907E6FBAF5}"/>
              </a:ext>
            </a:extLst>
          </p:cNvPr>
          <p:cNvGrpSpPr/>
          <p:nvPr/>
        </p:nvGrpSpPr>
        <p:grpSpPr>
          <a:xfrm>
            <a:off x="6341065" y="2307235"/>
            <a:ext cx="2417579" cy="3440309"/>
            <a:chOff x="6274407" y="2354636"/>
            <a:chExt cx="2417579" cy="3440309"/>
          </a:xfrm>
        </p:grpSpPr>
        <p:graphicFrame>
          <p:nvGraphicFramePr>
            <p:cNvPr id="72" name="Chart 71">
              <a:extLst>
                <a:ext uri="{FF2B5EF4-FFF2-40B4-BE49-F238E27FC236}">
                  <a16:creationId xmlns:a16="http://schemas.microsoft.com/office/drawing/2014/main" id="{D16CE1FC-28FB-2C47-8AC1-73DBF18E8C49}"/>
                </a:ext>
              </a:extLst>
            </p:cNvPr>
            <p:cNvGraphicFramePr/>
            <p:nvPr>
              <p:extLst>
                <p:ext uri="{D42A27DB-BD31-4B8C-83A1-F6EECF244321}">
                  <p14:modId xmlns:p14="http://schemas.microsoft.com/office/powerpoint/2010/main" val="607999834"/>
                </p:ext>
              </p:extLst>
            </p:nvPr>
          </p:nvGraphicFramePr>
          <p:xfrm>
            <a:off x="6274407" y="2354636"/>
            <a:ext cx="1182375" cy="32525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3" name="Chart 72">
              <a:extLst>
                <a:ext uri="{FF2B5EF4-FFF2-40B4-BE49-F238E27FC236}">
                  <a16:creationId xmlns:a16="http://schemas.microsoft.com/office/drawing/2014/main" id="{95152D63-3674-F340-9C8F-8B433640A991}"/>
                </a:ext>
              </a:extLst>
            </p:cNvPr>
            <p:cNvGraphicFramePr/>
            <p:nvPr>
              <p:extLst>
                <p:ext uri="{D42A27DB-BD31-4B8C-83A1-F6EECF244321}">
                  <p14:modId xmlns:p14="http://schemas.microsoft.com/office/powerpoint/2010/main" val="546170503"/>
                </p:ext>
              </p:extLst>
            </p:nvPr>
          </p:nvGraphicFramePr>
          <p:xfrm>
            <a:off x="7509611" y="2464196"/>
            <a:ext cx="1182375" cy="3330749"/>
          </p:xfrm>
          <a:graphic>
            <a:graphicData uri="http://schemas.openxmlformats.org/drawingml/2006/chart">
              <c:chart xmlns:c="http://schemas.openxmlformats.org/drawingml/2006/chart" xmlns:r="http://schemas.openxmlformats.org/officeDocument/2006/relationships" r:id="rId9"/>
            </a:graphicData>
          </a:graphic>
        </p:graphicFrame>
        <p:grpSp>
          <p:nvGrpSpPr>
            <p:cNvPr id="121" name="Group 120">
              <a:extLst>
                <a:ext uri="{FF2B5EF4-FFF2-40B4-BE49-F238E27FC236}">
                  <a16:creationId xmlns:a16="http://schemas.microsoft.com/office/drawing/2014/main" id="{3F020D82-357E-7C47-883B-99EE43186819}"/>
                </a:ext>
              </a:extLst>
            </p:cNvPr>
            <p:cNvGrpSpPr/>
            <p:nvPr/>
          </p:nvGrpSpPr>
          <p:grpSpPr>
            <a:xfrm>
              <a:off x="7985696" y="5026717"/>
              <a:ext cx="480147" cy="421730"/>
              <a:chOff x="8195686" y="4978165"/>
              <a:chExt cx="480147" cy="421730"/>
            </a:xfrm>
          </p:grpSpPr>
          <p:sp>
            <p:nvSpPr>
              <p:cNvPr id="79" name="Rectangle 78">
                <a:extLst>
                  <a:ext uri="{FF2B5EF4-FFF2-40B4-BE49-F238E27FC236}">
                    <a16:creationId xmlns:a16="http://schemas.microsoft.com/office/drawing/2014/main" id="{5D82F74E-A26D-7748-917B-10BF87C4AA07}"/>
                  </a:ext>
                </a:extLst>
              </p:cNvPr>
              <p:cNvSpPr/>
              <p:nvPr/>
            </p:nvSpPr>
            <p:spPr>
              <a:xfrm>
                <a:off x="8345632" y="4978165"/>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4.9%</a:t>
                </a:r>
              </a:p>
              <a:p>
                <a:pPr marL="310896" indent="-310896" algn="ctr"/>
                <a:r>
                  <a:rPr lang="en-US" sz="750" dirty="0">
                    <a:solidFill>
                      <a:srgbClr val="3F403F"/>
                    </a:solidFill>
                    <a:ea typeface="Helvetica Regular" charset="0"/>
                    <a:cs typeface="Helvetica Regular" charset="0"/>
                  </a:rPr>
                  <a:t>Margin</a:t>
                </a:r>
              </a:p>
            </p:txBody>
          </p:sp>
          <p:sp>
            <p:nvSpPr>
              <p:cNvPr id="120" name="Text Placeholder 7">
                <a:extLst>
                  <a:ext uri="{FF2B5EF4-FFF2-40B4-BE49-F238E27FC236}">
                    <a16:creationId xmlns:a16="http://schemas.microsoft.com/office/drawing/2014/main" id="{ECFF1915-398B-FB43-BCA4-FA423852790B}"/>
                  </a:ext>
                </a:extLst>
              </p:cNvPr>
              <p:cNvSpPr txBox="1">
                <a:spLocks/>
              </p:cNvSpPr>
              <p:nvPr/>
            </p:nvSpPr>
            <p:spPr>
              <a:xfrm>
                <a:off x="8195686" y="5220548"/>
                <a:ext cx="167978" cy="179347"/>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600" dirty="0">
                    <a:solidFill>
                      <a:srgbClr val="3F403F"/>
                    </a:solidFill>
                  </a:rPr>
                  <a:t>2</a:t>
                </a:r>
              </a:p>
            </p:txBody>
          </p:sp>
        </p:grpSp>
      </p:grpSp>
      <p:sp>
        <p:nvSpPr>
          <p:cNvPr id="3" name="TextBox 2">
            <a:extLst>
              <a:ext uri="{FF2B5EF4-FFF2-40B4-BE49-F238E27FC236}">
                <a16:creationId xmlns:a16="http://schemas.microsoft.com/office/drawing/2014/main" id="{D22F8EEC-A45C-6749-B33F-E1D63D4A449D}"/>
              </a:ext>
            </a:extLst>
          </p:cNvPr>
          <p:cNvSpPr txBox="1"/>
          <p:nvPr/>
        </p:nvSpPr>
        <p:spPr>
          <a:xfrm>
            <a:off x="956528"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(8%)	+141%</a:t>
            </a:r>
          </a:p>
          <a:p>
            <a:pPr>
              <a:tabLst>
                <a:tab pos="1033272" algn="r"/>
                <a:tab pos="1645920" algn="r"/>
              </a:tabLst>
            </a:pPr>
            <a:r>
              <a:rPr lang="en-US" sz="900" dirty="0" err="1">
                <a:solidFill>
                  <a:srgbClr val="3F403F"/>
                </a:solidFill>
              </a:rPr>
              <a:t>Acq</a:t>
            </a:r>
            <a:r>
              <a:rPr lang="en-US" sz="900" dirty="0">
                <a:solidFill>
                  <a:srgbClr val="3F403F"/>
                </a:solidFill>
              </a:rPr>
              <a:t>	—	—</a:t>
            </a:r>
          </a:p>
          <a:p>
            <a:pPr>
              <a:tabLst>
                <a:tab pos="1033272" algn="r"/>
                <a:tab pos="1645920" algn="r"/>
              </a:tabLst>
            </a:pPr>
            <a:r>
              <a:rPr lang="en-US" sz="900" dirty="0">
                <a:solidFill>
                  <a:srgbClr val="3F403F"/>
                </a:solidFill>
              </a:rPr>
              <a:t>FX	+1%	—</a:t>
            </a:r>
          </a:p>
        </p:txBody>
      </p:sp>
      <p:sp>
        <p:nvSpPr>
          <p:cNvPr id="45" name="TextBox 44">
            <a:extLst>
              <a:ext uri="{FF2B5EF4-FFF2-40B4-BE49-F238E27FC236}">
                <a16:creationId xmlns:a16="http://schemas.microsoft.com/office/drawing/2014/main" id="{8DF7A86C-8765-2741-A337-B53B7CC3A4DF}"/>
              </a:ext>
            </a:extLst>
          </p:cNvPr>
          <p:cNvSpPr txBox="1"/>
          <p:nvPr/>
        </p:nvSpPr>
        <p:spPr>
          <a:xfrm>
            <a:off x="3801139"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 	+12%</a:t>
            </a:r>
          </a:p>
          <a:p>
            <a:pPr>
              <a:tabLst>
                <a:tab pos="1033272" algn="r"/>
                <a:tab pos="1645920" algn="r"/>
              </a:tabLst>
            </a:pPr>
            <a:r>
              <a:rPr lang="en-US" sz="900" dirty="0" err="1">
                <a:solidFill>
                  <a:srgbClr val="3F403F"/>
                </a:solidFill>
              </a:rPr>
              <a:t>Acq</a:t>
            </a:r>
            <a:r>
              <a:rPr lang="en-US" sz="900" dirty="0">
                <a:solidFill>
                  <a:srgbClr val="3F403F"/>
                </a:solidFill>
              </a:rPr>
              <a:t>	 +2% 	 +1%</a:t>
            </a:r>
          </a:p>
          <a:p>
            <a:pPr>
              <a:tabLst>
                <a:tab pos="1033272" algn="r"/>
                <a:tab pos="1645920" algn="r"/>
              </a:tabLst>
            </a:pPr>
            <a:r>
              <a:rPr lang="en-US" sz="900" dirty="0">
                <a:solidFill>
                  <a:srgbClr val="3F403F"/>
                </a:solidFill>
              </a:rPr>
              <a:t>FX	 (12%) 	(15%)</a:t>
            </a:r>
          </a:p>
        </p:txBody>
      </p:sp>
      <p:sp>
        <p:nvSpPr>
          <p:cNvPr id="46" name="TextBox 45">
            <a:extLst>
              <a:ext uri="{FF2B5EF4-FFF2-40B4-BE49-F238E27FC236}">
                <a16:creationId xmlns:a16="http://schemas.microsoft.com/office/drawing/2014/main" id="{192FC8BF-5DFB-9548-88D4-559D7C1CD390}"/>
              </a:ext>
            </a:extLst>
          </p:cNvPr>
          <p:cNvSpPr txBox="1"/>
          <p:nvPr/>
        </p:nvSpPr>
        <p:spPr>
          <a:xfrm>
            <a:off x="6653446"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(20%) 	+14%</a:t>
            </a:r>
          </a:p>
          <a:p>
            <a:pPr>
              <a:tabLst>
                <a:tab pos="1033272" algn="r"/>
                <a:tab pos="1645920" algn="r"/>
              </a:tabLst>
            </a:pPr>
            <a:r>
              <a:rPr lang="en-US" sz="900" dirty="0" err="1">
                <a:solidFill>
                  <a:srgbClr val="3F403F"/>
                </a:solidFill>
              </a:rPr>
              <a:t>Acq</a:t>
            </a:r>
            <a:r>
              <a:rPr lang="en-US" sz="900" dirty="0">
                <a:solidFill>
                  <a:srgbClr val="3F403F"/>
                </a:solidFill>
              </a:rPr>
              <a:t>	 +76% 	 +357%</a:t>
            </a:r>
          </a:p>
          <a:p>
            <a:pPr>
              <a:tabLst>
                <a:tab pos="1033272" algn="r"/>
                <a:tab pos="1645920" algn="r"/>
              </a:tabLst>
            </a:pPr>
            <a:r>
              <a:rPr lang="en-US" sz="900" dirty="0">
                <a:solidFill>
                  <a:srgbClr val="3F403F"/>
                </a:solidFill>
              </a:rPr>
              <a:t>FX	 +13% 	 +33%</a:t>
            </a:r>
          </a:p>
        </p:txBody>
      </p:sp>
      <p:sp>
        <p:nvSpPr>
          <p:cNvPr id="47" name="TextBox 46">
            <a:extLst>
              <a:ext uri="{FF2B5EF4-FFF2-40B4-BE49-F238E27FC236}">
                <a16:creationId xmlns:a16="http://schemas.microsoft.com/office/drawing/2014/main" id="{664E9D0D-3746-5147-8F20-BD7978489A7B}"/>
              </a:ext>
            </a:extLst>
          </p:cNvPr>
          <p:cNvSpPr txBox="1"/>
          <p:nvPr/>
        </p:nvSpPr>
        <p:spPr>
          <a:xfrm>
            <a:off x="9508938"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(4%) 	+79%</a:t>
            </a:r>
          </a:p>
          <a:p>
            <a:pPr>
              <a:tabLst>
                <a:tab pos="1033272" algn="r"/>
                <a:tab pos="1645920" algn="r"/>
              </a:tabLst>
            </a:pPr>
            <a:r>
              <a:rPr lang="en-US" sz="900" dirty="0" err="1">
                <a:solidFill>
                  <a:srgbClr val="3F403F"/>
                </a:solidFill>
              </a:rPr>
              <a:t>Acq</a:t>
            </a:r>
            <a:r>
              <a:rPr lang="en-US" sz="900" dirty="0">
                <a:solidFill>
                  <a:srgbClr val="3F403F"/>
                </a:solidFill>
              </a:rPr>
              <a:t>	 +63% 	 +36%</a:t>
            </a:r>
          </a:p>
          <a:p>
            <a:pPr>
              <a:tabLst>
                <a:tab pos="1033272" algn="r"/>
                <a:tab pos="1645920" algn="r"/>
              </a:tabLst>
            </a:pPr>
            <a:r>
              <a:rPr lang="en-US" sz="900" dirty="0">
                <a:solidFill>
                  <a:srgbClr val="3F403F"/>
                </a:solidFill>
              </a:rPr>
              <a:t>FX	 +7% 	 +9%</a:t>
            </a:r>
          </a:p>
        </p:txBody>
      </p:sp>
    </p:spTree>
    <p:extLst>
      <p:ext uri="{BB962C8B-B14F-4D97-AF65-F5344CB8AC3E}">
        <p14:creationId xmlns:p14="http://schemas.microsoft.com/office/powerpoint/2010/main" val="27815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867C-D863-394D-AB7C-FBF623758395}"/>
              </a:ext>
            </a:extLst>
          </p:cNvPr>
          <p:cNvSpPr>
            <a:spLocks noGrp="1"/>
          </p:cNvSpPr>
          <p:nvPr>
            <p:ph type="title"/>
          </p:nvPr>
        </p:nvSpPr>
        <p:spPr/>
        <p:txBody>
          <a:bodyPr/>
          <a:lstStyle/>
          <a:p>
            <a:r>
              <a:rPr lang="en-US" dirty="0"/>
              <a:t>2021 Free Cash Flow Target</a:t>
            </a:r>
            <a:endParaRPr lang="en-US"/>
          </a:p>
        </p:txBody>
      </p:sp>
      <p:sp>
        <p:nvSpPr>
          <p:cNvPr id="4" name="Text Placeholder 3">
            <a:extLst>
              <a:ext uri="{FF2B5EF4-FFF2-40B4-BE49-F238E27FC236}">
                <a16:creationId xmlns:a16="http://schemas.microsoft.com/office/drawing/2014/main" id="{FCD13BCF-42C1-E745-8D66-E77E875809BC}"/>
              </a:ext>
            </a:extLst>
          </p:cNvPr>
          <p:cNvSpPr>
            <a:spLocks noGrp="1"/>
          </p:cNvSpPr>
          <p:nvPr>
            <p:ph type="body" sz="quarter" idx="19"/>
          </p:nvPr>
        </p:nvSpPr>
        <p:spPr/>
        <p:txBody>
          <a:bodyPr/>
          <a:lstStyle/>
          <a:p>
            <a:r>
              <a:rPr lang="en-US"/>
              <a:t>(Non-GAAP, $ millions)</a:t>
            </a:r>
          </a:p>
        </p:txBody>
      </p:sp>
      <p:sp>
        <p:nvSpPr>
          <p:cNvPr id="7" name="Text Placeholder 6">
            <a:extLst>
              <a:ext uri="{FF2B5EF4-FFF2-40B4-BE49-F238E27FC236}">
                <a16:creationId xmlns:a16="http://schemas.microsoft.com/office/drawing/2014/main" id="{A21BED6F-5DAA-A841-ADD4-140FF59038F2}"/>
              </a:ext>
            </a:extLst>
          </p:cNvPr>
          <p:cNvSpPr>
            <a:spLocks noGrp="1"/>
          </p:cNvSpPr>
          <p:nvPr>
            <p:ph type="body" sz="quarter" idx="18"/>
          </p:nvPr>
        </p:nvSpPr>
        <p:spPr/>
        <p:txBody>
          <a:bodyPr/>
          <a:lstStyle/>
          <a:p>
            <a:pPr marL="0" indent="0">
              <a:buNone/>
            </a:pPr>
            <a:r>
              <a:rPr lang="en-US" dirty="0"/>
              <a:t>Notes: Amounts may not add due to rounding. See detailed reconciliations of non-GAAP to GAAP results included in the First Quarter 2021 Earnings Release available in the Quarterly Results section of the Brink’s website </a:t>
            </a:r>
            <a:r>
              <a:rPr lang="en-US" dirty="0">
                <a:hlinkClick r:id="rId2"/>
              </a:rPr>
              <a:t>www.brinks.com</a:t>
            </a:r>
            <a:r>
              <a:rPr lang="en-US" dirty="0"/>
              <a:t>.    </a:t>
            </a:r>
          </a:p>
          <a:p>
            <a:r>
              <a:rPr lang="en-US" dirty="0"/>
              <a:t>Includes cash proceeds from sale of property, equipment and investments.</a:t>
            </a:r>
          </a:p>
        </p:txBody>
      </p:sp>
      <p:graphicFrame>
        <p:nvGraphicFramePr>
          <p:cNvPr id="35" name="Chart 34">
            <a:extLst>
              <a:ext uri="{FF2B5EF4-FFF2-40B4-BE49-F238E27FC236}">
                <a16:creationId xmlns:a16="http://schemas.microsoft.com/office/drawing/2014/main" id="{7E5D1D97-F593-9A4B-B02F-56CE05862E87}"/>
              </a:ext>
            </a:extLst>
          </p:cNvPr>
          <p:cNvGraphicFramePr/>
          <p:nvPr/>
        </p:nvGraphicFramePr>
        <p:xfrm>
          <a:off x="1103751" y="1171793"/>
          <a:ext cx="6699995" cy="3837932"/>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 Box 72">
            <a:extLst>
              <a:ext uri="{FF2B5EF4-FFF2-40B4-BE49-F238E27FC236}">
                <a16:creationId xmlns:a16="http://schemas.microsoft.com/office/drawing/2014/main" id="{89F0334D-EC9D-5B48-B022-6AA6122DF220}"/>
              </a:ext>
            </a:extLst>
          </p:cNvPr>
          <p:cNvSpPr txBox="1">
            <a:spLocks noChangeArrowheads="1"/>
          </p:cNvSpPr>
          <p:nvPr/>
        </p:nvSpPr>
        <p:spPr bwMode="auto">
          <a:xfrm>
            <a:off x="644109" y="1745115"/>
            <a:ext cx="545667" cy="307777"/>
          </a:xfrm>
          <a:prstGeom prst="rect">
            <a:avLst/>
          </a:prstGeom>
          <a:noFill/>
          <a:ln>
            <a:noFill/>
          </a:ln>
          <a:effectLst/>
        </p:spPr>
        <p:txBody>
          <a:bodyPr wrap="square" lIns="0" tIns="0" rIns="0" bIns="0" anchor="ctr">
            <a:spAutoFit/>
          </a:bodyPr>
          <a:lstStyle>
            <a:defPPr>
              <a:defRPr lang="en-US"/>
            </a:defPPr>
            <a:lvl1pPr>
              <a:defRPr sz="1200" b="1">
                <a:solidFill>
                  <a:srgbClr val="000000"/>
                </a:solidFill>
              </a:defRPr>
            </a:lvl1pPr>
          </a:lstStyle>
          <a:p>
            <a:r>
              <a:rPr lang="en-US" sz="1000" b="0" dirty="0">
                <a:solidFill>
                  <a:srgbClr val="3F403F"/>
                </a:solidFill>
              </a:rPr>
              <a:t>D&amp;A / Other</a:t>
            </a:r>
            <a:endParaRPr lang="en-US" sz="1000" b="0" baseline="30000" dirty="0">
              <a:solidFill>
                <a:srgbClr val="3F403F"/>
              </a:solidFill>
            </a:endParaRPr>
          </a:p>
        </p:txBody>
      </p:sp>
      <p:sp>
        <p:nvSpPr>
          <p:cNvPr id="45" name="Text Box 72">
            <a:extLst>
              <a:ext uri="{FF2B5EF4-FFF2-40B4-BE49-F238E27FC236}">
                <a16:creationId xmlns:a16="http://schemas.microsoft.com/office/drawing/2014/main" id="{AAB5E67C-D06D-4A4B-B016-BB8651FD633E}"/>
              </a:ext>
            </a:extLst>
          </p:cNvPr>
          <p:cNvSpPr txBox="1">
            <a:spLocks noChangeArrowheads="1"/>
          </p:cNvSpPr>
          <p:nvPr/>
        </p:nvSpPr>
        <p:spPr bwMode="auto">
          <a:xfrm>
            <a:off x="644109" y="3109290"/>
            <a:ext cx="545667" cy="153888"/>
          </a:xfrm>
          <a:prstGeom prst="rect">
            <a:avLst/>
          </a:prstGeom>
          <a:noFill/>
          <a:ln>
            <a:noFill/>
          </a:ln>
          <a:effectLst/>
        </p:spPr>
        <p:txBody>
          <a:bodyPr wrap="square" lIns="0" tIns="0" rIns="0" bIns="0" anchor="ctr">
            <a:spAutoFit/>
          </a:bodyPr>
          <a:lstStyle>
            <a:defPPr>
              <a:defRPr lang="en-US"/>
            </a:defPPr>
            <a:lvl1pPr>
              <a:defRPr sz="1200" b="1">
                <a:solidFill>
                  <a:srgbClr val="000000"/>
                </a:solidFill>
              </a:defRPr>
            </a:lvl1pPr>
          </a:lstStyle>
          <a:p>
            <a:r>
              <a:rPr lang="en-US" sz="1000" b="0" dirty="0">
                <a:solidFill>
                  <a:srgbClr val="3F403F"/>
                </a:solidFill>
              </a:rPr>
              <a:t>Op Profit</a:t>
            </a:r>
            <a:endParaRPr lang="en-US" sz="1000" b="0" baseline="30000" dirty="0">
              <a:solidFill>
                <a:srgbClr val="3F403F"/>
              </a:solidFill>
            </a:endParaRPr>
          </a:p>
        </p:txBody>
      </p:sp>
      <p:sp>
        <p:nvSpPr>
          <p:cNvPr id="46" name="Text Box 72">
            <a:extLst>
              <a:ext uri="{FF2B5EF4-FFF2-40B4-BE49-F238E27FC236}">
                <a16:creationId xmlns:a16="http://schemas.microsoft.com/office/drawing/2014/main" id="{9D9DF065-CCB8-E746-9BA4-5D648F3D69D8}"/>
              </a:ext>
            </a:extLst>
          </p:cNvPr>
          <p:cNvSpPr txBox="1">
            <a:spLocks noChangeArrowheads="1"/>
          </p:cNvSpPr>
          <p:nvPr/>
        </p:nvSpPr>
        <p:spPr bwMode="auto">
          <a:xfrm>
            <a:off x="644109" y="1267929"/>
            <a:ext cx="545667" cy="307777"/>
          </a:xfrm>
          <a:prstGeom prst="rect">
            <a:avLst/>
          </a:prstGeom>
          <a:noFill/>
          <a:ln>
            <a:noFill/>
          </a:ln>
          <a:effectLst/>
        </p:spPr>
        <p:txBody>
          <a:bodyPr wrap="square" lIns="0" tIns="0" rIns="0" bIns="0" anchor="ctr">
            <a:spAutoFit/>
          </a:bodyPr>
          <a:lstStyle>
            <a:defPPr>
              <a:defRPr lang="en-US"/>
            </a:defPPr>
            <a:lvl1pPr>
              <a:defRPr sz="1200" b="1">
                <a:solidFill>
                  <a:srgbClr val="000000"/>
                </a:solidFill>
              </a:defRPr>
            </a:lvl1pPr>
          </a:lstStyle>
          <a:p>
            <a:r>
              <a:rPr lang="en-US" sz="1000" b="0" dirty="0">
                <a:solidFill>
                  <a:srgbClr val="3F403F"/>
                </a:solidFill>
              </a:rPr>
              <a:t>Adjusted</a:t>
            </a:r>
          </a:p>
          <a:p>
            <a:r>
              <a:rPr lang="en-US" sz="1000" b="0" dirty="0">
                <a:solidFill>
                  <a:srgbClr val="3F403F"/>
                </a:solidFill>
              </a:rPr>
              <a:t>EBITDA</a:t>
            </a:r>
            <a:endParaRPr lang="en-US" sz="1000" b="0" baseline="30000" dirty="0">
              <a:solidFill>
                <a:srgbClr val="3F403F"/>
              </a:solidFill>
            </a:endParaRPr>
          </a:p>
        </p:txBody>
      </p:sp>
      <p:sp>
        <p:nvSpPr>
          <p:cNvPr id="48" name="TextBox 47">
            <a:extLst>
              <a:ext uri="{FF2B5EF4-FFF2-40B4-BE49-F238E27FC236}">
                <a16:creationId xmlns:a16="http://schemas.microsoft.com/office/drawing/2014/main" id="{E5B19990-9BE3-0D42-8346-C1F61D6C06F2}"/>
              </a:ext>
            </a:extLst>
          </p:cNvPr>
          <p:cNvSpPr txBox="1"/>
          <p:nvPr/>
        </p:nvSpPr>
        <p:spPr>
          <a:xfrm>
            <a:off x="4439678" y="4226142"/>
            <a:ext cx="82296" cy="92333"/>
          </a:xfrm>
          <a:prstGeom prst="rect">
            <a:avLst/>
          </a:prstGeom>
        </p:spPr>
        <p:txBody>
          <a:bodyPr wrap="square" lIns="0" tIns="0" rIns="0" bIns="0" rtlCol="0">
            <a:spAutoFit/>
          </a:bodyPr>
          <a:lstStyle/>
          <a:p>
            <a:pPr algn="l">
              <a:spcBef>
                <a:spcPts val="0"/>
              </a:spcBef>
              <a:spcAft>
                <a:spcPts val="1200"/>
              </a:spcAft>
            </a:pPr>
            <a:r>
              <a:rPr lang="en-US" sz="600" dirty="0"/>
              <a:t>1</a:t>
            </a:r>
          </a:p>
        </p:txBody>
      </p:sp>
      <p:sp>
        <p:nvSpPr>
          <p:cNvPr id="54" name="TextBox 53">
            <a:extLst>
              <a:ext uri="{FF2B5EF4-FFF2-40B4-BE49-F238E27FC236}">
                <a16:creationId xmlns:a16="http://schemas.microsoft.com/office/drawing/2014/main" id="{88D679BC-F6F3-DC4E-B3BD-A12C9D2EA2D9}"/>
              </a:ext>
            </a:extLst>
          </p:cNvPr>
          <p:cNvSpPr txBox="1"/>
          <p:nvPr/>
        </p:nvSpPr>
        <p:spPr>
          <a:xfrm>
            <a:off x="6811170" y="2204581"/>
            <a:ext cx="684605" cy="397281"/>
          </a:xfrm>
          <a:prstGeom prst="rect">
            <a:avLst/>
          </a:prstGeom>
          <a:ln w="25400">
            <a:solidFill>
              <a:srgbClr val="FFC000"/>
            </a:solidFill>
          </a:ln>
        </p:spPr>
        <p:txBody>
          <a:bodyPr wrap="square" lIns="0" tIns="0" rIns="0" bIns="0" rtlCol="0" anchor="ctr" anchorCtr="0">
            <a:noAutofit/>
          </a:bodyPr>
          <a:lstStyle/>
          <a:p>
            <a:pPr algn="ctr"/>
            <a:r>
              <a:rPr lang="en-US" sz="1000" dirty="0">
                <a:solidFill>
                  <a:srgbClr val="3F403F"/>
                </a:solidFill>
              </a:rPr>
              <a:t>33-41% of EBITDA</a:t>
            </a:r>
          </a:p>
        </p:txBody>
      </p:sp>
      <p:sp>
        <p:nvSpPr>
          <p:cNvPr id="65" name="Text Placeholder 7">
            <a:extLst>
              <a:ext uri="{FF2B5EF4-FFF2-40B4-BE49-F238E27FC236}">
                <a16:creationId xmlns:a16="http://schemas.microsoft.com/office/drawing/2014/main" id="{60042C7F-11B0-6449-AB1E-6940F3465DFA}"/>
              </a:ext>
            </a:extLst>
          </p:cNvPr>
          <p:cNvSpPr txBox="1">
            <a:spLocks/>
          </p:cNvSpPr>
          <p:nvPr/>
        </p:nvSpPr>
        <p:spPr>
          <a:xfrm>
            <a:off x="5451321" y="4214314"/>
            <a:ext cx="167978" cy="179347"/>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600" dirty="0">
                <a:solidFill>
                  <a:srgbClr val="3F403F"/>
                </a:solidFill>
              </a:rPr>
              <a:t>1</a:t>
            </a:r>
          </a:p>
        </p:txBody>
      </p:sp>
      <p:graphicFrame>
        <p:nvGraphicFramePr>
          <p:cNvPr id="66" name="Table 66">
            <a:extLst>
              <a:ext uri="{FF2B5EF4-FFF2-40B4-BE49-F238E27FC236}">
                <a16:creationId xmlns:a16="http://schemas.microsoft.com/office/drawing/2014/main" id="{FB6D96E1-90D6-B645-B180-762B64CE60AE}"/>
              </a:ext>
            </a:extLst>
          </p:cNvPr>
          <p:cNvGraphicFramePr>
            <a:graphicFrameLocks noGrp="1"/>
          </p:cNvGraphicFramePr>
          <p:nvPr/>
        </p:nvGraphicFramePr>
        <p:xfrm>
          <a:off x="641877" y="5018936"/>
          <a:ext cx="6974945" cy="461447"/>
        </p:xfrm>
        <a:graphic>
          <a:graphicData uri="http://schemas.openxmlformats.org/drawingml/2006/table">
            <a:tbl>
              <a:tblPr firstRow="1" bandRow="1">
                <a:tableStyleId>{5C22544A-7EE6-4342-B048-85BDC9FD1C3A}</a:tableStyleId>
              </a:tblPr>
              <a:tblGrid>
                <a:gridCol w="682625">
                  <a:extLst>
                    <a:ext uri="{9D8B030D-6E8A-4147-A177-3AD203B41FA5}">
                      <a16:colId xmlns:a16="http://schemas.microsoft.com/office/drawing/2014/main" val="1020364567"/>
                    </a:ext>
                  </a:extLst>
                </a:gridCol>
                <a:gridCol w="948426">
                  <a:extLst>
                    <a:ext uri="{9D8B030D-6E8A-4147-A177-3AD203B41FA5}">
                      <a16:colId xmlns:a16="http://schemas.microsoft.com/office/drawing/2014/main" val="3678881126"/>
                    </a:ext>
                  </a:extLst>
                </a:gridCol>
                <a:gridCol w="890649">
                  <a:extLst>
                    <a:ext uri="{9D8B030D-6E8A-4147-A177-3AD203B41FA5}">
                      <a16:colId xmlns:a16="http://schemas.microsoft.com/office/drawing/2014/main" val="1706491097"/>
                    </a:ext>
                  </a:extLst>
                </a:gridCol>
                <a:gridCol w="890649">
                  <a:extLst>
                    <a:ext uri="{9D8B030D-6E8A-4147-A177-3AD203B41FA5}">
                      <a16:colId xmlns:a16="http://schemas.microsoft.com/office/drawing/2014/main" val="2389865597"/>
                    </a:ext>
                  </a:extLst>
                </a:gridCol>
                <a:gridCol w="890649">
                  <a:extLst>
                    <a:ext uri="{9D8B030D-6E8A-4147-A177-3AD203B41FA5}">
                      <a16:colId xmlns:a16="http://schemas.microsoft.com/office/drawing/2014/main" val="2970635011"/>
                    </a:ext>
                  </a:extLst>
                </a:gridCol>
                <a:gridCol w="890649">
                  <a:extLst>
                    <a:ext uri="{9D8B030D-6E8A-4147-A177-3AD203B41FA5}">
                      <a16:colId xmlns:a16="http://schemas.microsoft.com/office/drawing/2014/main" val="3192395801"/>
                    </a:ext>
                  </a:extLst>
                </a:gridCol>
                <a:gridCol w="890649">
                  <a:extLst>
                    <a:ext uri="{9D8B030D-6E8A-4147-A177-3AD203B41FA5}">
                      <a16:colId xmlns:a16="http://schemas.microsoft.com/office/drawing/2014/main" val="273502650"/>
                    </a:ext>
                  </a:extLst>
                </a:gridCol>
                <a:gridCol w="890649">
                  <a:extLst>
                    <a:ext uri="{9D8B030D-6E8A-4147-A177-3AD203B41FA5}">
                      <a16:colId xmlns:a16="http://schemas.microsoft.com/office/drawing/2014/main" val="3482570966"/>
                    </a:ext>
                  </a:extLst>
                </a:gridCol>
              </a:tblGrid>
              <a:tr h="461447">
                <a:tc>
                  <a:txBody>
                    <a:bodyPr/>
                    <a:lstStyle/>
                    <a:p>
                      <a:pPr algn="ctr"/>
                      <a:r>
                        <a:rPr lang="en-US" sz="1100" b="0" dirty="0">
                          <a:solidFill>
                            <a:schemeClr val="bg1"/>
                          </a:solidFill>
                        </a:rPr>
                        <a:t>VS. 2020</a:t>
                      </a:r>
                    </a:p>
                  </a:txBody>
                  <a:tcPr marL="0" marR="0" marT="0" marB="0" anchor="ct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solidFill>
                      <a:srgbClr val="97CAEB"/>
                    </a:solidFill>
                  </a:tcPr>
                </a:tc>
                <a:tc>
                  <a:txBody>
                    <a:bodyPr/>
                    <a:lstStyle/>
                    <a:p>
                      <a:pPr algn="ctr"/>
                      <a:r>
                        <a:rPr lang="en-US" sz="1100" b="0" dirty="0">
                          <a:solidFill>
                            <a:srgbClr val="3F403F"/>
                          </a:solidFill>
                        </a:rPr>
                        <a:t>$94-$184</a:t>
                      </a:r>
                    </a:p>
                  </a:txBody>
                  <a:tcPr marL="0" marR="0" marT="0" marB="0" anchor="ct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$3 )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$18 )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$27 )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$67 )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rgbClr val="3F403F"/>
                          </a:solidFill>
                          <a:latin typeface="+mn-lt"/>
                          <a:ea typeface="+mn-ea"/>
                          <a:cs typeface="+mn-cs"/>
                        </a:rPr>
                        <a:t>($21)-$69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rgbClr val="3F403F"/>
                          </a:solidFill>
                          <a:latin typeface="+mn-lt"/>
                          <a:ea typeface="+mn-ea"/>
                          <a:cs typeface="+mn-cs"/>
                        </a:rPr>
                        <a:t>$59-$149</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2274935676"/>
                  </a:ext>
                </a:extLst>
              </a:tr>
            </a:tbl>
          </a:graphicData>
        </a:graphic>
      </p:graphicFrame>
      <p:graphicFrame>
        <p:nvGraphicFramePr>
          <p:cNvPr id="67" name="Table 67">
            <a:extLst>
              <a:ext uri="{FF2B5EF4-FFF2-40B4-BE49-F238E27FC236}">
                <a16:creationId xmlns:a16="http://schemas.microsoft.com/office/drawing/2014/main" id="{A5C7B9BD-B08A-5A4D-9B07-F90556D4AE43}"/>
              </a:ext>
            </a:extLst>
          </p:cNvPr>
          <p:cNvGraphicFramePr>
            <a:graphicFrameLocks noGrp="1"/>
          </p:cNvGraphicFramePr>
          <p:nvPr>
            <p:extLst>
              <p:ext uri="{D42A27DB-BD31-4B8C-83A1-F6EECF244321}">
                <p14:modId xmlns:p14="http://schemas.microsoft.com/office/powerpoint/2010/main" val="474125847"/>
              </p:ext>
            </p:extLst>
          </p:nvPr>
        </p:nvGraphicFramePr>
        <p:xfrm>
          <a:off x="8077962" y="2463898"/>
          <a:ext cx="3656838" cy="2987040"/>
        </p:xfrm>
        <a:graphic>
          <a:graphicData uri="http://schemas.openxmlformats.org/drawingml/2006/table">
            <a:tbl>
              <a:tblPr firstRow="1" bandRow="1">
                <a:tableStyleId>{5C22544A-7EE6-4342-B048-85BDC9FD1C3A}</a:tableStyleId>
              </a:tblPr>
              <a:tblGrid>
                <a:gridCol w="406299">
                  <a:extLst>
                    <a:ext uri="{9D8B030D-6E8A-4147-A177-3AD203B41FA5}">
                      <a16:colId xmlns:a16="http://schemas.microsoft.com/office/drawing/2014/main" val="1107287877"/>
                    </a:ext>
                  </a:extLst>
                </a:gridCol>
                <a:gridCol w="3250539">
                  <a:extLst>
                    <a:ext uri="{9D8B030D-6E8A-4147-A177-3AD203B41FA5}">
                      <a16:colId xmlns:a16="http://schemas.microsoft.com/office/drawing/2014/main" val="3333476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cs typeface="Arial" panose="020B0604020202020204" pitchFamily="34" charset="0"/>
                      </a:endParaRPr>
                    </a:p>
                  </a:txBody>
                  <a:tcPr marL="0" marR="4572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3F403F"/>
                          </a:solidFill>
                          <a:cs typeface="Arial" panose="020B0604020202020204" pitchFamily="34" charset="0"/>
                        </a:rPr>
                        <a:t>Adjusted EBITDA</a:t>
                      </a:r>
                    </a:p>
                  </a:txBody>
                  <a:tcPr marL="0" marR="4572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09992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3F403F"/>
                          </a:solidFill>
                        </a:rPr>
                        <a:t>Working Capital and Cash Restructuring:</a:t>
                      </a:r>
                      <a:r>
                        <a:rPr lang="en-US" sz="1100" b="0" dirty="0">
                          <a:solidFill>
                            <a:srgbClr val="3F403F"/>
                          </a:solidFill>
                        </a:rPr>
                        <a:t> </a:t>
                      </a:r>
                      <a:r>
                        <a:rPr lang="en-US" sz="1100" b="0" dirty="0">
                          <a:solidFill>
                            <a:srgbClr val="3F403F"/>
                          </a:solidFill>
                          <a:cs typeface="Arial" panose="020B0604020202020204" pitchFamily="34" charset="0"/>
                        </a:rPr>
                        <a:t>Lower restructuring expected in 2021 post-Covid-19 and G4S acquisition</a:t>
                      </a:r>
                      <a:endParaRPr lang="en-US" sz="1100" b="0" dirty="0">
                        <a:solidFill>
                          <a:srgbClr val="3F403F"/>
                        </a:solidFill>
                      </a:endParaRPr>
                    </a:p>
                  </a:txBody>
                  <a:tcPr marL="0" marR="45720" anchor="ct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856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3F403F"/>
                          </a:solidFill>
                        </a:rPr>
                        <a:t>$35 Deferred Payments to be made:</a:t>
                      </a:r>
                      <a:r>
                        <a:rPr lang="en-US" sz="1100" b="0" dirty="0">
                          <a:solidFill>
                            <a:srgbClr val="3F403F"/>
                          </a:solidFill>
                        </a:rPr>
                        <a:t> primarily payroll taxes in US and France</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31540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Cash Taxes:</a:t>
                      </a:r>
                      <a:r>
                        <a:rPr lang="en-US" sz="1100" b="0" dirty="0">
                          <a:solidFill>
                            <a:srgbClr val="3F403F"/>
                          </a:solidFill>
                        </a:rPr>
                        <a:t> Higher due to timing of refunds</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88300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Cash Interest: </a:t>
                      </a:r>
                      <a:r>
                        <a:rPr lang="en-US" sz="1100" b="0" dirty="0">
                          <a:solidFill>
                            <a:srgbClr val="3F403F"/>
                          </a:solidFill>
                        </a:rPr>
                        <a:t>Higher due to acquisitions, partially offset by cross-currency interest rate swap</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34448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Cash Capital Expenditures:</a:t>
                      </a:r>
                      <a:r>
                        <a:rPr lang="en-US" sz="1100" b="0" dirty="0">
                          <a:solidFill>
                            <a:srgbClr val="3F403F"/>
                          </a:solidFill>
                        </a:rPr>
                        <a:t> Higher due to temporary reductions in 2020</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63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Free Cash Flow before Dividends</a:t>
                      </a:r>
                    </a:p>
                  </a:txBody>
                  <a:tcPr marL="0" marR="4572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8797454"/>
                  </a:ext>
                </a:extLst>
              </a:tr>
            </a:tbl>
          </a:graphicData>
        </a:graphic>
      </p:graphicFrame>
      <p:grpSp>
        <p:nvGrpSpPr>
          <p:cNvPr id="71" name="Group 70">
            <a:extLst>
              <a:ext uri="{FF2B5EF4-FFF2-40B4-BE49-F238E27FC236}">
                <a16:creationId xmlns:a16="http://schemas.microsoft.com/office/drawing/2014/main" id="{4F3DD607-FCA5-E243-97AD-0F5E36410A91}"/>
              </a:ext>
            </a:extLst>
          </p:cNvPr>
          <p:cNvGrpSpPr/>
          <p:nvPr/>
        </p:nvGrpSpPr>
        <p:grpSpPr>
          <a:xfrm>
            <a:off x="8197830" y="2561452"/>
            <a:ext cx="169718" cy="2786676"/>
            <a:chOff x="8116805" y="2268869"/>
            <a:chExt cx="169718" cy="2786676"/>
          </a:xfrm>
        </p:grpSpPr>
        <p:sp>
          <p:nvSpPr>
            <p:cNvPr id="57" name="Rectangle 56">
              <a:extLst>
                <a:ext uri="{FF2B5EF4-FFF2-40B4-BE49-F238E27FC236}">
                  <a16:creationId xmlns:a16="http://schemas.microsoft.com/office/drawing/2014/main" id="{09D1E8F0-6660-594B-9940-3B60E4FC8968}"/>
                </a:ext>
              </a:extLst>
            </p:cNvPr>
            <p:cNvSpPr/>
            <p:nvPr/>
          </p:nvSpPr>
          <p:spPr>
            <a:xfrm rot="10800000" flipV="1">
              <a:off x="8116807" y="2268869"/>
              <a:ext cx="169716" cy="169717"/>
            </a:xfrm>
            <a:prstGeom prst="rect">
              <a:avLst/>
            </a:prstGeom>
            <a:solidFill>
              <a:srgbClr val="3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FEC3869-6ABD-D74E-9DD5-4EFE2E202939}"/>
                </a:ext>
              </a:extLst>
            </p:cNvPr>
            <p:cNvSpPr/>
            <p:nvPr/>
          </p:nvSpPr>
          <p:spPr>
            <a:xfrm rot="10800000" flipV="1">
              <a:off x="8116807" y="2580059"/>
              <a:ext cx="169716" cy="169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8AAFBAF-CA0B-6F4E-873D-F271B2D01FD9}"/>
                </a:ext>
              </a:extLst>
            </p:cNvPr>
            <p:cNvSpPr/>
            <p:nvPr/>
          </p:nvSpPr>
          <p:spPr>
            <a:xfrm rot="10800000" flipV="1">
              <a:off x="8116807" y="3194565"/>
              <a:ext cx="169716" cy="1697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ACA3A47-2EA8-5F4A-B5A1-523DC8340AFC}"/>
                </a:ext>
              </a:extLst>
            </p:cNvPr>
            <p:cNvSpPr/>
            <p:nvPr/>
          </p:nvSpPr>
          <p:spPr>
            <a:xfrm rot="10800000" flipV="1">
              <a:off x="8116807" y="3654011"/>
              <a:ext cx="169716" cy="1697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623292F-6F2F-5D4F-A5F9-C13859C3BA89}"/>
                </a:ext>
              </a:extLst>
            </p:cNvPr>
            <p:cNvSpPr/>
            <p:nvPr/>
          </p:nvSpPr>
          <p:spPr>
            <a:xfrm rot="10800000" flipV="1">
              <a:off x="8116807" y="4885828"/>
              <a:ext cx="169716" cy="169717"/>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CA8D306-0595-484D-B204-E2A57F3E9059}"/>
                </a:ext>
              </a:extLst>
            </p:cNvPr>
            <p:cNvSpPr/>
            <p:nvPr/>
          </p:nvSpPr>
          <p:spPr>
            <a:xfrm rot="10800000" flipV="1">
              <a:off x="8116806" y="4406260"/>
              <a:ext cx="169716" cy="169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BBC7759-D9CD-B848-869B-65ACD7412E2A}"/>
                </a:ext>
              </a:extLst>
            </p:cNvPr>
            <p:cNvSpPr/>
            <p:nvPr/>
          </p:nvSpPr>
          <p:spPr>
            <a:xfrm rot="10800000" flipV="1">
              <a:off x="8116805" y="3978649"/>
              <a:ext cx="169716" cy="1697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C9D48DA-7497-0749-B3FC-83D556BED0EE}"/>
              </a:ext>
            </a:extLst>
          </p:cNvPr>
          <p:cNvSpPr txBox="1"/>
          <p:nvPr/>
        </p:nvSpPr>
        <p:spPr>
          <a:xfrm>
            <a:off x="8197829" y="1425988"/>
            <a:ext cx="3346465" cy="886173"/>
          </a:xfrm>
          <a:prstGeom prst="rect">
            <a:avLst/>
          </a:prstGeom>
          <a:noFill/>
          <a:ln w="50800">
            <a:solidFill>
              <a:schemeClr val="accent3"/>
            </a:solidFill>
          </a:ln>
        </p:spPr>
        <p:txBody>
          <a:bodyPr wrap="square" lIns="182880" rIns="182880" rtlCol="0" anchor="ctr" anchorCtr="0">
            <a:noAutofit/>
          </a:bodyPr>
          <a:lstStyle/>
          <a:p>
            <a:r>
              <a:rPr lang="en-US" altLang="en-US" dirty="0">
                <a:solidFill>
                  <a:schemeClr val="accent1"/>
                </a:solidFill>
                <a:ea typeface="Arial" charset="0"/>
                <a:cs typeface="Arial" charset="0"/>
              </a:rPr>
              <a:t>Growth of ~65% excluding deferred payments</a:t>
            </a:r>
          </a:p>
        </p:txBody>
      </p:sp>
      <p:cxnSp>
        <p:nvCxnSpPr>
          <p:cNvPr id="8" name="Straight Connector 7">
            <a:extLst>
              <a:ext uri="{FF2B5EF4-FFF2-40B4-BE49-F238E27FC236}">
                <a16:creationId xmlns:a16="http://schemas.microsoft.com/office/drawing/2014/main" id="{EE3B17CD-0E01-074B-AE87-31F9E84C5A23}"/>
              </a:ext>
            </a:extLst>
          </p:cNvPr>
          <p:cNvCxnSpPr/>
          <p:nvPr/>
        </p:nvCxnSpPr>
        <p:spPr>
          <a:xfrm>
            <a:off x="7911322" y="962415"/>
            <a:ext cx="0" cy="45179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0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ADE7B9-F511-3E4A-A227-3837E91D1BA3}"/>
              </a:ext>
            </a:extLst>
          </p:cNvPr>
          <p:cNvSpPr>
            <a:spLocks noGrp="1"/>
          </p:cNvSpPr>
          <p:nvPr>
            <p:ph type="pic" sz="quarter" idx="18"/>
          </p:nvPr>
        </p:nvSpPr>
        <p:spPr/>
      </p:sp>
      <p:sp>
        <p:nvSpPr>
          <p:cNvPr id="2" name="Title 1">
            <a:extLst>
              <a:ext uri="{FF2B5EF4-FFF2-40B4-BE49-F238E27FC236}">
                <a16:creationId xmlns:a16="http://schemas.microsoft.com/office/drawing/2014/main" id="{04A2CC4C-150A-044D-A626-1D1E24C2D2A2}"/>
              </a:ext>
            </a:extLst>
          </p:cNvPr>
          <p:cNvSpPr>
            <a:spLocks noGrp="1"/>
          </p:cNvSpPr>
          <p:nvPr>
            <p:ph type="title"/>
          </p:nvPr>
        </p:nvSpPr>
        <p:spPr/>
        <p:txBody>
          <a:bodyPr/>
          <a:lstStyle/>
          <a:p>
            <a:r>
              <a:rPr lang="en-US" dirty="0"/>
              <a:t>Our People &amp; Customers</a:t>
            </a:r>
            <a:endParaRPr lang="en-US"/>
          </a:p>
        </p:txBody>
      </p:sp>
      <p:sp>
        <p:nvSpPr>
          <p:cNvPr id="3" name="Text Placeholder 2">
            <a:extLst>
              <a:ext uri="{FF2B5EF4-FFF2-40B4-BE49-F238E27FC236}">
                <a16:creationId xmlns:a16="http://schemas.microsoft.com/office/drawing/2014/main" id="{9A23ED30-0D3F-154B-A13F-FFA469C0FE85}"/>
              </a:ext>
            </a:extLst>
          </p:cNvPr>
          <p:cNvSpPr>
            <a:spLocks noGrp="1"/>
          </p:cNvSpPr>
          <p:nvPr>
            <p:ph type="body" sz="quarter" idx="15"/>
          </p:nvPr>
        </p:nvSpPr>
        <p:spPr/>
        <p:txBody>
          <a:bodyPr/>
          <a:lstStyle/>
          <a:p>
            <a:r>
              <a:rPr lang="en-US" dirty="0"/>
              <a:t>Health &amp; Safety</a:t>
            </a:r>
          </a:p>
        </p:txBody>
      </p:sp>
      <p:sp>
        <p:nvSpPr>
          <p:cNvPr id="7" name="Content Placeholder 6">
            <a:extLst>
              <a:ext uri="{FF2B5EF4-FFF2-40B4-BE49-F238E27FC236}">
                <a16:creationId xmlns:a16="http://schemas.microsoft.com/office/drawing/2014/main" id="{D3F3A958-040C-1E48-A8BE-E6A5B8D3719F}"/>
              </a:ext>
            </a:extLst>
          </p:cNvPr>
          <p:cNvSpPr>
            <a:spLocks noGrp="1"/>
          </p:cNvSpPr>
          <p:nvPr>
            <p:ph sz="quarter" idx="17"/>
          </p:nvPr>
        </p:nvSpPr>
        <p:spPr>
          <a:xfrm>
            <a:off x="548640" y="1371600"/>
            <a:ext cx="5332395" cy="3762568"/>
          </a:xfrm>
        </p:spPr>
        <p:txBody>
          <a:bodyPr>
            <a:spAutoFit/>
          </a:bodyPr>
          <a:lstStyle/>
          <a:p>
            <a:pPr marL="171450" lvl="1" indent="-171450">
              <a:buFont typeface="Arial" panose="020B0604020202020204" pitchFamily="34" charset="0"/>
              <a:buChar char="•"/>
            </a:pPr>
            <a:r>
              <a:rPr lang="en-US" dirty="0"/>
              <a:t>Working with public health authorities to respond to affected employees with contact tracing and aggressive branch cleaning to mitigate further spreading.</a:t>
            </a:r>
          </a:p>
          <a:p>
            <a:pPr marL="171450" lvl="1" indent="-171450">
              <a:buFont typeface="Arial" panose="020B0604020202020204" pitchFamily="34" charset="0"/>
              <a:buChar char="•"/>
            </a:pPr>
            <a:r>
              <a:rPr lang="en-US" dirty="0"/>
              <a:t>Implementing best practices and training for hygiene, sanitization, and social distancing. </a:t>
            </a:r>
          </a:p>
          <a:p>
            <a:pPr marL="171450" lvl="1" indent="-171450">
              <a:buFont typeface="Arial" panose="020B0604020202020204" pitchFamily="34" charset="0"/>
              <a:buChar char="•"/>
            </a:pPr>
            <a:r>
              <a:rPr lang="en-US" dirty="0"/>
              <a:t>Distributing personal protective equipment, including masks and gloves, and sanitation supplies to frontline employees.</a:t>
            </a:r>
          </a:p>
          <a:p>
            <a:pPr marL="171450" lvl="1" indent="-171450">
              <a:buFont typeface="Arial" panose="020B0604020202020204" pitchFamily="34" charset="0"/>
              <a:buChar char="•"/>
            </a:pPr>
            <a:r>
              <a:rPr lang="en-US" dirty="0"/>
              <a:t>Implementing all employee health screening including daily temperature checks for employees.</a:t>
            </a:r>
          </a:p>
        </p:txBody>
      </p:sp>
      <p:pic>
        <p:nvPicPr>
          <p:cNvPr id="22" name="Picture 21">
            <a:extLst>
              <a:ext uri="{FF2B5EF4-FFF2-40B4-BE49-F238E27FC236}">
                <a16:creationId xmlns:a16="http://schemas.microsoft.com/office/drawing/2014/main" id="{5CD5119B-2ABA-C146-862C-59281A2EFCE3}"/>
              </a:ext>
            </a:extLst>
          </p:cNvPr>
          <p:cNvPicPr>
            <a:picLocks noChangeAspect="1"/>
          </p:cNvPicPr>
          <p:nvPr/>
        </p:nvPicPr>
        <p:blipFill rotWithShape="1">
          <a:blip r:embed="rId2">
            <a:extLst>
              <a:ext uri="{28A0092B-C50C-407E-A947-70E740481C1C}">
                <a14:useLocalDpi xmlns:a14="http://schemas.microsoft.com/office/drawing/2010/main" val="0"/>
              </a:ext>
            </a:extLst>
          </a:blip>
          <a:srcRect l="21346" t="3492" r="28492"/>
          <a:stretch/>
        </p:blipFill>
        <p:spPr>
          <a:xfrm>
            <a:off x="6096000" y="0"/>
            <a:ext cx="6094967" cy="6858000"/>
          </a:xfrm>
          <a:prstGeom prst="rect">
            <a:avLst/>
          </a:prstGeom>
        </p:spPr>
      </p:pic>
      <p:sp>
        <p:nvSpPr>
          <p:cNvPr id="18" name="TextBox 17">
            <a:extLst>
              <a:ext uri="{FF2B5EF4-FFF2-40B4-BE49-F238E27FC236}">
                <a16:creationId xmlns:a16="http://schemas.microsoft.com/office/drawing/2014/main" id="{8BCDE4B5-921D-BE47-B510-8FAE9FD5A1B4}"/>
              </a:ext>
            </a:extLst>
          </p:cNvPr>
          <p:cNvSpPr txBox="1"/>
          <p:nvPr/>
        </p:nvSpPr>
        <p:spPr>
          <a:xfrm>
            <a:off x="642937" y="5410707"/>
            <a:ext cx="4843463" cy="990093"/>
          </a:xfrm>
          <a:prstGeom prst="rect">
            <a:avLst/>
          </a:prstGeom>
          <a:noFill/>
          <a:ln w="50800">
            <a:solidFill>
              <a:schemeClr val="accent3"/>
            </a:solidFill>
          </a:ln>
        </p:spPr>
        <p:txBody>
          <a:bodyPr wrap="square" lIns="182880" rIns="182880" rtlCol="0" anchor="ctr" anchorCtr="0">
            <a:noAutofit/>
          </a:bodyPr>
          <a:lstStyle/>
          <a:p>
            <a:pPr>
              <a:lnSpc>
                <a:spcPct val="85000"/>
              </a:lnSpc>
            </a:pPr>
            <a:r>
              <a:rPr lang="en-US" dirty="0">
                <a:solidFill>
                  <a:schemeClr val="accent1"/>
                </a:solidFill>
                <a:latin typeface="Arial" panose="020B0604020202020204" pitchFamily="34" charset="0"/>
              </a:rPr>
              <a:t>Brink’s is providing essential services to customers around the world. </a:t>
            </a:r>
          </a:p>
        </p:txBody>
      </p:sp>
      <p:sp>
        <p:nvSpPr>
          <p:cNvPr id="16" name="Footer Placeholder 2">
            <a:extLst>
              <a:ext uri="{FF2B5EF4-FFF2-40B4-BE49-F238E27FC236}">
                <a16:creationId xmlns:a16="http://schemas.microsoft.com/office/drawing/2014/main" id="{D8420311-05C3-0741-9596-B05E3E2C3F6B}"/>
              </a:ext>
            </a:extLst>
          </p:cNvPr>
          <p:cNvSpPr txBox="1">
            <a:spLocks/>
          </p:cNvSpPr>
          <p:nvPr/>
        </p:nvSpPr>
        <p:spPr>
          <a:xfrm>
            <a:off x="6168325" y="6529421"/>
            <a:ext cx="4455436"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 baseline="0" dirty="0">
                <a:solidFill>
                  <a:schemeClr val="bg1"/>
                </a:solidFill>
                <a:effectLst/>
              </a:rPr>
              <a:t>CONFIDENTIAL. FOR INTERNAL USE ONLY – DO NOT DUPLICATE OR DISTRIBUTE.</a:t>
            </a:r>
          </a:p>
        </p:txBody>
      </p:sp>
      <p:sp>
        <p:nvSpPr>
          <p:cNvPr id="17" name="Slide Number Placeholder 3">
            <a:extLst>
              <a:ext uri="{FF2B5EF4-FFF2-40B4-BE49-F238E27FC236}">
                <a16:creationId xmlns:a16="http://schemas.microsoft.com/office/drawing/2014/main" id="{221BBBEF-BF50-1A4D-AA78-BD54B3CB7F6B}"/>
              </a:ext>
            </a:extLst>
          </p:cNvPr>
          <p:cNvSpPr txBox="1">
            <a:spLocks/>
          </p:cNvSpPr>
          <p:nvPr/>
        </p:nvSpPr>
        <p:spPr>
          <a:xfrm>
            <a:off x="11103429" y="6521727"/>
            <a:ext cx="555171"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chemeClr val="bg1"/>
                </a:solidFill>
              </a:rPr>
              <a:pPr/>
              <a:t>17</a:t>
            </a:fld>
            <a:endParaRPr lang="en-US" dirty="0">
              <a:solidFill>
                <a:schemeClr val="bg1"/>
              </a:solidFill>
            </a:endParaRPr>
          </a:p>
        </p:txBody>
      </p:sp>
      <p:pic>
        <p:nvPicPr>
          <p:cNvPr id="20" name="Picture 19">
            <a:extLst>
              <a:ext uri="{FF2B5EF4-FFF2-40B4-BE49-F238E27FC236}">
                <a16:creationId xmlns:a16="http://schemas.microsoft.com/office/drawing/2014/main" id="{E9DF9653-11B8-284B-8DC8-86357B3F75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2811" y="6565392"/>
            <a:ext cx="853821" cy="149733"/>
          </a:xfrm>
          <a:prstGeom prst="rect">
            <a:avLst/>
          </a:prstGeom>
        </p:spPr>
      </p:pic>
    </p:spTree>
    <p:extLst>
      <p:ext uri="{BB962C8B-B14F-4D97-AF65-F5344CB8AC3E}">
        <p14:creationId xmlns:p14="http://schemas.microsoft.com/office/powerpoint/2010/main" val="24863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BE93DEC7-35A4-E447-AE46-C8B8A6246C1A}"/>
              </a:ext>
            </a:extLst>
          </p:cNvPr>
          <p:cNvGrpSpPr/>
          <p:nvPr/>
        </p:nvGrpSpPr>
        <p:grpSpPr>
          <a:xfrm>
            <a:off x="902531" y="1284288"/>
            <a:ext cx="4670467" cy="4706431"/>
            <a:chOff x="897054" y="1371600"/>
            <a:chExt cx="4670467" cy="4706431"/>
          </a:xfrm>
        </p:grpSpPr>
        <p:graphicFrame>
          <p:nvGraphicFramePr>
            <p:cNvPr id="9" name="Content Placeholder 7">
              <a:extLst>
                <a:ext uri="{FF2B5EF4-FFF2-40B4-BE49-F238E27FC236}">
                  <a16:creationId xmlns:a16="http://schemas.microsoft.com/office/drawing/2014/main" id="{19E7F1E9-4F6F-924A-9326-47E4D56E0D38}"/>
                </a:ext>
              </a:extLst>
            </p:cNvPr>
            <p:cNvGraphicFramePr>
              <a:graphicFrameLocks/>
            </p:cNvGraphicFramePr>
            <p:nvPr>
              <p:extLst>
                <p:ext uri="{D42A27DB-BD31-4B8C-83A1-F6EECF244321}">
                  <p14:modId xmlns:p14="http://schemas.microsoft.com/office/powerpoint/2010/main" val="2101809016"/>
                </p:ext>
              </p:extLst>
            </p:nvPr>
          </p:nvGraphicFramePr>
          <p:xfrm>
            <a:off x="897054" y="1371600"/>
            <a:ext cx="4670467" cy="4706431"/>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F1157D10-49CA-C148-9128-6B42D278418A}"/>
                </a:ext>
              </a:extLst>
            </p:cNvPr>
            <p:cNvSpPr txBox="1"/>
            <p:nvPr/>
          </p:nvSpPr>
          <p:spPr>
            <a:xfrm>
              <a:off x="4973180" y="5710430"/>
              <a:ext cx="211672" cy="92333"/>
            </a:xfrm>
            <a:prstGeom prst="rect">
              <a:avLst/>
            </a:prstGeom>
            <a:noFill/>
          </p:spPr>
          <p:txBody>
            <a:bodyPr wrap="square" lIns="0" tIns="0" rIns="0" bIns="0" rtlCol="0">
              <a:spAutoFit/>
            </a:bodyPr>
            <a:lstStyle>
              <a:defPPr>
                <a:defRPr lang="en-US"/>
              </a:defPPr>
              <a:lvl1pPr algn="r">
                <a:defRPr sz="1000" b="0">
                  <a:solidFill>
                    <a:srgbClr val="666666"/>
                  </a:solidFill>
                  <a:latin typeface="+mj-lt"/>
                </a:defRPr>
              </a:lvl1pPr>
            </a:lstStyle>
            <a:p>
              <a:pPr algn="l"/>
              <a:r>
                <a:rPr lang="en-US" sz="900" baseline="30000" dirty="0">
                  <a:solidFill>
                    <a:srgbClr val="3F403F"/>
                  </a:solidFill>
                </a:rPr>
                <a:t>1</a:t>
              </a:r>
            </a:p>
          </p:txBody>
        </p:sp>
      </p:grpSp>
      <p:sp>
        <p:nvSpPr>
          <p:cNvPr id="33" name="Title 1">
            <a:extLst>
              <a:ext uri="{FF2B5EF4-FFF2-40B4-BE49-F238E27FC236}">
                <a16:creationId xmlns:a16="http://schemas.microsoft.com/office/drawing/2014/main" id="{CD6C4B34-BBF5-6844-A1E3-E6FB83154B2C}"/>
              </a:ext>
            </a:extLst>
          </p:cNvPr>
          <p:cNvSpPr>
            <a:spLocks noGrp="1"/>
          </p:cNvSpPr>
          <p:nvPr>
            <p:ph type="title"/>
          </p:nvPr>
        </p:nvSpPr>
        <p:spPr/>
        <p:txBody>
          <a:bodyPr/>
          <a:lstStyle/>
          <a:p>
            <a:r>
              <a:rPr lang="en-US" dirty="0"/>
              <a:t>Strong Financial Health – Ample Liquidity</a:t>
            </a:r>
          </a:p>
        </p:txBody>
      </p:sp>
      <p:sp>
        <p:nvSpPr>
          <p:cNvPr id="11" name="Text Placeholder 10">
            <a:extLst>
              <a:ext uri="{FF2B5EF4-FFF2-40B4-BE49-F238E27FC236}">
                <a16:creationId xmlns:a16="http://schemas.microsoft.com/office/drawing/2014/main" id="{289F28C4-7372-3245-8B24-DED490973FC2}"/>
              </a:ext>
            </a:extLst>
          </p:cNvPr>
          <p:cNvSpPr>
            <a:spLocks noGrp="1"/>
          </p:cNvSpPr>
          <p:nvPr>
            <p:ph type="body" sz="quarter" idx="19"/>
          </p:nvPr>
        </p:nvSpPr>
        <p:spPr/>
        <p:txBody>
          <a:bodyPr/>
          <a:lstStyle/>
          <a:p>
            <a:r>
              <a:rPr lang="en-US"/>
              <a:t>($ Millions, except where noted)</a:t>
            </a:r>
          </a:p>
        </p:txBody>
      </p:sp>
      <p:sp>
        <p:nvSpPr>
          <p:cNvPr id="27" name="Text Placeholder 26">
            <a:extLst>
              <a:ext uri="{FF2B5EF4-FFF2-40B4-BE49-F238E27FC236}">
                <a16:creationId xmlns:a16="http://schemas.microsoft.com/office/drawing/2014/main" id="{3BEDB3D1-02A6-3445-9015-C92228E0FA34}"/>
              </a:ext>
            </a:extLst>
          </p:cNvPr>
          <p:cNvSpPr>
            <a:spLocks noGrp="1"/>
          </p:cNvSpPr>
          <p:nvPr>
            <p:ph type="body" sz="quarter" idx="18"/>
          </p:nvPr>
        </p:nvSpPr>
        <p:spPr/>
        <p:txBody>
          <a:bodyPr/>
          <a:lstStyle/>
          <a:p>
            <a:r>
              <a:rPr lang="en-US"/>
              <a:t>Pro-forma liquidity at year-end 2021, considering our 2021 Free Cash Flow Target and the impact of the PAI acquisition.  </a:t>
            </a:r>
          </a:p>
        </p:txBody>
      </p:sp>
      <p:sp>
        <p:nvSpPr>
          <p:cNvPr id="8" name="Content Placeholder 7">
            <a:extLst>
              <a:ext uri="{FF2B5EF4-FFF2-40B4-BE49-F238E27FC236}">
                <a16:creationId xmlns:a16="http://schemas.microsoft.com/office/drawing/2014/main" id="{C046E2CA-BA91-C345-9CDB-7194C26E672D}"/>
              </a:ext>
            </a:extLst>
          </p:cNvPr>
          <p:cNvSpPr>
            <a:spLocks noGrp="1"/>
          </p:cNvSpPr>
          <p:nvPr>
            <p:ph sz="quarter" idx="4294967295"/>
          </p:nvPr>
        </p:nvSpPr>
        <p:spPr>
          <a:xfrm>
            <a:off x="6387700" y="1275323"/>
            <a:ext cx="5348287" cy="4586287"/>
          </a:xfrm>
        </p:spPr>
        <p:txBody>
          <a:bodyPr>
            <a:spAutoFit/>
          </a:bodyPr>
          <a:lstStyle/>
          <a:p>
            <a:pPr marL="0" indent="0">
              <a:spcAft>
                <a:spcPts val="0"/>
              </a:spcAft>
              <a:buNone/>
            </a:pPr>
            <a:r>
              <a:rPr lang="en-US" sz="1600" b="1" dirty="0"/>
              <a:t>Increased liquidity in 2020</a:t>
            </a:r>
          </a:p>
          <a:p>
            <a:pPr marL="287338" lvl="1" indent="-163513">
              <a:spcAft>
                <a:spcPts val="300"/>
              </a:spcAft>
              <a:buFont typeface="Arial" panose="020B0604020202020204" pitchFamily="34" charset="0"/>
              <a:buChar char="•"/>
            </a:pPr>
            <a:r>
              <a:rPr lang="en-US" sz="1600" dirty="0"/>
              <a:t>Incremental $590 million Term Loan A closed on </a:t>
            </a:r>
            <a:br>
              <a:rPr lang="en-US" sz="1600" dirty="0"/>
            </a:br>
            <a:r>
              <a:rPr lang="en-US" sz="1600" dirty="0"/>
              <a:t>April 1, 2020</a:t>
            </a:r>
          </a:p>
          <a:p>
            <a:pPr marL="287338" lvl="1" indent="-163513">
              <a:spcAft>
                <a:spcPts val="300"/>
              </a:spcAft>
              <a:buFont typeface="Arial" panose="020B0604020202020204" pitchFamily="34" charset="0"/>
              <a:buChar char="•"/>
            </a:pPr>
            <a:r>
              <a:rPr lang="en-US" sz="1600" dirty="0"/>
              <a:t>Incremental $400 million Senior Notes closed on June 22, 2020</a:t>
            </a:r>
          </a:p>
          <a:p>
            <a:pPr marL="0" indent="0">
              <a:spcAft>
                <a:spcPts val="0"/>
              </a:spcAft>
              <a:buNone/>
            </a:pPr>
            <a:r>
              <a:rPr lang="en-US" sz="1600" b="1" dirty="0"/>
              <a:t>No Maturities until 2024</a:t>
            </a:r>
          </a:p>
          <a:p>
            <a:pPr marL="287338" lvl="1" indent="-163513">
              <a:spcAft>
                <a:spcPts val="300"/>
              </a:spcAft>
              <a:buFont typeface="Arial" panose="020B0604020202020204" pitchFamily="34" charset="0"/>
              <a:buChar char="•"/>
            </a:pPr>
            <a:r>
              <a:rPr lang="en-US" sz="1600" dirty="0"/>
              <a:t>Credit Facility matures February 2024</a:t>
            </a:r>
          </a:p>
          <a:p>
            <a:pPr marL="287338" lvl="1" indent="-163513">
              <a:spcAft>
                <a:spcPts val="300"/>
              </a:spcAft>
              <a:buFont typeface="Arial" panose="020B0604020202020204" pitchFamily="34" charset="0"/>
              <a:buChar char="•"/>
            </a:pPr>
            <a:r>
              <a:rPr lang="en-US" sz="1600" dirty="0"/>
              <a:t>$600 million 4.625% Senior Notes mature October 2027</a:t>
            </a:r>
          </a:p>
          <a:p>
            <a:pPr marL="287338" lvl="1" indent="-163513">
              <a:spcAft>
                <a:spcPts val="300"/>
              </a:spcAft>
              <a:buFont typeface="Arial" panose="020B0604020202020204" pitchFamily="34" charset="0"/>
              <a:buChar char="•"/>
            </a:pPr>
            <a:r>
              <a:rPr lang="en-US" sz="1600" dirty="0"/>
              <a:t>$400 million 5.5% Senior Notes mature July 2025</a:t>
            </a:r>
          </a:p>
          <a:p>
            <a:pPr marL="0" indent="0">
              <a:spcAft>
                <a:spcPts val="0"/>
              </a:spcAft>
              <a:buNone/>
            </a:pPr>
            <a:r>
              <a:rPr lang="en-US" sz="1600" b="1" dirty="0"/>
              <a:t>Interest Rates</a:t>
            </a:r>
          </a:p>
          <a:p>
            <a:pPr marL="287338" lvl="1" indent="-163513">
              <a:spcAft>
                <a:spcPts val="300"/>
              </a:spcAft>
              <a:buFont typeface="Arial" panose="020B0604020202020204" pitchFamily="34" charset="0"/>
              <a:buChar char="•"/>
            </a:pPr>
            <a:r>
              <a:rPr lang="en-US" sz="1600" dirty="0"/>
              <a:t>Variable interest LIBOR plus 2.00%</a:t>
            </a:r>
          </a:p>
          <a:p>
            <a:pPr marL="287338" lvl="1" indent="-163513">
              <a:spcAft>
                <a:spcPts val="300"/>
              </a:spcAft>
              <a:buFont typeface="Arial" panose="020B0604020202020204" pitchFamily="34" charset="0"/>
              <a:buChar char="•"/>
            </a:pPr>
            <a:r>
              <a:rPr lang="en-US" sz="1600" dirty="0"/>
              <a:t>$400M USD/EUR interest rate swap saves 151 bps</a:t>
            </a:r>
          </a:p>
          <a:p>
            <a:pPr marL="0" indent="0">
              <a:spcAft>
                <a:spcPts val="0"/>
              </a:spcAft>
              <a:buNone/>
            </a:pPr>
            <a:r>
              <a:rPr lang="en-US" sz="1600" b="1" dirty="0"/>
              <a:t>Debt Covenants Amended</a:t>
            </a:r>
          </a:p>
          <a:p>
            <a:pPr marL="287338" lvl="1" indent="-163513">
              <a:spcAft>
                <a:spcPts val="300"/>
              </a:spcAft>
              <a:buFont typeface="Arial" panose="020B0604020202020204" pitchFamily="34" charset="0"/>
              <a:buChar char="•"/>
            </a:pPr>
            <a:r>
              <a:rPr lang="en-US" sz="1600" dirty="0"/>
              <a:t>Net secured debt leverage ratio of 1.8x vs 4.25x max</a:t>
            </a:r>
          </a:p>
          <a:p>
            <a:pPr marL="0" indent="0">
              <a:spcAft>
                <a:spcPts val="0"/>
              </a:spcAft>
              <a:buNone/>
            </a:pPr>
            <a:r>
              <a:rPr lang="en-US" sz="1600" b="1" dirty="0"/>
              <a:t>No legacy liability contributions expected until 2029</a:t>
            </a:r>
          </a:p>
          <a:p>
            <a:pPr marL="0" indent="0">
              <a:spcAft>
                <a:spcPts val="0"/>
              </a:spcAft>
              <a:buNone/>
            </a:pPr>
            <a:r>
              <a:rPr lang="en-US" sz="1600" b="1" dirty="0"/>
              <a:t>Moody’s Ba2 (Stable); S&amp;P BB (Stable)</a:t>
            </a:r>
          </a:p>
        </p:txBody>
      </p:sp>
      <p:grpSp>
        <p:nvGrpSpPr>
          <p:cNvPr id="24" name="Group 23">
            <a:extLst>
              <a:ext uri="{FF2B5EF4-FFF2-40B4-BE49-F238E27FC236}">
                <a16:creationId xmlns:a16="http://schemas.microsoft.com/office/drawing/2014/main" id="{0436D130-A934-F240-96C5-7333581413F6}"/>
              </a:ext>
            </a:extLst>
          </p:cNvPr>
          <p:cNvGrpSpPr/>
          <p:nvPr/>
        </p:nvGrpSpPr>
        <p:grpSpPr>
          <a:xfrm>
            <a:off x="1740472" y="5830060"/>
            <a:ext cx="3316807" cy="261610"/>
            <a:chOff x="1449957" y="7120173"/>
            <a:chExt cx="3316807" cy="261610"/>
          </a:xfrm>
        </p:grpSpPr>
        <p:sp>
          <p:nvSpPr>
            <p:cNvPr id="22" name="TextBox 21">
              <a:extLst>
                <a:ext uri="{FF2B5EF4-FFF2-40B4-BE49-F238E27FC236}">
                  <a16:creationId xmlns:a16="http://schemas.microsoft.com/office/drawing/2014/main" id="{E50AC440-75FC-7F4C-9239-29E36A4660FB}"/>
                </a:ext>
              </a:extLst>
            </p:cNvPr>
            <p:cNvSpPr txBox="1"/>
            <p:nvPr/>
          </p:nvSpPr>
          <p:spPr>
            <a:xfrm>
              <a:off x="1449957" y="7120173"/>
              <a:ext cx="3316807" cy="261610"/>
            </a:xfrm>
            <a:prstGeom prst="rect">
              <a:avLst/>
            </a:prstGeom>
            <a:noFill/>
            <a:ln w="6350">
              <a:noFill/>
            </a:ln>
          </p:spPr>
          <p:txBody>
            <a:bodyPr wrap="square" rtlCol="0">
              <a:spAutoFit/>
            </a:bodyPr>
            <a:lstStyle/>
            <a:p>
              <a:pPr marL="285750">
                <a:spcAft>
                  <a:spcPts val="600"/>
                </a:spcAft>
                <a:tabLst>
                  <a:tab pos="1939925" algn="l"/>
                </a:tabLst>
                <a:defRPr/>
              </a:pPr>
              <a:r>
                <a:rPr lang="en-US" sz="1100" dirty="0">
                  <a:solidFill>
                    <a:srgbClr val="3F403F"/>
                  </a:solidFill>
                </a:rPr>
                <a:t>Utilized Revolver	Available Revolver</a:t>
              </a:r>
            </a:p>
          </p:txBody>
        </p:sp>
        <p:sp>
          <p:nvSpPr>
            <p:cNvPr id="16" name="Rectangle 15">
              <a:extLst>
                <a:ext uri="{FF2B5EF4-FFF2-40B4-BE49-F238E27FC236}">
                  <a16:creationId xmlns:a16="http://schemas.microsoft.com/office/drawing/2014/main" id="{A03EBCF7-2C70-1640-A5D4-ACEE2A08FE56}"/>
                </a:ext>
              </a:extLst>
            </p:cNvPr>
            <p:cNvSpPr/>
            <p:nvPr/>
          </p:nvSpPr>
          <p:spPr>
            <a:xfrm rot="10800000" flipV="1">
              <a:off x="1569828" y="7166120"/>
              <a:ext cx="169716" cy="169717"/>
            </a:xfrm>
            <a:prstGeom prst="rect">
              <a:avLst/>
            </a:prstGeom>
            <a:solidFill>
              <a:srgbClr val="FFC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74406A-79BA-7F4C-A494-2F22C5295B27}"/>
                </a:ext>
              </a:extLst>
            </p:cNvPr>
            <p:cNvSpPr/>
            <p:nvPr/>
          </p:nvSpPr>
          <p:spPr>
            <a:xfrm rot="10800000" flipV="1">
              <a:off x="3232288" y="7166120"/>
              <a:ext cx="169716" cy="169717"/>
            </a:xfrm>
            <a:prstGeom prst="rect">
              <a:avLst/>
            </a:prstGeom>
            <a:pattFill prst="dkUpDiag">
              <a:fgClr>
                <a:srgbClr val="FFC52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D8336A67-8C52-AE45-A07A-80DC852B39C5}"/>
              </a:ext>
            </a:extLst>
          </p:cNvPr>
          <p:cNvGrpSpPr/>
          <p:nvPr/>
        </p:nvGrpSpPr>
        <p:grpSpPr>
          <a:xfrm>
            <a:off x="469934" y="1972518"/>
            <a:ext cx="1196563" cy="3406472"/>
            <a:chOff x="607527" y="2059830"/>
            <a:chExt cx="1196563" cy="3406472"/>
          </a:xfrm>
        </p:grpSpPr>
        <p:sp>
          <p:nvSpPr>
            <p:cNvPr id="28" name="TextBox 27">
              <a:extLst>
                <a:ext uri="{FF2B5EF4-FFF2-40B4-BE49-F238E27FC236}">
                  <a16:creationId xmlns:a16="http://schemas.microsoft.com/office/drawing/2014/main" id="{D77E89C9-45B1-A246-B5AD-D44CF64C9904}"/>
                </a:ext>
              </a:extLst>
            </p:cNvPr>
            <p:cNvSpPr txBox="1"/>
            <p:nvPr/>
          </p:nvSpPr>
          <p:spPr>
            <a:xfrm>
              <a:off x="1052026" y="4815831"/>
              <a:ext cx="752063" cy="117725"/>
            </a:xfrm>
            <a:prstGeom prst="rect">
              <a:avLst/>
            </a:prstGeom>
            <a:noFill/>
          </p:spPr>
          <p:txBody>
            <a:bodyPr wrap="square" lIns="0" tIns="0" rIns="0" bIns="0" rtlCol="0">
              <a:spAutoFit/>
            </a:bodyPr>
            <a:lstStyle>
              <a:defPPr>
                <a:defRPr lang="en-US"/>
              </a:defPPr>
              <a:lvl1pPr algn="r">
                <a:defRPr sz="1000" b="0">
                  <a:solidFill>
                    <a:srgbClr val="666666"/>
                  </a:solidFill>
                  <a:latin typeface="+mj-lt"/>
                </a:defRPr>
              </a:lvl1pPr>
            </a:lstStyle>
            <a:p>
              <a:pPr>
                <a:lnSpc>
                  <a:spcPct val="85000"/>
                </a:lnSpc>
              </a:pPr>
              <a:r>
                <a:rPr lang="en-US" sz="900" dirty="0">
                  <a:solidFill>
                    <a:srgbClr val="3F403F"/>
                  </a:solidFill>
                  <a:latin typeface="Arial" panose="020B0604020202020204" pitchFamily="34" charset="0"/>
                  <a:cs typeface="Arial" panose="020B0604020202020204" pitchFamily="34" charset="0"/>
                </a:rPr>
                <a:t>Senior Notes</a:t>
              </a:r>
              <a:endParaRPr lang="en-US" sz="900" baseline="30000" dirty="0">
                <a:solidFill>
                  <a:srgbClr val="3F403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B3EB60-F8E6-8146-B2FB-E81C9FDDBC57}"/>
                </a:ext>
              </a:extLst>
            </p:cNvPr>
            <p:cNvSpPr txBox="1"/>
            <p:nvPr/>
          </p:nvSpPr>
          <p:spPr>
            <a:xfrm>
              <a:off x="1052026" y="3794736"/>
              <a:ext cx="752063" cy="117725"/>
            </a:xfrm>
            <a:prstGeom prst="rect">
              <a:avLst/>
            </a:prstGeom>
            <a:noFill/>
          </p:spPr>
          <p:txBody>
            <a:bodyPr wrap="square" lIns="0" tIns="0" rIns="0" bIns="0" rtlCol="0">
              <a:spAutoFit/>
            </a:bodyPr>
            <a:lstStyle>
              <a:defPPr>
                <a:defRPr lang="en-US"/>
              </a:defPPr>
              <a:lvl1pPr algn="r">
                <a:defRPr sz="1000" b="0">
                  <a:solidFill>
                    <a:srgbClr val="666666"/>
                  </a:solidFill>
                  <a:latin typeface="+mj-lt"/>
                </a:defRPr>
              </a:lvl1pPr>
            </a:lstStyle>
            <a:p>
              <a:pPr>
                <a:lnSpc>
                  <a:spcPct val="85000"/>
                </a:lnSpc>
              </a:pPr>
              <a:r>
                <a:rPr lang="en-US" sz="900" dirty="0">
                  <a:solidFill>
                    <a:srgbClr val="3F403F"/>
                  </a:solidFill>
                  <a:latin typeface="Arial" panose="020B0604020202020204" pitchFamily="34" charset="0"/>
                  <a:cs typeface="Arial" panose="020B0604020202020204" pitchFamily="34" charset="0"/>
                </a:rPr>
                <a:t>Term Loan A</a:t>
              </a:r>
              <a:endParaRPr lang="en-US" sz="900" baseline="30000" dirty="0">
                <a:solidFill>
                  <a:srgbClr val="3F403F"/>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5B9EEC4-8D1C-6E48-9A9C-B91AB059AD31}"/>
                </a:ext>
              </a:extLst>
            </p:cNvPr>
            <p:cNvSpPr txBox="1"/>
            <p:nvPr/>
          </p:nvSpPr>
          <p:spPr>
            <a:xfrm>
              <a:off x="1052028" y="2774399"/>
              <a:ext cx="752062" cy="235449"/>
            </a:xfrm>
            <a:prstGeom prst="rect">
              <a:avLst/>
            </a:prstGeom>
            <a:noFill/>
          </p:spPr>
          <p:txBody>
            <a:bodyPr wrap="square" lIns="0" tIns="0" rIns="0" bIns="0" rtlCol="0">
              <a:spAutoFit/>
            </a:bodyPr>
            <a:lstStyle/>
            <a:p>
              <a:pPr algn="r">
                <a:lnSpc>
                  <a:spcPct val="85000"/>
                </a:lnSpc>
              </a:pPr>
              <a:r>
                <a:rPr lang="en-US" sz="900" dirty="0">
                  <a:solidFill>
                    <a:srgbClr val="3F403F"/>
                  </a:solidFill>
                  <a:latin typeface="Arial" panose="020B0604020202020204" pitchFamily="34" charset="0"/>
                  <a:cs typeface="Arial" panose="020B0604020202020204" pitchFamily="34" charset="0"/>
                </a:rPr>
                <a:t>Revolver</a:t>
              </a:r>
            </a:p>
            <a:p>
              <a:pPr algn="r">
                <a:lnSpc>
                  <a:spcPct val="85000"/>
                </a:lnSpc>
              </a:pPr>
              <a:r>
                <a:rPr lang="en-US" sz="900" dirty="0">
                  <a:solidFill>
                    <a:srgbClr val="3F403F"/>
                  </a:solidFill>
                  <a:latin typeface="Arial" panose="020B0604020202020204" pitchFamily="34" charset="0"/>
                  <a:cs typeface="Arial" panose="020B0604020202020204" pitchFamily="34" charset="0"/>
                </a:rPr>
                <a:t>$1 B</a:t>
              </a:r>
            </a:p>
          </p:txBody>
        </p:sp>
        <p:sp>
          <p:nvSpPr>
            <p:cNvPr id="31" name="TextBox 30">
              <a:extLst>
                <a:ext uri="{FF2B5EF4-FFF2-40B4-BE49-F238E27FC236}">
                  <a16:creationId xmlns:a16="http://schemas.microsoft.com/office/drawing/2014/main" id="{11D6ED91-6211-764B-B6E9-D8A96CB2421A}"/>
                </a:ext>
              </a:extLst>
            </p:cNvPr>
            <p:cNvSpPr txBox="1"/>
            <p:nvPr/>
          </p:nvSpPr>
          <p:spPr>
            <a:xfrm>
              <a:off x="607527" y="5348577"/>
              <a:ext cx="1196562" cy="117725"/>
            </a:xfrm>
            <a:prstGeom prst="rect">
              <a:avLst/>
            </a:prstGeom>
            <a:noFill/>
          </p:spPr>
          <p:txBody>
            <a:bodyPr wrap="square" lIns="0" tIns="0" rIns="0" bIns="0" rtlCol="0">
              <a:spAutoFit/>
            </a:bodyPr>
            <a:lstStyle>
              <a:defPPr>
                <a:defRPr lang="en-US"/>
              </a:defPPr>
              <a:lvl1pPr algn="r">
                <a:defRPr sz="1000" b="1">
                  <a:solidFill>
                    <a:srgbClr val="666666"/>
                  </a:solidFill>
                  <a:latin typeface="+mj-lt"/>
                </a:defRPr>
              </a:lvl1pPr>
            </a:lstStyle>
            <a:p>
              <a:pPr>
                <a:lnSpc>
                  <a:spcPct val="85000"/>
                </a:lnSpc>
              </a:pPr>
              <a:r>
                <a:rPr lang="en-US" sz="900" b="0" dirty="0">
                  <a:solidFill>
                    <a:srgbClr val="3F403F"/>
                  </a:solidFill>
                  <a:latin typeface="Arial" panose="020B0604020202020204" pitchFamily="34" charset="0"/>
                  <a:cs typeface="Arial" panose="020B0604020202020204" pitchFamily="34" charset="0"/>
                </a:rPr>
                <a:t>Fin. Leases &amp; Other</a:t>
              </a:r>
            </a:p>
          </p:txBody>
        </p:sp>
        <p:sp>
          <p:nvSpPr>
            <p:cNvPr id="32" name="TextBox 31">
              <a:extLst>
                <a:ext uri="{FF2B5EF4-FFF2-40B4-BE49-F238E27FC236}">
                  <a16:creationId xmlns:a16="http://schemas.microsoft.com/office/drawing/2014/main" id="{4A71CAA5-31E1-5E43-AA95-0E6E4C7BF60C}"/>
                </a:ext>
              </a:extLst>
            </p:cNvPr>
            <p:cNvSpPr txBox="1"/>
            <p:nvPr/>
          </p:nvSpPr>
          <p:spPr>
            <a:xfrm>
              <a:off x="1052027" y="2059830"/>
              <a:ext cx="752063" cy="117725"/>
            </a:xfrm>
            <a:prstGeom prst="rect">
              <a:avLst/>
            </a:prstGeom>
            <a:noFill/>
          </p:spPr>
          <p:txBody>
            <a:bodyPr wrap="square" lIns="0" tIns="0" rIns="0" bIns="0" rtlCol="0">
              <a:spAutoFit/>
            </a:bodyPr>
            <a:lstStyle/>
            <a:p>
              <a:pPr algn="r">
                <a:lnSpc>
                  <a:spcPct val="85000"/>
                </a:lnSpc>
              </a:pPr>
              <a:r>
                <a:rPr lang="en-US" sz="900" dirty="0">
                  <a:solidFill>
                    <a:srgbClr val="3F403F"/>
                  </a:solidFill>
                  <a:latin typeface="Arial" panose="020B0604020202020204" pitchFamily="34" charset="0"/>
                  <a:cs typeface="Arial" panose="020B0604020202020204" pitchFamily="34" charset="0"/>
                </a:rPr>
                <a:t>Cash</a:t>
              </a:r>
            </a:p>
          </p:txBody>
        </p:sp>
      </p:grpSp>
      <p:grpSp>
        <p:nvGrpSpPr>
          <p:cNvPr id="45" name="Group 44">
            <a:extLst>
              <a:ext uri="{FF2B5EF4-FFF2-40B4-BE49-F238E27FC236}">
                <a16:creationId xmlns:a16="http://schemas.microsoft.com/office/drawing/2014/main" id="{360D93B9-91C7-284E-95D9-6EDB86DE3D7F}"/>
              </a:ext>
            </a:extLst>
          </p:cNvPr>
          <p:cNvGrpSpPr/>
          <p:nvPr/>
        </p:nvGrpSpPr>
        <p:grpSpPr>
          <a:xfrm>
            <a:off x="2481199" y="1766382"/>
            <a:ext cx="613553" cy="1416555"/>
            <a:chOff x="2475722" y="1853694"/>
            <a:chExt cx="613553" cy="1416555"/>
          </a:xfrm>
        </p:grpSpPr>
        <p:sp>
          <p:nvSpPr>
            <p:cNvPr id="37" name="Right Bracket 36">
              <a:extLst>
                <a:ext uri="{FF2B5EF4-FFF2-40B4-BE49-F238E27FC236}">
                  <a16:creationId xmlns:a16="http://schemas.microsoft.com/office/drawing/2014/main" id="{4B1ED63F-29D8-4E4E-B222-D75EB78586A1}"/>
                </a:ext>
              </a:extLst>
            </p:cNvPr>
            <p:cNvSpPr/>
            <p:nvPr/>
          </p:nvSpPr>
          <p:spPr>
            <a:xfrm>
              <a:off x="2475722" y="1853694"/>
              <a:ext cx="51578" cy="1416555"/>
            </a:xfrm>
            <a:prstGeom prst="rightBracket">
              <a:avLst/>
            </a:prstGeom>
            <a:ln>
              <a:solidFill>
                <a:srgbClr val="3F40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19">
              <a:extLst>
                <a:ext uri="{FF2B5EF4-FFF2-40B4-BE49-F238E27FC236}">
                  <a16:creationId xmlns:a16="http://schemas.microsoft.com/office/drawing/2014/main" id="{826B9079-B8AD-2D40-9E1E-DFD0BF098879}"/>
                </a:ext>
              </a:extLst>
            </p:cNvPr>
            <p:cNvSpPr txBox="1">
              <a:spLocks noChangeArrowheads="1"/>
            </p:cNvSpPr>
            <p:nvPr/>
          </p:nvSpPr>
          <p:spPr bwMode="auto">
            <a:xfrm>
              <a:off x="2564671" y="2391137"/>
              <a:ext cx="524604" cy="276999"/>
            </a:xfrm>
            <a:prstGeom prst="rect">
              <a:avLst/>
            </a:prstGeom>
            <a:noFill/>
            <a:ln w="9525">
              <a:noFill/>
              <a:miter lim="800000"/>
              <a:headEnd/>
              <a:tailEnd/>
            </a:ln>
          </p:spPr>
          <p:txBody>
            <a:bodyPr wrap="square" lIns="0" tIns="0" rIns="0" bIns="0">
              <a:spAutoFit/>
            </a:bodyPr>
            <a:lstStyle/>
            <a:p>
              <a:r>
                <a:rPr lang="en-US" sz="900" dirty="0">
                  <a:solidFill>
                    <a:srgbClr val="3F403F"/>
                  </a:solidFill>
                  <a:cs typeface="Arial" panose="020B0604020202020204" pitchFamily="34" charset="0"/>
                </a:rPr>
                <a:t>~$1.6 B</a:t>
              </a:r>
            </a:p>
            <a:p>
              <a:r>
                <a:rPr lang="en-US" sz="900" dirty="0">
                  <a:solidFill>
                    <a:srgbClr val="3F403F"/>
                  </a:solidFill>
                  <a:cs typeface="Arial" panose="020B0604020202020204" pitchFamily="34" charset="0"/>
                </a:rPr>
                <a:t>Liquidity</a:t>
              </a:r>
              <a:endParaRPr lang="en-US" sz="900" baseline="30000" dirty="0">
                <a:solidFill>
                  <a:srgbClr val="3F403F"/>
                </a:solidFill>
                <a:cs typeface="Arial" panose="020B0604020202020204" pitchFamily="34" charset="0"/>
              </a:endParaRPr>
            </a:p>
          </p:txBody>
        </p:sp>
      </p:grpSp>
      <p:grpSp>
        <p:nvGrpSpPr>
          <p:cNvPr id="44" name="Group 43">
            <a:extLst>
              <a:ext uri="{FF2B5EF4-FFF2-40B4-BE49-F238E27FC236}">
                <a16:creationId xmlns:a16="http://schemas.microsoft.com/office/drawing/2014/main" id="{3DD5CBDA-9E19-1349-8F70-16897532D60B}"/>
              </a:ext>
            </a:extLst>
          </p:cNvPr>
          <p:cNvGrpSpPr/>
          <p:nvPr/>
        </p:nvGrpSpPr>
        <p:grpSpPr>
          <a:xfrm>
            <a:off x="3801999" y="1804482"/>
            <a:ext cx="583344" cy="1380744"/>
            <a:chOff x="3796522" y="1891794"/>
            <a:chExt cx="583344" cy="1380744"/>
          </a:xfrm>
        </p:grpSpPr>
        <p:sp>
          <p:nvSpPr>
            <p:cNvPr id="38" name="Right Bracket 37">
              <a:extLst>
                <a:ext uri="{FF2B5EF4-FFF2-40B4-BE49-F238E27FC236}">
                  <a16:creationId xmlns:a16="http://schemas.microsoft.com/office/drawing/2014/main" id="{8BDC210D-5076-BC44-A877-BECA3E4DE8FF}"/>
                </a:ext>
              </a:extLst>
            </p:cNvPr>
            <p:cNvSpPr/>
            <p:nvPr/>
          </p:nvSpPr>
          <p:spPr>
            <a:xfrm>
              <a:off x="3796522" y="1891794"/>
              <a:ext cx="54864" cy="1380744"/>
            </a:xfrm>
            <a:prstGeom prst="rightBracket">
              <a:avLst/>
            </a:prstGeom>
            <a:ln>
              <a:solidFill>
                <a:srgbClr val="3F40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19">
              <a:extLst>
                <a:ext uri="{FF2B5EF4-FFF2-40B4-BE49-F238E27FC236}">
                  <a16:creationId xmlns:a16="http://schemas.microsoft.com/office/drawing/2014/main" id="{992FE1F6-DAE2-384A-8E3E-48A74F07CFF1}"/>
                </a:ext>
              </a:extLst>
            </p:cNvPr>
            <p:cNvSpPr txBox="1">
              <a:spLocks noChangeArrowheads="1"/>
            </p:cNvSpPr>
            <p:nvPr/>
          </p:nvSpPr>
          <p:spPr bwMode="auto">
            <a:xfrm>
              <a:off x="3887926" y="2391137"/>
              <a:ext cx="491940" cy="276999"/>
            </a:xfrm>
            <a:prstGeom prst="rect">
              <a:avLst/>
            </a:prstGeom>
            <a:noFill/>
            <a:ln w="9525">
              <a:noFill/>
              <a:miter lim="800000"/>
              <a:headEnd/>
              <a:tailEnd/>
            </a:ln>
          </p:spPr>
          <p:txBody>
            <a:bodyPr wrap="square" lIns="0" tIns="0" rIns="0" bIns="0">
              <a:spAutoFit/>
            </a:bodyPr>
            <a:lstStyle/>
            <a:p>
              <a:r>
                <a:rPr lang="en-US" sz="900" dirty="0">
                  <a:solidFill>
                    <a:srgbClr val="3F403F"/>
                  </a:solidFill>
                  <a:cs typeface="Arial" panose="020B0604020202020204" pitchFamily="34" charset="0"/>
                </a:rPr>
                <a:t>~$1.45 B</a:t>
              </a:r>
            </a:p>
            <a:p>
              <a:r>
                <a:rPr lang="en-US" sz="900" dirty="0">
                  <a:solidFill>
                    <a:srgbClr val="3F403F"/>
                  </a:solidFill>
                  <a:cs typeface="Arial" panose="020B0604020202020204" pitchFamily="34" charset="0"/>
                </a:rPr>
                <a:t>Liquidity</a:t>
              </a:r>
              <a:endParaRPr lang="en-US" sz="900" baseline="30000" dirty="0">
                <a:solidFill>
                  <a:srgbClr val="3F403F"/>
                </a:solidFill>
                <a:cs typeface="Arial" panose="020B0604020202020204" pitchFamily="34" charset="0"/>
              </a:endParaRPr>
            </a:p>
          </p:txBody>
        </p:sp>
      </p:grpSp>
      <p:grpSp>
        <p:nvGrpSpPr>
          <p:cNvPr id="43" name="Group 42">
            <a:extLst>
              <a:ext uri="{FF2B5EF4-FFF2-40B4-BE49-F238E27FC236}">
                <a16:creationId xmlns:a16="http://schemas.microsoft.com/office/drawing/2014/main" id="{05879733-7192-D14E-9B3E-CC923F31AA00}"/>
              </a:ext>
            </a:extLst>
          </p:cNvPr>
          <p:cNvGrpSpPr/>
          <p:nvPr/>
        </p:nvGrpSpPr>
        <p:grpSpPr>
          <a:xfrm>
            <a:off x="5279581" y="1995872"/>
            <a:ext cx="561975" cy="1426464"/>
            <a:chOff x="5098272" y="1850519"/>
            <a:chExt cx="561975" cy="1426464"/>
          </a:xfrm>
        </p:grpSpPr>
        <p:sp>
          <p:nvSpPr>
            <p:cNvPr id="39" name="Right Bracket 38">
              <a:extLst>
                <a:ext uri="{FF2B5EF4-FFF2-40B4-BE49-F238E27FC236}">
                  <a16:creationId xmlns:a16="http://schemas.microsoft.com/office/drawing/2014/main" id="{EE4E0BCB-DFDA-3D46-B5B6-680E71F9F29A}"/>
                </a:ext>
              </a:extLst>
            </p:cNvPr>
            <p:cNvSpPr/>
            <p:nvPr/>
          </p:nvSpPr>
          <p:spPr>
            <a:xfrm>
              <a:off x="5098272" y="1850519"/>
              <a:ext cx="54864" cy="1426464"/>
            </a:xfrm>
            <a:prstGeom prst="rightBracket">
              <a:avLst/>
            </a:prstGeom>
            <a:ln>
              <a:solidFill>
                <a:srgbClr val="3F40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19">
              <a:extLst>
                <a:ext uri="{FF2B5EF4-FFF2-40B4-BE49-F238E27FC236}">
                  <a16:creationId xmlns:a16="http://schemas.microsoft.com/office/drawing/2014/main" id="{1ADDAA8E-971D-0746-9C25-5F7AB0914466}"/>
                </a:ext>
              </a:extLst>
            </p:cNvPr>
            <p:cNvSpPr txBox="1">
              <a:spLocks noChangeArrowheads="1"/>
            </p:cNvSpPr>
            <p:nvPr/>
          </p:nvSpPr>
          <p:spPr bwMode="auto">
            <a:xfrm>
              <a:off x="5197552" y="2391137"/>
              <a:ext cx="462695" cy="276999"/>
            </a:xfrm>
            <a:prstGeom prst="rect">
              <a:avLst/>
            </a:prstGeom>
            <a:noFill/>
            <a:ln w="9525">
              <a:noFill/>
              <a:miter lim="800000"/>
              <a:headEnd/>
              <a:tailEnd/>
            </a:ln>
          </p:spPr>
          <p:txBody>
            <a:bodyPr wrap="square" lIns="0" tIns="0" rIns="0" bIns="0">
              <a:spAutoFit/>
            </a:bodyPr>
            <a:lstStyle/>
            <a:p>
              <a:r>
                <a:rPr lang="en-US" sz="900" dirty="0">
                  <a:solidFill>
                    <a:srgbClr val="3F403F"/>
                  </a:solidFill>
                  <a:cs typeface="Arial" panose="020B0604020202020204" pitchFamily="34" charset="0"/>
                </a:rPr>
                <a:t>~$1.4 B</a:t>
              </a:r>
            </a:p>
            <a:p>
              <a:r>
                <a:rPr lang="en-US" sz="900" dirty="0">
                  <a:solidFill>
                    <a:srgbClr val="3F403F"/>
                  </a:solidFill>
                  <a:cs typeface="Arial" panose="020B0604020202020204" pitchFamily="34" charset="0"/>
                </a:rPr>
                <a:t>Liquidity</a:t>
              </a:r>
              <a:endParaRPr lang="en-US" sz="900" baseline="30000" dirty="0">
                <a:solidFill>
                  <a:srgbClr val="3F403F"/>
                </a:solidFill>
                <a:cs typeface="Arial" panose="020B0604020202020204" pitchFamily="34" charset="0"/>
              </a:endParaRPr>
            </a:p>
          </p:txBody>
        </p:sp>
      </p:grpSp>
      <p:sp>
        <p:nvSpPr>
          <p:cNvPr id="34" name="TextBox 33">
            <a:extLst>
              <a:ext uri="{FF2B5EF4-FFF2-40B4-BE49-F238E27FC236}">
                <a16:creationId xmlns:a16="http://schemas.microsoft.com/office/drawing/2014/main" id="{0EE3F501-4D81-D242-8270-F960794383E0}"/>
              </a:ext>
            </a:extLst>
          </p:cNvPr>
          <p:cNvSpPr txBox="1"/>
          <p:nvPr/>
        </p:nvSpPr>
        <p:spPr>
          <a:xfrm>
            <a:off x="6400800" y="5908638"/>
            <a:ext cx="5143500" cy="424732"/>
          </a:xfrm>
          <a:prstGeom prst="rect">
            <a:avLst/>
          </a:prstGeom>
          <a:noFill/>
          <a:ln w="50800">
            <a:solidFill>
              <a:schemeClr val="accent3"/>
            </a:solidFill>
          </a:ln>
        </p:spPr>
        <p:txBody>
          <a:bodyPr wrap="square" lIns="182880" rIns="182880" rtlCol="0" anchor="ctr" anchorCtr="0">
            <a:noAutofit/>
          </a:bodyPr>
          <a:lstStyle/>
          <a:p>
            <a:pPr algn="ctr">
              <a:lnSpc>
                <a:spcPct val="85000"/>
              </a:lnSpc>
            </a:pPr>
            <a:r>
              <a:rPr lang="en-US" dirty="0">
                <a:solidFill>
                  <a:schemeClr val="accent1"/>
                </a:solidFill>
                <a:latin typeface="Arial" panose="020B0604020202020204" pitchFamily="34" charset="0"/>
              </a:rPr>
              <a:t>U.S. and euro cash at record levels</a:t>
            </a:r>
            <a:endParaRPr lang="en-US" baseline="300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22569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0F86-6A2D-674A-9A7E-19B6F8D52517}"/>
              </a:ext>
            </a:extLst>
          </p:cNvPr>
          <p:cNvSpPr>
            <a:spLocks noGrp="1"/>
          </p:cNvSpPr>
          <p:nvPr>
            <p:ph type="title"/>
          </p:nvPr>
        </p:nvSpPr>
        <p:spPr/>
        <p:txBody>
          <a:bodyPr/>
          <a:lstStyle/>
          <a:p>
            <a:r>
              <a:rPr lang="en-US" dirty="0">
                <a:solidFill>
                  <a:srgbClr val="0A498E"/>
                </a:solidFill>
              </a:rPr>
              <a:t>About This PPT</a:t>
            </a:r>
          </a:p>
        </p:txBody>
      </p:sp>
      <p:sp>
        <p:nvSpPr>
          <p:cNvPr id="4" name="Text Placeholder 3">
            <a:extLst>
              <a:ext uri="{FF2B5EF4-FFF2-40B4-BE49-F238E27FC236}">
                <a16:creationId xmlns:a16="http://schemas.microsoft.com/office/drawing/2014/main" id="{A7C399A5-AA3F-DD49-AC31-0065EE1C376C}"/>
              </a:ext>
            </a:extLst>
          </p:cNvPr>
          <p:cNvSpPr>
            <a:spLocks noGrp="1"/>
          </p:cNvSpPr>
          <p:nvPr>
            <p:ph type="body" sz="quarter" idx="15"/>
          </p:nvPr>
        </p:nvSpPr>
        <p:spPr/>
        <p:txBody>
          <a:bodyPr/>
          <a:lstStyle/>
          <a:p>
            <a:r>
              <a:rPr lang="en-US" dirty="0"/>
              <a:t>Use the layouts provided and follow these guidelines to maintain consistency across presentations</a:t>
            </a:r>
          </a:p>
        </p:txBody>
      </p:sp>
      <p:sp>
        <p:nvSpPr>
          <p:cNvPr id="3" name="Content Placeholder 2">
            <a:extLst>
              <a:ext uri="{FF2B5EF4-FFF2-40B4-BE49-F238E27FC236}">
                <a16:creationId xmlns:a16="http://schemas.microsoft.com/office/drawing/2014/main" id="{768CE957-7FCB-6244-A50B-6D7838E6AA71}"/>
              </a:ext>
            </a:extLst>
          </p:cNvPr>
          <p:cNvSpPr>
            <a:spLocks noGrp="1"/>
          </p:cNvSpPr>
          <p:nvPr>
            <p:ph sz="quarter" idx="17"/>
          </p:nvPr>
        </p:nvSpPr>
        <p:spPr>
          <a:xfrm>
            <a:off x="548640" y="1371600"/>
            <a:ext cx="11102023" cy="5093702"/>
          </a:xfrm>
        </p:spPr>
        <p:txBody>
          <a:bodyPr/>
          <a:lstStyle/>
          <a:p>
            <a:pPr marL="0" indent="0">
              <a:buNone/>
            </a:pPr>
            <a:r>
              <a:rPr lang="en-US" dirty="0"/>
              <a:t>Please build your Board Strategy Meeting presentation using the format and slide layouts found in this deck. We’ve also included some examples and commonly-used slides for your use and reference.</a:t>
            </a:r>
          </a:p>
          <a:p>
            <a:pPr marL="0" indent="0">
              <a:spcAft>
                <a:spcPts val="0"/>
              </a:spcAft>
              <a:buNone/>
            </a:pPr>
            <a:r>
              <a:rPr lang="en-US" b="1" dirty="0"/>
              <a:t>Guidelines</a:t>
            </a:r>
          </a:p>
          <a:p>
            <a:r>
              <a:rPr lang="en-US" dirty="0"/>
              <a:t>Use the slide layout that works best for your content (</a:t>
            </a:r>
            <a:r>
              <a:rPr lang="en-US" i="1" dirty="0"/>
              <a:t>see slide 3 for how to select a slide layout</a:t>
            </a:r>
            <a:r>
              <a:rPr lang="en-US" dirty="0"/>
              <a:t>).</a:t>
            </a:r>
          </a:p>
          <a:p>
            <a:r>
              <a:rPr lang="en-US" dirty="0"/>
              <a:t>Do not move individual slide elements around. Elements can be edited for content or removed entirely if they are not needed, but you should avoid relocated them if possible. </a:t>
            </a:r>
          </a:p>
          <a:p>
            <a:r>
              <a:rPr lang="en-US" dirty="0"/>
              <a:t>Use only the colors provided in the current PowerPoint theme for graphs and charts.</a:t>
            </a:r>
          </a:p>
          <a:p>
            <a:r>
              <a:rPr lang="en-US" dirty="0"/>
              <a:t>For tables, use the format on slide 12.</a:t>
            </a:r>
          </a:p>
          <a:p>
            <a:r>
              <a:rPr lang="en-US" dirty="0"/>
              <a:t>Maintain proper margins; crop or shrink images to fit within the page – do not cover the footer with images.</a:t>
            </a:r>
          </a:p>
          <a:p>
            <a:pPr>
              <a:spcAft>
                <a:spcPts val="300"/>
              </a:spcAft>
            </a:pPr>
            <a:r>
              <a:rPr lang="en-US" dirty="0"/>
              <a:t>Use Arial font throughout.</a:t>
            </a:r>
          </a:p>
          <a:p>
            <a:pPr lvl="1">
              <a:spcAft>
                <a:spcPts val="300"/>
              </a:spcAft>
            </a:pPr>
            <a:r>
              <a:rPr lang="en-US" dirty="0"/>
              <a:t>Header font should be 24pt dark blue (#0A498E), regular weight, not bold (</a:t>
            </a:r>
            <a:r>
              <a:rPr lang="en-US" i="1" dirty="0"/>
              <a:t>ex: above</a:t>
            </a:r>
            <a:r>
              <a:rPr lang="en-US" dirty="0"/>
              <a:t>).</a:t>
            </a:r>
          </a:p>
          <a:p>
            <a:pPr lvl="1">
              <a:spcAft>
                <a:spcPts val="300"/>
              </a:spcAft>
            </a:pPr>
            <a:r>
              <a:rPr lang="en-US" dirty="0"/>
              <a:t>Subhead should be 18pt dark gray (#3F403F), regular weight, not bold (</a:t>
            </a:r>
            <a:r>
              <a:rPr lang="en-US" i="1" dirty="0"/>
              <a:t>ex: slide 6</a:t>
            </a:r>
            <a:r>
              <a:rPr lang="en-US" dirty="0"/>
              <a:t>).</a:t>
            </a:r>
          </a:p>
          <a:p>
            <a:pPr lvl="1">
              <a:spcAft>
                <a:spcPts val="300"/>
              </a:spcAft>
            </a:pPr>
            <a:r>
              <a:rPr lang="en-US" dirty="0"/>
              <a:t>Paragraph subheads or chart headers should be 18pt dark gray (#3F403F), bold (</a:t>
            </a:r>
            <a:r>
              <a:rPr lang="en-US" i="1" dirty="0"/>
              <a:t>ex: slide 7</a:t>
            </a:r>
            <a:r>
              <a:rPr lang="en-US" dirty="0"/>
              <a:t>).</a:t>
            </a:r>
          </a:p>
          <a:p>
            <a:pPr lvl="1"/>
            <a:r>
              <a:rPr lang="en-US" dirty="0"/>
              <a:t>Body copy should be no smaller than 12pt and no larger than 18pt dark gray (</a:t>
            </a:r>
            <a:r>
              <a:rPr lang="en-US" i="1" dirty="0"/>
              <a:t>#3F403F</a:t>
            </a:r>
            <a:r>
              <a:rPr lang="en-US" dirty="0"/>
              <a:t>), and should be consistent throughout the deck.</a:t>
            </a:r>
          </a:p>
        </p:txBody>
      </p:sp>
    </p:spTree>
    <p:extLst>
      <p:ext uri="{BB962C8B-B14F-4D97-AF65-F5344CB8AC3E}">
        <p14:creationId xmlns:p14="http://schemas.microsoft.com/office/powerpoint/2010/main" val="15797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85EB-566D-874B-8BE4-392DC90ECDFC}"/>
              </a:ext>
            </a:extLst>
          </p:cNvPr>
          <p:cNvSpPr>
            <a:spLocks noGrp="1"/>
          </p:cNvSpPr>
          <p:nvPr>
            <p:ph type="title"/>
          </p:nvPr>
        </p:nvSpPr>
        <p:spPr/>
        <p:txBody>
          <a:bodyPr/>
          <a:lstStyle/>
          <a:p>
            <a:r>
              <a:rPr lang="en-US"/>
              <a:t>Selecting Slide Layouts</a:t>
            </a:r>
          </a:p>
        </p:txBody>
      </p:sp>
      <p:sp>
        <p:nvSpPr>
          <p:cNvPr id="4" name="Content Placeholder 3">
            <a:extLst>
              <a:ext uri="{FF2B5EF4-FFF2-40B4-BE49-F238E27FC236}">
                <a16:creationId xmlns:a16="http://schemas.microsoft.com/office/drawing/2014/main" id="{A498B316-F8DD-1A44-816D-A818541AB190}"/>
              </a:ext>
            </a:extLst>
          </p:cNvPr>
          <p:cNvSpPr>
            <a:spLocks noGrp="1"/>
          </p:cNvSpPr>
          <p:nvPr>
            <p:ph sz="quarter" idx="13"/>
          </p:nvPr>
        </p:nvSpPr>
        <p:spPr>
          <a:xfrm>
            <a:off x="541339" y="1371600"/>
            <a:ext cx="2900361" cy="3093154"/>
          </a:xfrm>
        </p:spPr>
        <p:txBody>
          <a:bodyPr wrap="square">
            <a:spAutoFit/>
          </a:bodyPr>
          <a:lstStyle/>
          <a:p>
            <a:pPr marL="0" indent="0">
              <a:buNone/>
            </a:pPr>
            <a:r>
              <a:rPr lang="en-US" dirty="0"/>
              <a:t>To add a new slide to your presentation and/or access the slide layouts: </a:t>
            </a:r>
          </a:p>
          <a:p>
            <a:r>
              <a:rPr lang="en-US" dirty="0"/>
              <a:t>Go to the “Home” tab, select the drop down arrow next to “New Slide” to view the various options of slide formats.</a:t>
            </a:r>
          </a:p>
          <a:p>
            <a:r>
              <a:rPr lang="en-US" dirty="0"/>
              <a:t>Select a layout from the available options.</a:t>
            </a:r>
          </a:p>
        </p:txBody>
      </p:sp>
      <p:grpSp>
        <p:nvGrpSpPr>
          <p:cNvPr id="14" name="Group 13">
            <a:extLst>
              <a:ext uri="{FF2B5EF4-FFF2-40B4-BE49-F238E27FC236}">
                <a16:creationId xmlns:a16="http://schemas.microsoft.com/office/drawing/2014/main" id="{5D01D2A3-0774-2944-93F0-AC604029A993}"/>
              </a:ext>
            </a:extLst>
          </p:cNvPr>
          <p:cNvGrpSpPr/>
          <p:nvPr/>
        </p:nvGrpSpPr>
        <p:grpSpPr>
          <a:xfrm>
            <a:off x="3540552" y="1035906"/>
            <a:ext cx="8367316" cy="5518868"/>
            <a:chOff x="3540552" y="1035906"/>
            <a:chExt cx="8367316" cy="5518868"/>
          </a:xfrm>
        </p:grpSpPr>
        <p:pic>
          <p:nvPicPr>
            <p:cNvPr id="8" name="Picture 7" descr="Graphical user interface, application, Word&#10;&#10;Description automatically generated">
              <a:extLst>
                <a:ext uri="{FF2B5EF4-FFF2-40B4-BE49-F238E27FC236}">
                  <a16:creationId xmlns:a16="http://schemas.microsoft.com/office/drawing/2014/main" id="{E7F27F76-86B4-6440-B636-35402E36ED85}"/>
                </a:ext>
              </a:extLst>
            </p:cNvPr>
            <p:cNvPicPr>
              <a:picLocks noChangeAspect="1"/>
            </p:cNvPicPr>
            <p:nvPr/>
          </p:nvPicPr>
          <p:blipFill>
            <a:blip r:embed="rId2"/>
            <a:stretch>
              <a:fillRect/>
            </a:stretch>
          </p:blipFill>
          <p:spPr>
            <a:xfrm>
              <a:off x="3540552" y="1035906"/>
              <a:ext cx="8367316" cy="5518868"/>
            </a:xfrm>
            <a:prstGeom prst="rect">
              <a:avLst/>
            </a:prstGeom>
          </p:spPr>
        </p:pic>
        <p:pic>
          <p:nvPicPr>
            <p:cNvPr id="6" name="Picture 5" descr="Graphical user interface, application, Word&#10;&#10;Description automatically generated">
              <a:extLst>
                <a:ext uri="{FF2B5EF4-FFF2-40B4-BE49-F238E27FC236}">
                  <a16:creationId xmlns:a16="http://schemas.microsoft.com/office/drawing/2014/main" id="{0951402B-B942-0C4C-A9DA-D791273A3D32}"/>
                </a:ext>
              </a:extLst>
            </p:cNvPr>
            <p:cNvPicPr>
              <a:picLocks noChangeAspect="1"/>
            </p:cNvPicPr>
            <p:nvPr/>
          </p:nvPicPr>
          <p:blipFill rotWithShape="1">
            <a:blip r:embed="rId3"/>
            <a:srcRect l="11781" t="14759" r="54641" b="46453"/>
            <a:stretch/>
          </p:blipFill>
          <p:spPr>
            <a:xfrm>
              <a:off x="4591125" y="2078322"/>
              <a:ext cx="2830449" cy="2156561"/>
            </a:xfrm>
            <a:prstGeom prst="rect">
              <a:avLst/>
            </a:prstGeom>
            <a:ln>
              <a:noFill/>
            </a:ln>
            <a:effectLst>
              <a:outerShdw blurRad="190500" algn="tl" rotWithShape="0">
                <a:srgbClr val="000000">
                  <a:alpha val="50000"/>
                </a:srgbClr>
              </a:outerShdw>
            </a:effectLst>
          </p:spPr>
        </p:pic>
        <p:sp>
          <p:nvSpPr>
            <p:cNvPr id="10" name="Oval 9">
              <a:extLst>
                <a:ext uri="{FF2B5EF4-FFF2-40B4-BE49-F238E27FC236}">
                  <a16:creationId xmlns:a16="http://schemas.microsoft.com/office/drawing/2014/main" id="{80760113-4114-7C42-A705-EDF60E70219A}"/>
                </a:ext>
              </a:extLst>
            </p:cNvPr>
            <p:cNvSpPr/>
            <p:nvPr/>
          </p:nvSpPr>
          <p:spPr>
            <a:xfrm>
              <a:off x="3784093" y="1390847"/>
              <a:ext cx="504542" cy="2937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B5993EC-5556-8C46-9A8B-7F66924A287C}"/>
                </a:ext>
              </a:extLst>
            </p:cNvPr>
            <p:cNvSpPr/>
            <p:nvPr/>
          </p:nvSpPr>
          <p:spPr>
            <a:xfrm>
              <a:off x="4448301" y="1568075"/>
              <a:ext cx="395971" cy="5102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D6A2A3-97ED-3F4F-8EFF-2D1D65C36814}"/>
                </a:ext>
              </a:extLst>
            </p:cNvPr>
            <p:cNvSpPr/>
            <p:nvPr/>
          </p:nvSpPr>
          <p:spPr>
            <a:xfrm>
              <a:off x="6770122" y="1282700"/>
              <a:ext cx="1908175" cy="132631"/>
            </a:xfrm>
            <a:prstGeom prst="rect">
              <a:avLst/>
            </a:prstGeom>
            <a:solidFill>
              <a:srgbClr val="C43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12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DD6F-CBCB-0642-82C1-16F003BFA4C6}"/>
              </a:ext>
            </a:extLst>
          </p:cNvPr>
          <p:cNvSpPr>
            <a:spLocks noGrp="1"/>
          </p:cNvSpPr>
          <p:nvPr>
            <p:ph type="title"/>
          </p:nvPr>
        </p:nvSpPr>
        <p:spPr/>
        <p:txBody>
          <a:bodyPr/>
          <a:lstStyle/>
          <a:p>
            <a:r>
              <a:rPr lang="en-US" sz="3600" dirty="0"/>
              <a:t>Section Divider</a:t>
            </a:r>
          </a:p>
        </p:txBody>
      </p:sp>
    </p:spTree>
    <p:extLst>
      <p:ext uri="{BB962C8B-B14F-4D97-AF65-F5344CB8AC3E}">
        <p14:creationId xmlns:p14="http://schemas.microsoft.com/office/powerpoint/2010/main" val="340795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9E21-B163-B642-9B93-4A6369DF889A}"/>
              </a:ext>
            </a:extLst>
          </p:cNvPr>
          <p:cNvSpPr>
            <a:spLocks noGrp="1"/>
          </p:cNvSpPr>
          <p:nvPr>
            <p:ph type="title"/>
          </p:nvPr>
        </p:nvSpPr>
        <p:spPr/>
        <p:txBody>
          <a:bodyPr/>
          <a:lstStyle/>
          <a:p>
            <a:r>
              <a:rPr lang="en-US"/>
              <a:t>Our Mission</a:t>
            </a:r>
          </a:p>
        </p:txBody>
      </p:sp>
      <p:sp>
        <p:nvSpPr>
          <p:cNvPr id="5" name="Content Placeholder 4">
            <a:extLst>
              <a:ext uri="{FF2B5EF4-FFF2-40B4-BE49-F238E27FC236}">
                <a16:creationId xmlns:a16="http://schemas.microsoft.com/office/drawing/2014/main" id="{BAA22B00-082F-B044-9F95-88B90340A5A5}"/>
              </a:ext>
            </a:extLst>
          </p:cNvPr>
          <p:cNvSpPr>
            <a:spLocks noGrp="1"/>
          </p:cNvSpPr>
          <p:nvPr>
            <p:ph sz="quarter" idx="13"/>
          </p:nvPr>
        </p:nvSpPr>
        <p:spPr/>
        <p:txBody>
          <a:bodyPr/>
          <a:lstStyle/>
          <a:p>
            <a:r>
              <a:rPr lang="en-US" dirty="0"/>
              <a:t>Keep the use of cash as easy, secure and affordable as other </a:t>
            </a:r>
            <a:br>
              <a:rPr lang="en-US" dirty="0"/>
            </a:br>
            <a:r>
              <a:rPr lang="en-US" dirty="0"/>
              <a:t>payment methods.</a:t>
            </a:r>
          </a:p>
          <a:p>
            <a:r>
              <a:rPr lang="en-US" dirty="0"/>
              <a:t>Offer total cash management solutions.</a:t>
            </a:r>
          </a:p>
          <a:p>
            <a:r>
              <a:rPr lang="en-US" dirty="0"/>
              <a:t>Provide consumers safe, private and convenient payment options in </a:t>
            </a:r>
            <a:br>
              <a:rPr lang="en-US" dirty="0"/>
            </a:br>
            <a:r>
              <a:rPr lang="en-US" dirty="0"/>
              <a:t>the digital age.</a:t>
            </a:r>
          </a:p>
          <a:p>
            <a:r>
              <a:rPr lang="en-US" dirty="0"/>
              <a:t>Protect, store and transport high-value assets in a changing world.</a:t>
            </a:r>
          </a:p>
        </p:txBody>
      </p:sp>
    </p:spTree>
    <p:extLst>
      <p:ext uri="{BB962C8B-B14F-4D97-AF65-F5344CB8AC3E}">
        <p14:creationId xmlns:p14="http://schemas.microsoft.com/office/powerpoint/2010/main" val="33087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D853-7ADE-DE4E-8661-4027C3D9EB7E}"/>
              </a:ext>
            </a:extLst>
          </p:cNvPr>
          <p:cNvSpPr>
            <a:spLocks noGrp="1"/>
          </p:cNvSpPr>
          <p:nvPr>
            <p:ph type="title"/>
          </p:nvPr>
        </p:nvSpPr>
        <p:spPr/>
        <p:txBody>
          <a:bodyPr/>
          <a:lstStyle/>
          <a:p>
            <a:r>
              <a:rPr lang="en-US" sz="2400" dirty="0">
                <a:solidFill>
                  <a:schemeClr val="accent1"/>
                </a:solidFill>
              </a:rPr>
              <a:t>HR Voice of the Customer Survey</a:t>
            </a:r>
          </a:p>
        </p:txBody>
      </p:sp>
      <p:sp>
        <p:nvSpPr>
          <p:cNvPr id="6" name="Text Placeholder 5">
            <a:extLst>
              <a:ext uri="{FF2B5EF4-FFF2-40B4-BE49-F238E27FC236}">
                <a16:creationId xmlns:a16="http://schemas.microsoft.com/office/drawing/2014/main" id="{BD087E94-5195-F840-9703-C408573C5462}"/>
              </a:ext>
            </a:extLst>
          </p:cNvPr>
          <p:cNvSpPr>
            <a:spLocks noGrp="1"/>
          </p:cNvSpPr>
          <p:nvPr>
            <p:ph type="body" sz="quarter" idx="15"/>
          </p:nvPr>
        </p:nvSpPr>
        <p:spPr/>
        <p:txBody>
          <a:bodyPr/>
          <a:lstStyle/>
          <a:p>
            <a:r>
              <a:rPr lang="en-US" sz="1800" cap="none" dirty="0"/>
              <a:t>81 leaders </a:t>
            </a:r>
            <a:r>
              <a:rPr lang="en-US" dirty="0"/>
              <a:t>c</a:t>
            </a:r>
            <a:r>
              <a:rPr lang="en-US" sz="1800" cap="none" dirty="0"/>
              <a:t>ompleted the survey (~70% country and 30% corporate)</a:t>
            </a:r>
          </a:p>
        </p:txBody>
      </p:sp>
      <p:sp>
        <p:nvSpPr>
          <p:cNvPr id="8" name="Content Placeholder 7">
            <a:extLst>
              <a:ext uri="{FF2B5EF4-FFF2-40B4-BE49-F238E27FC236}">
                <a16:creationId xmlns:a16="http://schemas.microsoft.com/office/drawing/2014/main" id="{1FB77F59-DEB5-BA47-90CD-DC30396E3C2C}"/>
              </a:ext>
            </a:extLst>
          </p:cNvPr>
          <p:cNvSpPr>
            <a:spLocks noGrp="1"/>
          </p:cNvSpPr>
          <p:nvPr>
            <p:ph sz="quarter" idx="17"/>
          </p:nvPr>
        </p:nvSpPr>
        <p:spPr>
          <a:xfrm>
            <a:off x="548640" y="1371600"/>
            <a:ext cx="11102023" cy="4408899"/>
          </a:xfrm>
        </p:spPr>
        <p:txBody>
          <a:bodyPr>
            <a:spAutoFit/>
          </a:bodyPr>
          <a:lstStyle/>
          <a:p>
            <a:pPr marL="0" indent="0">
              <a:spcBef>
                <a:spcPts val="1000"/>
              </a:spcBef>
              <a:spcAft>
                <a:spcPts val="600"/>
              </a:spcAft>
              <a:buNone/>
            </a:pPr>
            <a:r>
              <a:rPr lang="en-US" b="1" dirty="0"/>
              <a:t>Methodology</a:t>
            </a:r>
          </a:p>
          <a:p>
            <a:pPr marL="347663" indent="-169863"/>
            <a:r>
              <a:rPr lang="en-US" dirty="0"/>
              <a:t>Quantitative; included open-ended qualitative questions</a:t>
            </a:r>
          </a:p>
          <a:p>
            <a:pPr marL="0" indent="0">
              <a:spcBef>
                <a:spcPts val="1000"/>
              </a:spcBef>
              <a:spcAft>
                <a:spcPts val="600"/>
              </a:spcAft>
              <a:buNone/>
            </a:pPr>
            <a:r>
              <a:rPr lang="en-US" b="1" dirty="0"/>
              <a:t>Survey Objectives</a:t>
            </a:r>
          </a:p>
          <a:p>
            <a:pPr marL="347663" indent="-169863">
              <a:spcAft>
                <a:spcPts val="600"/>
              </a:spcAft>
            </a:pPr>
            <a:r>
              <a:rPr lang="en-US" dirty="0"/>
              <a:t>Understand perceptions of progress against our global HR vision</a:t>
            </a:r>
          </a:p>
          <a:p>
            <a:pPr marL="347663" indent="-169863"/>
            <a:r>
              <a:rPr lang="en-US" dirty="0"/>
              <a:t>Inform our plans and actions to further support our vision</a:t>
            </a:r>
          </a:p>
          <a:p>
            <a:pPr marL="0" indent="0">
              <a:spcBef>
                <a:spcPts val="1000"/>
              </a:spcBef>
              <a:spcAft>
                <a:spcPts val="600"/>
              </a:spcAft>
              <a:buNone/>
            </a:pPr>
            <a:r>
              <a:rPr lang="en-US" b="1" dirty="0"/>
              <a:t>Topics Included</a:t>
            </a:r>
          </a:p>
          <a:p>
            <a:pPr marL="347663" indent="-169863"/>
            <a:r>
              <a:rPr lang="en-US" dirty="0"/>
              <a:t>Customer service, business understanding and support, value delivery, alignment with Brinks values</a:t>
            </a:r>
          </a:p>
          <a:p>
            <a:pPr marL="0" indent="0">
              <a:spcBef>
                <a:spcPts val="1000"/>
              </a:spcBef>
              <a:spcAft>
                <a:spcPts val="600"/>
              </a:spcAft>
              <a:buNone/>
            </a:pPr>
            <a:r>
              <a:rPr lang="en-US" b="1" dirty="0"/>
              <a:t>Next Steps</a:t>
            </a:r>
          </a:p>
          <a:p>
            <a:pPr marL="347663" indent="-169863">
              <a:spcAft>
                <a:spcPts val="600"/>
              </a:spcAft>
            </a:pPr>
            <a:r>
              <a:rPr lang="en-US" dirty="0"/>
              <a:t>Analyze the findings</a:t>
            </a:r>
          </a:p>
          <a:p>
            <a:pPr marL="347663" indent="-169863">
              <a:spcAft>
                <a:spcPts val="600"/>
              </a:spcAft>
            </a:pPr>
            <a:r>
              <a:rPr lang="en-US" dirty="0"/>
              <a:t>Consider how the findings affect our priorities</a:t>
            </a:r>
          </a:p>
          <a:p>
            <a:pPr marL="347663" indent="-169863"/>
            <a:r>
              <a:rPr lang="en-US" dirty="0"/>
              <a:t>Communicate findings and how we will respond to global HR community, BLT</a:t>
            </a:r>
          </a:p>
        </p:txBody>
      </p:sp>
    </p:spTree>
    <p:extLst>
      <p:ext uri="{BB962C8B-B14F-4D97-AF65-F5344CB8AC3E}">
        <p14:creationId xmlns:p14="http://schemas.microsoft.com/office/powerpoint/2010/main" val="172807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A0637C4-DB9B-234A-ADE9-986D896354AF}"/>
              </a:ext>
            </a:extLst>
          </p:cNvPr>
          <p:cNvPicPr>
            <a:picLocks noChangeAspect="1"/>
          </p:cNvPicPr>
          <p:nvPr/>
        </p:nvPicPr>
        <p:blipFill>
          <a:blip r:embed="rId2"/>
          <a:stretch>
            <a:fillRect/>
          </a:stretch>
        </p:blipFill>
        <p:spPr>
          <a:xfrm>
            <a:off x="2537887" y="1329925"/>
            <a:ext cx="6704084" cy="4469389"/>
          </a:xfrm>
          <a:prstGeom prst="rect">
            <a:avLst/>
          </a:prstGeom>
        </p:spPr>
      </p:pic>
      <p:sp>
        <p:nvSpPr>
          <p:cNvPr id="7" name="Title 6">
            <a:extLst>
              <a:ext uri="{FF2B5EF4-FFF2-40B4-BE49-F238E27FC236}">
                <a16:creationId xmlns:a16="http://schemas.microsoft.com/office/drawing/2014/main" id="{894B9143-D6B7-1B44-9007-87C9215CD12B}"/>
              </a:ext>
            </a:extLst>
          </p:cNvPr>
          <p:cNvSpPr>
            <a:spLocks noGrp="1"/>
          </p:cNvSpPr>
          <p:nvPr>
            <p:ph type="title"/>
          </p:nvPr>
        </p:nvSpPr>
        <p:spPr/>
        <p:txBody>
          <a:bodyPr/>
          <a:lstStyle/>
          <a:p>
            <a:r>
              <a:rPr lang="en-US" sz="2400" dirty="0">
                <a:solidFill>
                  <a:schemeClr val="accent1"/>
                </a:solidFill>
              </a:rPr>
              <a:t>Our Values</a:t>
            </a:r>
          </a:p>
        </p:txBody>
      </p:sp>
    </p:spTree>
    <p:extLst>
      <p:ext uri="{BB962C8B-B14F-4D97-AF65-F5344CB8AC3E}">
        <p14:creationId xmlns:p14="http://schemas.microsoft.com/office/powerpoint/2010/main" val="11804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A236-E221-BC43-90D3-6D5800A3C534}"/>
              </a:ext>
            </a:extLst>
          </p:cNvPr>
          <p:cNvSpPr>
            <a:spLocks noGrp="1"/>
          </p:cNvSpPr>
          <p:nvPr>
            <p:ph type="title"/>
          </p:nvPr>
        </p:nvSpPr>
        <p:spPr/>
        <p:txBody>
          <a:bodyPr/>
          <a:lstStyle/>
          <a:p>
            <a:r>
              <a:rPr lang="en-US" sz="2400" dirty="0">
                <a:solidFill>
                  <a:schemeClr val="accent1"/>
                </a:solidFill>
              </a:rPr>
              <a:t>Our Strategic Planning Approach</a:t>
            </a:r>
          </a:p>
        </p:txBody>
      </p:sp>
      <p:sp>
        <p:nvSpPr>
          <p:cNvPr id="5" name="Text Placeholder 4">
            <a:extLst>
              <a:ext uri="{FF2B5EF4-FFF2-40B4-BE49-F238E27FC236}">
                <a16:creationId xmlns:a16="http://schemas.microsoft.com/office/drawing/2014/main" id="{8CF85174-B7A2-6243-9E35-EE46D5E9B9A3}"/>
              </a:ext>
            </a:extLst>
          </p:cNvPr>
          <p:cNvSpPr>
            <a:spLocks noGrp="1"/>
          </p:cNvSpPr>
          <p:nvPr>
            <p:ph type="body" sz="quarter" idx="15"/>
          </p:nvPr>
        </p:nvSpPr>
        <p:spPr/>
        <p:txBody>
          <a:bodyPr/>
          <a:lstStyle/>
          <a:p>
            <a:r>
              <a:rPr lang="en-US" sz="1800" cap="none" dirty="0"/>
              <a:t>We build three-year plans to guide the execution of our strategy</a:t>
            </a:r>
          </a:p>
        </p:txBody>
      </p:sp>
      <p:sp>
        <p:nvSpPr>
          <p:cNvPr id="8" name="Content Placeholder 6">
            <a:extLst>
              <a:ext uri="{FF2B5EF4-FFF2-40B4-BE49-F238E27FC236}">
                <a16:creationId xmlns:a16="http://schemas.microsoft.com/office/drawing/2014/main" id="{CB8BF762-800C-1C4F-A73C-9B6E08D7FDBA}"/>
              </a:ext>
            </a:extLst>
          </p:cNvPr>
          <p:cNvSpPr txBox="1">
            <a:spLocks/>
          </p:cNvSpPr>
          <p:nvPr/>
        </p:nvSpPr>
        <p:spPr>
          <a:xfrm>
            <a:off x="7768883" y="4043671"/>
            <a:ext cx="3087178" cy="1223412"/>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r>
              <a:rPr lang="en-US" dirty="0"/>
              <a:t>Transformation</a:t>
            </a:r>
          </a:p>
          <a:p>
            <a:pPr marL="350838" indent="-168275">
              <a:spcAft>
                <a:spcPts val="300"/>
              </a:spcAft>
            </a:pPr>
            <a:r>
              <a:rPr lang="en-US" sz="1600" dirty="0"/>
              <a:t>Tech-enabled solutions</a:t>
            </a:r>
          </a:p>
          <a:p>
            <a:pPr marL="350838" indent="-168275">
              <a:spcAft>
                <a:spcPts val="300"/>
              </a:spcAft>
            </a:pPr>
            <a:r>
              <a:rPr lang="en-US" sz="1600" dirty="0"/>
              <a:t>Customer experience</a:t>
            </a:r>
          </a:p>
          <a:p>
            <a:pPr marL="350838" indent="-168275">
              <a:spcAft>
                <a:spcPts val="300"/>
              </a:spcAft>
            </a:pPr>
            <a:r>
              <a:rPr lang="en-US" sz="1600" dirty="0"/>
              <a:t>High-value services</a:t>
            </a:r>
          </a:p>
        </p:txBody>
      </p:sp>
      <p:sp>
        <p:nvSpPr>
          <p:cNvPr id="17" name="TextBox 16">
            <a:extLst>
              <a:ext uri="{FF2B5EF4-FFF2-40B4-BE49-F238E27FC236}">
                <a16:creationId xmlns:a16="http://schemas.microsoft.com/office/drawing/2014/main" id="{BA12CAEE-5A18-0C49-9F9A-7567ABF835F3}"/>
              </a:ext>
            </a:extLst>
          </p:cNvPr>
          <p:cNvSpPr txBox="1"/>
          <p:nvPr/>
        </p:nvSpPr>
        <p:spPr>
          <a:xfrm>
            <a:off x="6199489" y="2355392"/>
            <a:ext cx="5367529" cy="246221"/>
          </a:xfrm>
          <a:prstGeom prst="rect">
            <a:avLst/>
          </a:prstGeom>
        </p:spPr>
        <p:txBody>
          <a:bodyPr wrap="square" lIns="0" tIns="0" rIns="0" bIns="0" rtlCol="0">
            <a:spAutoFit/>
          </a:bodyPr>
          <a:lstStyle/>
          <a:p>
            <a:pPr algn="ctr">
              <a:spcAft>
                <a:spcPts val="1200"/>
              </a:spcAft>
            </a:pPr>
            <a:r>
              <a:rPr lang="en-US" sz="1600" b="1" dirty="0">
                <a:solidFill>
                  <a:srgbClr val="3F403F"/>
                </a:solidFill>
              </a:rPr>
              <a:t>Strategic Plan 2 (SP2)</a:t>
            </a:r>
          </a:p>
        </p:txBody>
      </p:sp>
      <p:sp>
        <p:nvSpPr>
          <p:cNvPr id="26" name="TextBox 25">
            <a:extLst>
              <a:ext uri="{FF2B5EF4-FFF2-40B4-BE49-F238E27FC236}">
                <a16:creationId xmlns:a16="http://schemas.microsoft.com/office/drawing/2014/main" id="{762AC041-EE89-2A4A-B496-6B491A07D6BB}"/>
              </a:ext>
            </a:extLst>
          </p:cNvPr>
          <p:cNvSpPr txBox="1"/>
          <p:nvPr/>
        </p:nvSpPr>
        <p:spPr>
          <a:xfrm>
            <a:off x="670675" y="2355392"/>
            <a:ext cx="5519595" cy="246221"/>
          </a:xfrm>
          <a:prstGeom prst="rect">
            <a:avLst/>
          </a:prstGeom>
        </p:spPr>
        <p:txBody>
          <a:bodyPr wrap="square" lIns="0" tIns="0" rIns="0" bIns="0" rtlCol="0">
            <a:spAutoFit/>
          </a:bodyPr>
          <a:lstStyle/>
          <a:p>
            <a:pPr algn="ctr">
              <a:spcAft>
                <a:spcPts val="1200"/>
              </a:spcAft>
            </a:pPr>
            <a:r>
              <a:rPr lang="en-US" sz="1600" b="1" dirty="0">
                <a:solidFill>
                  <a:srgbClr val="3F403F"/>
                </a:solidFill>
              </a:rPr>
              <a:t>Strategic Plan 1 (SP1)</a:t>
            </a:r>
          </a:p>
        </p:txBody>
      </p:sp>
      <p:grpSp>
        <p:nvGrpSpPr>
          <p:cNvPr id="22" name="Group 21">
            <a:extLst>
              <a:ext uri="{FF2B5EF4-FFF2-40B4-BE49-F238E27FC236}">
                <a16:creationId xmlns:a16="http://schemas.microsoft.com/office/drawing/2014/main" id="{D81FD9DD-CC65-EB4B-87BD-F0AEF5A1A972}"/>
              </a:ext>
            </a:extLst>
          </p:cNvPr>
          <p:cNvGrpSpPr/>
          <p:nvPr/>
        </p:nvGrpSpPr>
        <p:grpSpPr>
          <a:xfrm>
            <a:off x="1230457" y="2992430"/>
            <a:ext cx="9826012" cy="246221"/>
            <a:chOff x="1136187" y="2625484"/>
            <a:chExt cx="9826012" cy="246221"/>
          </a:xfrm>
        </p:grpSpPr>
        <p:sp>
          <p:nvSpPr>
            <p:cNvPr id="18" name="TextBox 17">
              <a:extLst>
                <a:ext uri="{FF2B5EF4-FFF2-40B4-BE49-F238E27FC236}">
                  <a16:creationId xmlns:a16="http://schemas.microsoft.com/office/drawing/2014/main" id="{24C5E4EC-4DBE-DA4C-AF44-65F7EDFAD1F1}"/>
                </a:ext>
              </a:extLst>
            </p:cNvPr>
            <p:cNvSpPr txBox="1"/>
            <p:nvPr/>
          </p:nvSpPr>
          <p:spPr>
            <a:xfrm>
              <a:off x="6645801" y="2625484"/>
              <a:ext cx="753931" cy="246221"/>
            </a:xfrm>
            <a:prstGeom prst="rect">
              <a:avLst/>
            </a:prstGeom>
            <a:noFill/>
          </p:spPr>
          <p:txBody>
            <a:bodyPr wrap="square" lIns="0" tIns="0" rIns="0" bIns="0" rtlCol="0">
              <a:spAutoFit/>
            </a:bodyPr>
            <a:lstStyle/>
            <a:p>
              <a:pPr algn="ctr" defTabSz="759318"/>
              <a:r>
                <a:rPr lang="en-US" sz="1600" dirty="0">
                  <a:solidFill>
                    <a:schemeClr val="accent2"/>
                  </a:solidFill>
                </a:rPr>
                <a:t>2020</a:t>
              </a:r>
              <a:endParaRPr lang="en-US" sz="1495" dirty="0">
                <a:solidFill>
                  <a:schemeClr val="accent2"/>
                </a:solidFill>
              </a:endParaRPr>
            </a:p>
          </p:txBody>
        </p:sp>
        <p:sp>
          <p:nvSpPr>
            <p:cNvPr id="19" name="TextBox 18">
              <a:extLst>
                <a:ext uri="{FF2B5EF4-FFF2-40B4-BE49-F238E27FC236}">
                  <a16:creationId xmlns:a16="http://schemas.microsoft.com/office/drawing/2014/main" id="{39AAC3F6-5615-D94D-B9A6-9F76EEA670B5}"/>
                </a:ext>
              </a:extLst>
            </p:cNvPr>
            <p:cNvSpPr txBox="1"/>
            <p:nvPr/>
          </p:nvSpPr>
          <p:spPr>
            <a:xfrm>
              <a:off x="8464271" y="2625484"/>
              <a:ext cx="753931" cy="246221"/>
            </a:xfrm>
            <a:prstGeom prst="rect">
              <a:avLst/>
            </a:prstGeom>
            <a:noFill/>
          </p:spPr>
          <p:txBody>
            <a:bodyPr wrap="square" lIns="0" tIns="0" rIns="0" bIns="0" rtlCol="0">
              <a:spAutoFit/>
            </a:bodyPr>
            <a:lstStyle/>
            <a:p>
              <a:pPr algn="ctr" defTabSz="759318"/>
              <a:r>
                <a:rPr lang="en-US" sz="1600" dirty="0">
                  <a:solidFill>
                    <a:schemeClr val="accent2"/>
                  </a:solidFill>
                </a:rPr>
                <a:t>2021</a:t>
              </a:r>
              <a:endParaRPr lang="en-US" sz="1495" dirty="0">
                <a:solidFill>
                  <a:schemeClr val="accent2"/>
                </a:solidFill>
              </a:endParaRPr>
            </a:p>
          </p:txBody>
        </p:sp>
        <p:sp>
          <p:nvSpPr>
            <p:cNvPr id="20" name="TextBox 19">
              <a:extLst>
                <a:ext uri="{FF2B5EF4-FFF2-40B4-BE49-F238E27FC236}">
                  <a16:creationId xmlns:a16="http://schemas.microsoft.com/office/drawing/2014/main" id="{6CDD581F-4396-AE4C-9561-E8EC95AA3D71}"/>
                </a:ext>
              </a:extLst>
            </p:cNvPr>
            <p:cNvSpPr txBox="1"/>
            <p:nvPr/>
          </p:nvSpPr>
          <p:spPr>
            <a:xfrm>
              <a:off x="10208268" y="2625484"/>
              <a:ext cx="753931" cy="246221"/>
            </a:xfrm>
            <a:prstGeom prst="rect">
              <a:avLst/>
            </a:prstGeom>
            <a:noFill/>
          </p:spPr>
          <p:txBody>
            <a:bodyPr wrap="square" lIns="0" tIns="0" rIns="0" bIns="0" rtlCol="0">
              <a:spAutoFit/>
            </a:bodyPr>
            <a:lstStyle/>
            <a:p>
              <a:pPr algn="ctr" defTabSz="759318"/>
              <a:r>
                <a:rPr lang="en-US" sz="1600" dirty="0">
                  <a:solidFill>
                    <a:schemeClr val="accent2"/>
                  </a:solidFill>
                </a:rPr>
                <a:t>2022</a:t>
              </a:r>
              <a:endParaRPr lang="en-US" sz="1495" dirty="0">
                <a:solidFill>
                  <a:schemeClr val="accent2"/>
                </a:solidFill>
              </a:endParaRPr>
            </a:p>
          </p:txBody>
        </p:sp>
        <p:sp>
          <p:nvSpPr>
            <p:cNvPr id="27" name="TextBox 26">
              <a:extLst>
                <a:ext uri="{FF2B5EF4-FFF2-40B4-BE49-F238E27FC236}">
                  <a16:creationId xmlns:a16="http://schemas.microsoft.com/office/drawing/2014/main" id="{87CF75AE-D3BF-144D-B194-306C2F149DE5}"/>
                </a:ext>
              </a:extLst>
            </p:cNvPr>
            <p:cNvSpPr txBox="1"/>
            <p:nvPr/>
          </p:nvSpPr>
          <p:spPr>
            <a:xfrm>
              <a:off x="2951286" y="2625484"/>
              <a:ext cx="753930" cy="246221"/>
            </a:xfrm>
            <a:prstGeom prst="rect">
              <a:avLst/>
            </a:prstGeom>
            <a:noFill/>
          </p:spPr>
          <p:txBody>
            <a:bodyPr wrap="square" lIns="0" tIns="0" rIns="0" bIns="0" rtlCol="0">
              <a:spAutoFit/>
            </a:bodyPr>
            <a:lstStyle/>
            <a:p>
              <a:pPr algn="ctr" defTabSz="759318"/>
              <a:r>
                <a:rPr lang="en-US" sz="1600" dirty="0">
                  <a:solidFill>
                    <a:srgbClr val="0A4A8E"/>
                  </a:solidFill>
                </a:rPr>
                <a:t>2018</a:t>
              </a:r>
              <a:endParaRPr lang="en-US" sz="1495" dirty="0">
                <a:solidFill>
                  <a:srgbClr val="0A4A8E"/>
                </a:solidFill>
              </a:endParaRPr>
            </a:p>
          </p:txBody>
        </p:sp>
        <p:sp>
          <p:nvSpPr>
            <p:cNvPr id="28" name="TextBox 27">
              <a:extLst>
                <a:ext uri="{FF2B5EF4-FFF2-40B4-BE49-F238E27FC236}">
                  <a16:creationId xmlns:a16="http://schemas.microsoft.com/office/drawing/2014/main" id="{4C7A82D9-194C-EB4E-A76D-697AD854D6B1}"/>
                </a:ext>
              </a:extLst>
            </p:cNvPr>
            <p:cNvSpPr txBox="1"/>
            <p:nvPr/>
          </p:nvSpPr>
          <p:spPr>
            <a:xfrm>
              <a:off x="1136187" y="2625484"/>
              <a:ext cx="753930" cy="246221"/>
            </a:xfrm>
            <a:prstGeom prst="rect">
              <a:avLst/>
            </a:prstGeom>
            <a:noFill/>
          </p:spPr>
          <p:txBody>
            <a:bodyPr wrap="square" lIns="0" tIns="0" rIns="0" bIns="0" rtlCol="0">
              <a:spAutoFit/>
            </a:bodyPr>
            <a:lstStyle/>
            <a:p>
              <a:pPr algn="ctr" defTabSz="759318"/>
              <a:r>
                <a:rPr lang="en-US" sz="1600" dirty="0">
                  <a:solidFill>
                    <a:srgbClr val="0A4A8E"/>
                  </a:solidFill>
                </a:rPr>
                <a:t>2017</a:t>
              </a:r>
              <a:endParaRPr lang="en-US" sz="1495" dirty="0">
                <a:solidFill>
                  <a:srgbClr val="0A4A8E"/>
                </a:solidFill>
              </a:endParaRPr>
            </a:p>
          </p:txBody>
        </p:sp>
        <p:sp>
          <p:nvSpPr>
            <p:cNvPr id="29" name="TextBox 28">
              <a:extLst>
                <a:ext uri="{FF2B5EF4-FFF2-40B4-BE49-F238E27FC236}">
                  <a16:creationId xmlns:a16="http://schemas.microsoft.com/office/drawing/2014/main" id="{39B3D306-80AA-8C42-BD10-97CAA45B66D8}"/>
                </a:ext>
              </a:extLst>
            </p:cNvPr>
            <p:cNvSpPr txBox="1"/>
            <p:nvPr/>
          </p:nvSpPr>
          <p:spPr>
            <a:xfrm>
              <a:off x="4791785" y="2625484"/>
              <a:ext cx="753930" cy="246221"/>
            </a:xfrm>
            <a:prstGeom prst="rect">
              <a:avLst/>
            </a:prstGeom>
            <a:noFill/>
          </p:spPr>
          <p:txBody>
            <a:bodyPr wrap="square" lIns="0" tIns="0" rIns="0" bIns="0" rtlCol="0">
              <a:spAutoFit/>
            </a:bodyPr>
            <a:lstStyle/>
            <a:p>
              <a:pPr algn="ctr" defTabSz="759318"/>
              <a:r>
                <a:rPr lang="en-US" sz="1600" dirty="0">
                  <a:solidFill>
                    <a:srgbClr val="0A4A8E"/>
                  </a:solidFill>
                </a:rPr>
                <a:t>2019</a:t>
              </a:r>
              <a:endParaRPr lang="en-US" sz="1495" dirty="0">
                <a:solidFill>
                  <a:srgbClr val="0A4A8E"/>
                </a:solidFill>
              </a:endParaRPr>
            </a:p>
          </p:txBody>
        </p:sp>
      </p:grpSp>
      <p:grpSp>
        <p:nvGrpSpPr>
          <p:cNvPr id="21" name="Group 20">
            <a:extLst>
              <a:ext uri="{FF2B5EF4-FFF2-40B4-BE49-F238E27FC236}">
                <a16:creationId xmlns:a16="http://schemas.microsoft.com/office/drawing/2014/main" id="{D49A0D0D-A2ED-6049-BF4C-EC9E2DFCA2C3}"/>
              </a:ext>
            </a:extLst>
          </p:cNvPr>
          <p:cNvGrpSpPr/>
          <p:nvPr/>
        </p:nvGrpSpPr>
        <p:grpSpPr>
          <a:xfrm>
            <a:off x="761008" y="3060868"/>
            <a:ext cx="10806015" cy="464052"/>
            <a:chOff x="666738" y="2693922"/>
            <a:chExt cx="10806015" cy="464052"/>
          </a:xfrm>
        </p:grpSpPr>
        <p:cxnSp>
          <p:nvCxnSpPr>
            <p:cNvPr id="30" name="Straight Connector 29">
              <a:extLst>
                <a:ext uri="{FF2B5EF4-FFF2-40B4-BE49-F238E27FC236}">
                  <a16:creationId xmlns:a16="http://schemas.microsoft.com/office/drawing/2014/main" id="{822C4147-958C-9C41-A708-D072FBEC0531}"/>
                </a:ext>
              </a:extLst>
            </p:cNvPr>
            <p:cNvCxnSpPr>
              <a:cxnSpLocks/>
            </p:cNvCxnSpPr>
            <p:nvPr/>
          </p:nvCxnSpPr>
          <p:spPr>
            <a:xfrm>
              <a:off x="666738" y="2932800"/>
              <a:ext cx="5438486" cy="0"/>
            </a:xfrm>
            <a:prstGeom prst="line">
              <a:avLst/>
            </a:prstGeom>
            <a:ln w="63500">
              <a:solidFill>
                <a:srgbClr val="0A4A8E"/>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A4E33-05A5-F942-9504-5226C165E7D9}"/>
                </a:ext>
              </a:extLst>
            </p:cNvPr>
            <p:cNvCxnSpPr>
              <a:cxnSpLocks/>
            </p:cNvCxnSpPr>
            <p:nvPr/>
          </p:nvCxnSpPr>
          <p:spPr>
            <a:xfrm>
              <a:off x="4246384" y="2700774"/>
              <a:ext cx="0" cy="45720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F030EB-37C6-2C42-B7FA-ED3BAC696BE4}"/>
                </a:ext>
              </a:extLst>
            </p:cNvPr>
            <p:cNvCxnSpPr>
              <a:cxnSpLocks/>
            </p:cNvCxnSpPr>
            <p:nvPr/>
          </p:nvCxnSpPr>
          <p:spPr>
            <a:xfrm>
              <a:off x="2410118" y="2700774"/>
              <a:ext cx="0" cy="45720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5C384D-167E-E24A-B52A-C406B992AA85}"/>
                </a:ext>
              </a:extLst>
            </p:cNvPr>
            <p:cNvCxnSpPr>
              <a:cxnSpLocks/>
            </p:cNvCxnSpPr>
            <p:nvPr/>
          </p:nvCxnSpPr>
          <p:spPr>
            <a:xfrm>
              <a:off x="7927180" y="2693922"/>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147A27-211B-954B-99F8-3B54B285BBCD}"/>
                </a:ext>
              </a:extLst>
            </p:cNvPr>
            <p:cNvCxnSpPr>
              <a:cxnSpLocks/>
            </p:cNvCxnSpPr>
            <p:nvPr/>
          </p:nvCxnSpPr>
          <p:spPr>
            <a:xfrm>
              <a:off x="9755293" y="2693922"/>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449DFF-DAE7-EE44-8803-30485E11CBB8}"/>
                </a:ext>
              </a:extLst>
            </p:cNvPr>
            <p:cNvCxnSpPr>
              <a:cxnSpLocks/>
            </p:cNvCxnSpPr>
            <p:nvPr/>
          </p:nvCxnSpPr>
          <p:spPr>
            <a:xfrm>
              <a:off x="6105224" y="2932800"/>
              <a:ext cx="5367529" cy="0"/>
            </a:xfrm>
            <a:prstGeom prst="line">
              <a:avLst/>
            </a:prstGeom>
            <a:ln w="6350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0C0BCBED-2527-E74B-9748-9A233E958F63}"/>
              </a:ext>
            </a:extLst>
          </p:cNvPr>
          <p:cNvGrpSpPr/>
          <p:nvPr/>
        </p:nvGrpSpPr>
        <p:grpSpPr>
          <a:xfrm>
            <a:off x="9159711" y="3296320"/>
            <a:ext cx="1206492" cy="527262"/>
            <a:chOff x="7955281" y="3501389"/>
            <a:chExt cx="1206492" cy="527262"/>
          </a:xfrm>
        </p:grpSpPr>
        <p:grpSp>
          <p:nvGrpSpPr>
            <p:cNvPr id="46" name="Group 45">
              <a:extLst>
                <a:ext uri="{FF2B5EF4-FFF2-40B4-BE49-F238E27FC236}">
                  <a16:creationId xmlns:a16="http://schemas.microsoft.com/office/drawing/2014/main" id="{F99D7E85-936F-6440-89E1-AC3CCE431EF7}"/>
                </a:ext>
              </a:extLst>
            </p:cNvPr>
            <p:cNvGrpSpPr/>
            <p:nvPr/>
          </p:nvGrpSpPr>
          <p:grpSpPr>
            <a:xfrm>
              <a:off x="7955281" y="3501389"/>
              <a:ext cx="201294" cy="433536"/>
              <a:chOff x="7955281" y="3501389"/>
              <a:chExt cx="201294" cy="433536"/>
            </a:xfrm>
          </p:grpSpPr>
          <p:cxnSp>
            <p:nvCxnSpPr>
              <p:cNvPr id="38" name="Straight Connector 37">
                <a:extLst>
                  <a:ext uri="{FF2B5EF4-FFF2-40B4-BE49-F238E27FC236}">
                    <a16:creationId xmlns:a16="http://schemas.microsoft.com/office/drawing/2014/main" id="{8E9F8731-B918-B940-B2B6-B6FAC696E9DD}"/>
                  </a:ext>
                </a:extLst>
              </p:cNvPr>
              <p:cNvCxnSpPr>
                <a:cxnSpLocks/>
              </p:cNvCxnSpPr>
              <p:nvPr/>
            </p:nvCxnSpPr>
            <p:spPr>
              <a:xfrm>
                <a:off x="7962900" y="3501389"/>
                <a:ext cx="0" cy="433536"/>
              </a:xfrm>
              <a:prstGeom prst="line">
                <a:avLst/>
              </a:prstGeom>
              <a:ln w="19050">
                <a:solidFill>
                  <a:srgbClr val="FF6B00"/>
                </a:solidFill>
                <a:prstDash val="sysDash"/>
                <a:head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AB94D5-A40B-4E49-A900-D47AC545E125}"/>
                  </a:ext>
                </a:extLst>
              </p:cNvPr>
              <p:cNvCxnSpPr>
                <a:cxnSpLocks/>
              </p:cNvCxnSpPr>
              <p:nvPr/>
            </p:nvCxnSpPr>
            <p:spPr>
              <a:xfrm flipH="1">
                <a:off x="7955281" y="3934925"/>
                <a:ext cx="201294" cy="0"/>
              </a:xfrm>
              <a:prstGeom prst="line">
                <a:avLst/>
              </a:prstGeom>
              <a:ln w="19050">
                <a:solidFill>
                  <a:srgbClr val="FF6B00"/>
                </a:solidFill>
                <a:prstDash val="sysDash"/>
                <a:headEnd type="non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BBBF4D85-0491-2145-956C-A1249F978355}"/>
                </a:ext>
              </a:extLst>
            </p:cNvPr>
            <p:cNvSpPr txBox="1"/>
            <p:nvPr/>
          </p:nvSpPr>
          <p:spPr>
            <a:xfrm>
              <a:off x="8139603" y="3844670"/>
              <a:ext cx="1022170" cy="183981"/>
            </a:xfrm>
            <a:prstGeom prst="rect">
              <a:avLst/>
            </a:prstGeom>
            <a:solidFill>
              <a:srgbClr val="FF6B00"/>
            </a:solidFill>
          </p:spPr>
          <p:txBody>
            <a:bodyPr wrap="square" lIns="0" tIns="0" rIns="0" bIns="0" rtlCol="0" anchor="ctr" anchorCtr="0">
              <a:noAutofit/>
            </a:bodyPr>
            <a:lstStyle/>
            <a:p>
              <a:pPr algn="ctr"/>
              <a:r>
                <a:rPr lang="en-US" sz="1000" b="1" dirty="0">
                  <a:solidFill>
                    <a:schemeClr val="bg1"/>
                  </a:solidFill>
                </a:rPr>
                <a:t>WE ARE HERE</a:t>
              </a:r>
            </a:p>
          </p:txBody>
        </p:sp>
      </p:grpSp>
      <p:sp>
        <p:nvSpPr>
          <p:cNvPr id="32" name="Content Placeholder 6">
            <a:extLst>
              <a:ext uri="{FF2B5EF4-FFF2-40B4-BE49-F238E27FC236}">
                <a16:creationId xmlns:a16="http://schemas.microsoft.com/office/drawing/2014/main" id="{77313283-F109-2A41-B346-834B0A10AD5D}"/>
              </a:ext>
            </a:extLst>
          </p:cNvPr>
          <p:cNvSpPr txBox="1">
            <a:spLocks/>
          </p:cNvSpPr>
          <p:nvPr/>
        </p:nvSpPr>
        <p:spPr>
          <a:xfrm>
            <a:off x="2661982" y="4043671"/>
            <a:ext cx="3087178" cy="1223412"/>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r>
              <a:rPr lang="en-US" dirty="0"/>
              <a:t>Foundation</a:t>
            </a:r>
          </a:p>
          <a:p>
            <a:pPr marL="350838" indent="-168275">
              <a:spcAft>
                <a:spcPts val="300"/>
              </a:spcAft>
            </a:pPr>
            <a:r>
              <a:rPr lang="en-US" sz="1600" dirty="0"/>
              <a:t>Performance</a:t>
            </a:r>
          </a:p>
          <a:p>
            <a:pPr marL="350838" indent="-168275">
              <a:spcAft>
                <a:spcPts val="300"/>
              </a:spcAft>
            </a:pPr>
            <a:r>
              <a:rPr lang="en-US" sz="1600" dirty="0"/>
              <a:t>Culture</a:t>
            </a:r>
          </a:p>
          <a:p>
            <a:pPr marL="350838" indent="-168275">
              <a:spcAft>
                <a:spcPts val="300"/>
              </a:spcAft>
            </a:pPr>
            <a:r>
              <a:rPr lang="en-US" sz="1600" dirty="0"/>
              <a:t>Mission</a:t>
            </a:r>
          </a:p>
        </p:txBody>
      </p:sp>
    </p:spTree>
    <p:extLst>
      <p:ext uri="{BB962C8B-B14F-4D97-AF65-F5344CB8AC3E}">
        <p14:creationId xmlns:p14="http://schemas.microsoft.com/office/powerpoint/2010/main" val="40584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8667-F5D1-5041-97DA-C1A1138BD2F7}"/>
              </a:ext>
            </a:extLst>
          </p:cNvPr>
          <p:cNvSpPr>
            <a:spLocks noGrp="1"/>
          </p:cNvSpPr>
          <p:nvPr>
            <p:ph type="title"/>
          </p:nvPr>
        </p:nvSpPr>
        <p:spPr/>
        <p:txBody>
          <a:bodyPr/>
          <a:lstStyle/>
          <a:p>
            <a:r>
              <a:rPr lang="en-US" sz="2400" dirty="0">
                <a:solidFill>
                  <a:schemeClr val="accent1"/>
                </a:solidFill>
              </a:rPr>
              <a:t>Our Strategy</a:t>
            </a:r>
          </a:p>
        </p:txBody>
      </p:sp>
      <p:sp>
        <p:nvSpPr>
          <p:cNvPr id="10" name="TextBox 9">
            <a:extLst>
              <a:ext uri="{FF2B5EF4-FFF2-40B4-BE49-F238E27FC236}">
                <a16:creationId xmlns:a16="http://schemas.microsoft.com/office/drawing/2014/main" id="{41957606-2BD5-D940-B831-2BA3CF6E8059}"/>
              </a:ext>
            </a:extLst>
          </p:cNvPr>
          <p:cNvSpPr txBox="1"/>
          <p:nvPr/>
        </p:nvSpPr>
        <p:spPr>
          <a:xfrm>
            <a:off x="614970" y="1818335"/>
            <a:ext cx="3438260" cy="2523768"/>
          </a:xfrm>
          <a:prstGeom prst="rect">
            <a:avLst/>
          </a:prstGeom>
          <a:noFill/>
        </p:spPr>
        <p:txBody>
          <a:bodyPr wrap="square" lIns="0" tIns="0" rIns="0" bIns="0" rtlCol="0">
            <a:spAutoFit/>
          </a:bodyPr>
          <a:lstStyle/>
          <a:p>
            <a:pPr>
              <a:spcAft>
                <a:spcPts val="600"/>
              </a:spcAft>
              <a:defRPr/>
            </a:pPr>
            <a:r>
              <a:rPr lang="en-US" sz="1600" b="1" dirty="0">
                <a:solidFill>
                  <a:srgbClr val="3F403F"/>
                </a:solidFill>
                <a:latin typeface="Arial" panose="020B0604020202020204" pitchFamily="34" charset="0"/>
                <a:ea typeface="Helvetica" charset="0"/>
                <a:cs typeface="Arial" panose="020B0604020202020204" pitchFamily="34" charset="0"/>
              </a:rPr>
              <a:t>Introduce differentiated services </a:t>
            </a:r>
          </a:p>
          <a:p>
            <a:pPr marL="347663" indent="-169863">
              <a:spcAft>
                <a:spcPts val="900"/>
              </a:spcAft>
              <a:buClr>
                <a:schemeClr val="tx1"/>
              </a:buClr>
              <a:buFont typeface="Arial" panose="020B0604020202020204" pitchFamily="34" charset="0"/>
              <a:buChar char="•"/>
              <a:defRPr/>
            </a:pPr>
            <a:r>
              <a:rPr lang="en-US" sz="1600" dirty="0">
                <a:solidFill>
                  <a:srgbClr val="3F403F"/>
                </a:solidFill>
              </a:rPr>
              <a:t>Leverage uniform, best-in-class </a:t>
            </a:r>
            <a:br>
              <a:rPr lang="en-US" sz="1600" dirty="0">
                <a:solidFill>
                  <a:srgbClr val="3F403F"/>
                </a:solidFill>
              </a:rPr>
            </a:br>
            <a:r>
              <a:rPr lang="en-US" sz="1600" dirty="0">
                <a:solidFill>
                  <a:srgbClr val="3F403F"/>
                </a:solidFill>
              </a:rPr>
              <a:t>global technology base for logistics and operating systems</a:t>
            </a:r>
          </a:p>
          <a:p>
            <a:pPr marL="347663" indent="-169863">
              <a:spcAft>
                <a:spcPts val="900"/>
              </a:spcAft>
              <a:buClr>
                <a:schemeClr val="tx1"/>
              </a:buClr>
              <a:buFont typeface="Arial" panose="020B0604020202020204" pitchFamily="34" charset="0"/>
              <a:buChar char="•"/>
              <a:defRPr/>
            </a:pPr>
            <a:r>
              <a:rPr lang="en-US" sz="1600" dirty="0">
                <a:solidFill>
                  <a:srgbClr val="3F403F"/>
                </a:solidFill>
              </a:rPr>
              <a:t>Offer end-to-end cash supply chain managed services</a:t>
            </a:r>
          </a:p>
          <a:p>
            <a:pPr marL="347663" indent="-169863">
              <a:spcAft>
                <a:spcPts val="900"/>
              </a:spcAft>
              <a:buClr>
                <a:schemeClr val="tx1"/>
              </a:buClr>
              <a:buFont typeface="Arial" panose="020B0604020202020204" pitchFamily="34" charset="0"/>
              <a:buChar char="•"/>
              <a:defRPr/>
            </a:pPr>
            <a:r>
              <a:rPr lang="en-US" sz="1600" dirty="0">
                <a:solidFill>
                  <a:srgbClr val="3F403F"/>
                </a:solidFill>
              </a:rPr>
              <a:t>Launch customer portal and </a:t>
            </a:r>
            <a:br>
              <a:rPr lang="en-US" sz="1600" dirty="0">
                <a:solidFill>
                  <a:srgbClr val="3F403F"/>
                </a:solidFill>
              </a:rPr>
            </a:br>
            <a:r>
              <a:rPr lang="en-US" sz="1600" dirty="0">
                <a:solidFill>
                  <a:srgbClr val="3F403F"/>
                </a:solidFill>
              </a:rPr>
              <a:t>value-added, fee-based </a:t>
            </a:r>
            <a:br>
              <a:rPr lang="en-US" sz="1600" dirty="0">
                <a:solidFill>
                  <a:srgbClr val="3F403F"/>
                </a:solidFill>
              </a:rPr>
            </a:br>
            <a:r>
              <a:rPr lang="en-US" sz="1600" dirty="0">
                <a:solidFill>
                  <a:srgbClr val="3F403F"/>
                </a:solidFill>
              </a:rPr>
              <a:t>services</a:t>
            </a:r>
          </a:p>
        </p:txBody>
      </p:sp>
      <p:grpSp>
        <p:nvGrpSpPr>
          <p:cNvPr id="11" name="Group 10">
            <a:extLst>
              <a:ext uri="{FF2B5EF4-FFF2-40B4-BE49-F238E27FC236}">
                <a16:creationId xmlns:a16="http://schemas.microsoft.com/office/drawing/2014/main" id="{FD4BE023-E28F-A545-9F58-DAE7E54534B9}"/>
              </a:ext>
            </a:extLst>
          </p:cNvPr>
          <p:cNvGrpSpPr/>
          <p:nvPr/>
        </p:nvGrpSpPr>
        <p:grpSpPr>
          <a:xfrm>
            <a:off x="3256527" y="5010439"/>
            <a:ext cx="6399664" cy="1293736"/>
            <a:chOff x="1907859" y="5236452"/>
            <a:chExt cx="6399664" cy="1293736"/>
          </a:xfrm>
        </p:grpSpPr>
        <p:sp>
          <p:nvSpPr>
            <p:cNvPr id="12" name="TextBox 11">
              <a:extLst>
                <a:ext uri="{FF2B5EF4-FFF2-40B4-BE49-F238E27FC236}">
                  <a16:creationId xmlns:a16="http://schemas.microsoft.com/office/drawing/2014/main" id="{8D1CB5DB-F889-7742-B3DD-B032A936D797}"/>
                </a:ext>
              </a:extLst>
            </p:cNvPr>
            <p:cNvSpPr txBox="1"/>
            <p:nvPr/>
          </p:nvSpPr>
          <p:spPr>
            <a:xfrm>
              <a:off x="3760698" y="5236452"/>
              <a:ext cx="1918935" cy="239040"/>
            </a:xfrm>
            <a:prstGeom prst="rect">
              <a:avLst/>
            </a:prstGeom>
            <a:noFill/>
          </p:spPr>
          <p:txBody>
            <a:bodyPr wrap="square" lIns="0" tIns="0" rIns="0" bIns="0" rtlCol="0">
              <a:spAutoFit/>
            </a:bodyPr>
            <a:lstStyle/>
            <a:p>
              <a:pPr algn="ctr">
                <a:lnSpc>
                  <a:spcPts val="2000"/>
                </a:lnSpc>
                <a:spcAft>
                  <a:spcPts val="400"/>
                </a:spcAft>
                <a:defRPr/>
              </a:pPr>
              <a:r>
                <a:rPr lang="en-US" sz="1600" b="1" dirty="0">
                  <a:solidFill>
                    <a:srgbClr val="3F403F"/>
                  </a:solidFill>
                  <a:latin typeface="Arial" panose="020B0604020202020204" pitchFamily="34" charset="0"/>
                  <a:cs typeface="Arial" panose="020B0604020202020204" pitchFamily="34" charset="0"/>
                </a:rPr>
                <a:t>Close the gap </a:t>
              </a:r>
            </a:p>
          </p:txBody>
        </p:sp>
        <p:sp>
          <p:nvSpPr>
            <p:cNvPr id="13" name="TextBox 12">
              <a:extLst>
                <a:ext uri="{FF2B5EF4-FFF2-40B4-BE49-F238E27FC236}">
                  <a16:creationId xmlns:a16="http://schemas.microsoft.com/office/drawing/2014/main" id="{BBD20DB3-325D-994F-813C-3E6EB63C35A6}"/>
                </a:ext>
              </a:extLst>
            </p:cNvPr>
            <p:cNvSpPr txBox="1"/>
            <p:nvPr/>
          </p:nvSpPr>
          <p:spPr>
            <a:xfrm>
              <a:off x="1907859" y="5497633"/>
              <a:ext cx="4441015" cy="1032555"/>
            </a:xfrm>
            <a:prstGeom prst="rect">
              <a:avLst/>
            </a:prstGeom>
            <a:noFill/>
          </p:spPr>
          <p:txBody>
            <a:bodyPr wrap="square" numCol="1" rtlCol="0">
              <a:noAutofit/>
            </a:bodyPr>
            <a:lstStyle/>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Operational excellence</a:t>
              </a:r>
            </a:p>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Lead industry in safety </a:t>
              </a:r>
              <a:br>
                <a:rPr lang="en-US" sz="1600" dirty="0">
                  <a:solidFill>
                    <a:srgbClr val="3F403F"/>
                  </a:solidFill>
                  <a:latin typeface="Arial" panose="020B0604020202020204" pitchFamily="34" charset="0"/>
                  <a:ea typeface="Helvetica" charset="0"/>
                  <a:cs typeface="Arial" panose="020B0604020202020204" pitchFamily="34" charset="0"/>
                </a:rPr>
              </a:br>
              <a:r>
                <a:rPr lang="en-US" sz="1600" dirty="0">
                  <a:solidFill>
                    <a:srgbClr val="3F403F"/>
                  </a:solidFill>
                  <a:latin typeface="Arial" panose="020B0604020202020204" pitchFamily="34" charset="0"/>
                  <a:ea typeface="Helvetica" charset="0"/>
                  <a:cs typeface="Arial" panose="020B0604020202020204" pitchFamily="34" charset="0"/>
                </a:rPr>
                <a:t>and security</a:t>
              </a:r>
            </a:p>
          </p:txBody>
        </p:sp>
        <p:sp>
          <p:nvSpPr>
            <p:cNvPr id="14" name="TextBox 13">
              <a:extLst>
                <a:ext uri="{FF2B5EF4-FFF2-40B4-BE49-F238E27FC236}">
                  <a16:creationId xmlns:a16="http://schemas.microsoft.com/office/drawing/2014/main" id="{E5EE9B71-1188-5A42-8154-A2EB3416BA21}"/>
                </a:ext>
              </a:extLst>
            </p:cNvPr>
            <p:cNvSpPr txBox="1"/>
            <p:nvPr/>
          </p:nvSpPr>
          <p:spPr>
            <a:xfrm>
              <a:off x="4390226" y="5497634"/>
              <a:ext cx="3917297" cy="709474"/>
            </a:xfrm>
            <a:prstGeom prst="rect">
              <a:avLst/>
            </a:prstGeom>
            <a:noFill/>
          </p:spPr>
          <p:txBody>
            <a:bodyPr wrap="square" numCol="1" rtlCol="0">
              <a:noAutofit/>
            </a:bodyPr>
            <a:lstStyle/>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Exceed customer expectations</a:t>
              </a:r>
            </a:p>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Increase operational productivity</a:t>
              </a:r>
              <a:r>
                <a:rPr lang="en-US" sz="1600" dirty="0">
                  <a:solidFill>
                    <a:srgbClr val="404040"/>
                  </a:solidFill>
                  <a:latin typeface="Arial" panose="020B0604020202020204" pitchFamily="34" charset="0"/>
                  <a:ea typeface="Helvetica" charset="0"/>
                  <a:cs typeface="Arial" panose="020B0604020202020204" pitchFamily="34" charset="0"/>
                </a:rPr>
                <a:t> </a:t>
              </a:r>
            </a:p>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Achieve industry-leading margins</a:t>
              </a:r>
            </a:p>
          </p:txBody>
        </p:sp>
      </p:grpSp>
      <p:sp>
        <p:nvSpPr>
          <p:cNvPr id="15" name="TextBox 14">
            <a:extLst>
              <a:ext uri="{FF2B5EF4-FFF2-40B4-BE49-F238E27FC236}">
                <a16:creationId xmlns:a16="http://schemas.microsoft.com/office/drawing/2014/main" id="{C3179C07-3211-6C40-A9AE-CAE0DF1485E6}"/>
              </a:ext>
            </a:extLst>
          </p:cNvPr>
          <p:cNvSpPr txBox="1"/>
          <p:nvPr/>
        </p:nvSpPr>
        <p:spPr>
          <a:xfrm>
            <a:off x="8115077" y="1828814"/>
            <a:ext cx="3742107" cy="2610971"/>
          </a:xfrm>
          <a:prstGeom prst="rect">
            <a:avLst/>
          </a:prstGeom>
          <a:noFill/>
        </p:spPr>
        <p:txBody>
          <a:bodyPr wrap="square" lIns="0" tIns="0" rIns="0" bIns="0" rtlCol="0">
            <a:spAutoFit/>
          </a:bodyPr>
          <a:lstStyle/>
          <a:p>
            <a:pPr>
              <a:lnSpc>
                <a:spcPts val="2000"/>
              </a:lnSpc>
              <a:spcAft>
                <a:spcPts val="600"/>
              </a:spcAft>
              <a:defRPr/>
            </a:pPr>
            <a:r>
              <a:rPr lang="en-US" sz="1600" b="1" dirty="0">
                <a:solidFill>
                  <a:srgbClr val="3F403F"/>
                </a:solidFill>
                <a:latin typeface="Arial" panose="020B0604020202020204" pitchFamily="34" charset="0"/>
                <a:cs typeface="Arial" panose="020B0604020202020204" pitchFamily="34" charset="0"/>
              </a:rPr>
              <a:t>Accelerate profitable growth </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Grow high-value services </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Grow account share </a:t>
            </a:r>
            <a:br>
              <a:rPr lang="en-US" sz="1600" dirty="0">
                <a:solidFill>
                  <a:srgbClr val="3F403F"/>
                </a:solidFill>
              </a:rPr>
            </a:br>
            <a:r>
              <a:rPr lang="en-US" sz="1600" dirty="0">
                <a:solidFill>
                  <a:srgbClr val="3F403F"/>
                </a:solidFill>
              </a:rPr>
              <a:t>with large FI customers</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Increase focus on smaller FIs</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Penetrate large, </a:t>
            </a:r>
            <a:br>
              <a:rPr lang="en-US" sz="1600" dirty="0">
                <a:solidFill>
                  <a:srgbClr val="3F403F"/>
                </a:solidFill>
              </a:rPr>
            </a:br>
            <a:r>
              <a:rPr lang="en-US" sz="1600" dirty="0" err="1">
                <a:solidFill>
                  <a:srgbClr val="3F403F"/>
                </a:solidFill>
              </a:rPr>
              <a:t>unvended</a:t>
            </a:r>
            <a:r>
              <a:rPr lang="en-US" sz="1600" dirty="0">
                <a:solidFill>
                  <a:srgbClr val="3F403F"/>
                </a:solidFill>
              </a:rPr>
              <a:t> retail market </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Explore core and </a:t>
            </a:r>
            <a:br>
              <a:rPr lang="en-US" sz="1600" dirty="0">
                <a:solidFill>
                  <a:srgbClr val="3F403F"/>
                </a:solidFill>
              </a:rPr>
            </a:br>
            <a:r>
              <a:rPr lang="en-US" sz="1600" dirty="0">
                <a:solidFill>
                  <a:srgbClr val="3F403F"/>
                </a:solidFill>
              </a:rPr>
              <a:t>adjacent acquisitions</a:t>
            </a:r>
          </a:p>
        </p:txBody>
      </p:sp>
      <p:grpSp>
        <p:nvGrpSpPr>
          <p:cNvPr id="20" name="Group 19">
            <a:extLst>
              <a:ext uri="{FF2B5EF4-FFF2-40B4-BE49-F238E27FC236}">
                <a16:creationId xmlns:a16="http://schemas.microsoft.com/office/drawing/2014/main" id="{F24BB579-127D-3F4A-8A67-798B8968754C}"/>
              </a:ext>
            </a:extLst>
          </p:cNvPr>
          <p:cNvGrpSpPr/>
          <p:nvPr/>
        </p:nvGrpSpPr>
        <p:grpSpPr>
          <a:xfrm>
            <a:off x="4224401" y="1016763"/>
            <a:ext cx="3719505" cy="3838939"/>
            <a:chOff x="4030214" y="630799"/>
            <a:chExt cx="3719505" cy="3838939"/>
          </a:xfrm>
        </p:grpSpPr>
        <p:pic>
          <p:nvPicPr>
            <p:cNvPr id="4" name="Picture 3">
              <a:extLst>
                <a:ext uri="{FF2B5EF4-FFF2-40B4-BE49-F238E27FC236}">
                  <a16:creationId xmlns:a16="http://schemas.microsoft.com/office/drawing/2014/main" id="{5CE0448D-4720-8E41-A809-42AFDBC5C55E}"/>
                </a:ext>
              </a:extLst>
            </p:cNvPr>
            <p:cNvPicPr>
              <a:picLocks noChangeAspect="1"/>
            </p:cNvPicPr>
            <p:nvPr/>
          </p:nvPicPr>
          <p:blipFill>
            <a:blip r:embed="rId2"/>
            <a:stretch>
              <a:fillRect/>
            </a:stretch>
          </p:blipFill>
          <p:spPr>
            <a:xfrm>
              <a:off x="4030214" y="630799"/>
              <a:ext cx="3719505" cy="3838939"/>
            </a:xfrm>
            <a:prstGeom prst="rect">
              <a:avLst/>
            </a:prstGeom>
          </p:spPr>
        </p:pic>
        <p:sp>
          <p:nvSpPr>
            <p:cNvPr id="6" name="TextBox 5">
              <a:extLst>
                <a:ext uri="{FF2B5EF4-FFF2-40B4-BE49-F238E27FC236}">
                  <a16:creationId xmlns:a16="http://schemas.microsoft.com/office/drawing/2014/main" id="{B9B4CB7F-9110-AA4C-AF09-D65252F9468C}"/>
                </a:ext>
              </a:extLst>
            </p:cNvPr>
            <p:cNvSpPr txBox="1"/>
            <p:nvPr/>
          </p:nvSpPr>
          <p:spPr>
            <a:xfrm>
              <a:off x="6131604" y="1552667"/>
              <a:ext cx="1195805" cy="954107"/>
            </a:xfrm>
            <a:prstGeom prst="rect">
              <a:avLst/>
            </a:prstGeom>
            <a:noFill/>
          </p:spPr>
          <p:txBody>
            <a:bodyPr wrap="square" rtlCol="0">
              <a:spAutoFit/>
            </a:bodyPr>
            <a:lstStyle/>
            <a:p>
              <a:pPr algn="ctr">
                <a:defRPr/>
              </a:pPr>
              <a:r>
                <a:rPr lang="en-US" sz="1100" dirty="0">
                  <a:solidFill>
                    <a:srgbClr val="FFFFFF"/>
                  </a:solidFill>
                  <a:latin typeface="Arial" panose="020B0604020202020204" pitchFamily="34" charset="0"/>
                  <a:ea typeface="Helvetica" charset="0"/>
                  <a:cs typeface="Arial" panose="020B0604020202020204" pitchFamily="34" charset="0"/>
                </a:rPr>
                <a:t> </a:t>
              </a:r>
              <a:r>
                <a:rPr lang="en-US" sz="1400" dirty="0">
                  <a:solidFill>
                    <a:srgbClr val="FFFFFF"/>
                  </a:solidFill>
                  <a:latin typeface="Arial" panose="020B0604020202020204" pitchFamily="34" charset="0"/>
                  <a:cs typeface="Arial" panose="020B0604020202020204" pitchFamily="34" charset="0"/>
                </a:rPr>
                <a:t>Accelerate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Profitable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Growth</a:t>
              </a:r>
            </a:p>
            <a:p>
              <a:pPr algn="ctr">
                <a:defRPr/>
              </a:pPr>
              <a:r>
                <a:rPr lang="en-US" sz="1400" dirty="0">
                  <a:solidFill>
                    <a:srgbClr val="FFFFFF"/>
                  </a:solidFill>
                  <a:latin typeface="Arial" panose="020B0604020202020204" pitchFamily="34" charset="0"/>
                  <a:cs typeface="Arial" panose="020B0604020202020204" pitchFamily="34" charset="0"/>
                </a:rPr>
                <a:t> (APG)</a:t>
              </a:r>
            </a:p>
          </p:txBody>
        </p:sp>
        <p:sp>
          <p:nvSpPr>
            <p:cNvPr id="7" name="TextBox 6">
              <a:extLst>
                <a:ext uri="{FF2B5EF4-FFF2-40B4-BE49-F238E27FC236}">
                  <a16:creationId xmlns:a16="http://schemas.microsoft.com/office/drawing/2014/main" id="{B0BDC70F-C1D3-464F-9A43-86261D592B92}"/>
                </a:ext>
              </a:extLst>
            </p:cNvPr>
            <p:cNvSpPr txBox="1"/>
            <p:nvPr/>
          </p:nvSpPr>
          <p:spPr>
            <a:xfrm>
              <a:off x="5051231" y="3185720"/>
              <a:ext cx="1723666" cy="954107"/>
            </a:xfrm>
            <a:prstGeom prst="rect">
              <a:avLst/>
            </a:prstGeom>
            <a:noFill/>
          </p:spPr>
          <p:txBody>
            <a:bodyPr wrap="square" rtlCol="0">
              <a:spAutoFit/>
            </a:bodyPr>
            <a:lstStyle/>
            <a:p>
              <a:pPr algn="ctr">
                <a:defRPr/>
              </a:pPr>
              <a:r>
                <a:rPr lang="en-US" sz="1400" dirty="0">
                  <a:solidFill>
                    <a:srgbClr val="3F403F"/>
                  </a:solidFill>
                  <a:latin typeface="Arial" panose="020B0604020202020204" pitchFamily="34" charset="0"/>
                  <a:cs typeface="Arial" panose="020B0604020202020204" pitchFamily="34" charset="0"/>
                </a:rPr>
                <a:t>Close the Gap — Operational Excellence</a:t>
              </a:r>
            </a:p>
            <a:p>
              <a:pPr algn="ctr">
                <a:defRPr/>
              </a:pPr>
              <a:r>
                <a:rPr lang="en-US" sz="1400" dirty="0">
                  <a:solidFill>
                    <a:srgbClr val="3F403F"/>
                  </a:solidFill>
                  <a:latin typeface="Arial" panose="020B0604020202020204" pitchFamily="34" charset="0"/>
                  <a:cs typeface="Arial" panose="020B0604020202020204" pitchFamily="34" charset="0"/>
                </a:rPr>
                <a:t> (CTG)</a:t>
              </a:r>
            </a:p>
          </p:txBody>
        </p:sp>
        <p:sp>
          <p:nvSpPr>
            <p:cNvPr id="8" name="TextBox 7">
              <a:extLst>
                <a:ext uri="{FF2B5EF4-FFF2-40B4-BE49-F238E27FC236}">
                  <a16:creationId xmlns:a16="http://schemas.microsoft.com/office/drawing/2014/main" id="{95EAAB2F-B212-7346-ADD3-7BD43B9AD298}"/>
                </a:ext>
              </a:extLst>
            </p:cNvPr>
            <p:cNvSpPr txBox="1"/>
            <p:nvPr/>
          </p:nvSpPr>
          <p:spPr>
            <a:xfrm>
              <a:off x="4321718" y="1552667"/>
              <a:ext cx="1412876" cy="954107"/>
            </a:xfrm>
            <a:prstGeom prst="rect">
              <a:avLst/>
            </a:prstGeom>
            <a:noFill/>
          </p:spPr>
          <p:txBody>
            <a:bodyPr wrap="square" rtlCol="0">
              <a:spAutoFit/>
            </a:bodyPr>
            <a:lstStyle/>
            <a:p>
              <a:pPr algn="ctr">
                <a:defRPr/>
              </a:pPr>
              <a:r>
                <a:rPr lang="en-US" sz="1400" dirty="0">
                  <a:solidFill>
                    <a:srgbClr val="FFFFFF"/>
                  </a:solidFill>
                  <a:latin typeface="Arial" panose="020B0604020202020204" pitchFamily="34" charset="0"/>
                  <a:ea typeface="Helvetica" charset="0"/>
                  <a:cs typeface="Arial" panose="020B0604020202020204" pitchFamily="34" charset="0"/>
                </a:rPr>
                <a:t>Introduce</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Differentiated </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Services</a:t>
              </a:r>
            </a:p>
            <a:p>
              <a:pPr algn="ctr">
                <a:defRPr/>
              </a:pPr>
              <a:r>
                <a:rPr lang="en-US" sz="1400" dirty="0">
                  <a:solidFill>
                    <a:srgbClr val="FFFFFF"/>
                  </a:solidFill>
                  <a:latin typeface="Arial" panose="020B0604020202020204" pitchFamily="34" charset="0"/>
                  <a:ea typeface="Helvetica" charset="0"/>
                  <a:cs typeface="Arial" panose="020B0604020202020204" pitchFamily="34" charset="0"/>
                </a:rPr>
                <a:t> (IDS)</a:t>
              </a:r>
            </a:p>
          </p:txBody>
        </p:sp>
        <p:pic>
          <p:nvPicPr>
            <p:cNvPr id="17" name="Picture 16">
              <a:extLst>
                <a:ext uri="{FF2B5EF4-FFF2-40B4-BE49-F238E27FC236}">
                  <a16:creationId xmlns:a16="http://schemas.microsoft.com/office/drawing/2014/main" id="{2BE24DB7-BCC0-3242-A81B-4E86E0AEDDAD}"/>
                </a:ext>
              </a:extLst>
            </p:cNvPr>
            <p:cNvPicPr>
              <a:picLocks noChangeAspect="1"/>
            </p:cNvPicPr>
            <p:nvPr/>
          </p:nvPicPr>
          <p:blipFill>
            <a:blip r:embed="rId3"/>
            <a:stretch>
              <a:fillRect/>
            </a:stretch>
          </p:blipFill>
          <p:spPr>
            <a:xfrm>
              <a:off x="5443369" y="2253038"/>
              <a:ext cx="883139" cy="347302"/>
            </a:xfrm>
            <a:prstGeom prst="rect">
              <a:avLst/>
            </a:prstGeom>
          </p:spPr>
        </p:pic>
      </p:grpSp>
    </p:spTree>
    <p:extLst>
      <p:ext uri="{BB962C8B-B14F-4D97-AF65-F5344CB8AC3E}">
        <p14:creationId xmlns:p14="http://schemas.microsoft.com/office/powerpoint/2010/main" val="7062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ks_2021">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inks_2021" id="{0906AB56-206C-7047-B4DB-93BDFB87B381}" vid="{62352836-0FE6-7A4B-87DA-F7A63ADA0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0914F-080A-486B-9A10-EDC0098C7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B715EA0-FF86-4117-A8CF-931007A06B92}">
  <ds:schemaRefs>
    <ds:schemaRef ds:uri="http://www.w3.org/XML/1998/namespace"/>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51997E6-3292-49A7-BF79-D617505A2A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Brinks_2021</Template>
  <TotalTime>8972</TotalTime>
  <Words>2278</Words>
  <Application>Microsoft Macintosh PowerPoint</Application>
  <PresentationFormat>Widescreen</PresentationFormat>
  <Paragraphs>359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System Font Regular</vt:lpstr>
      <vt:lpstr>Brinks_2021</vt:lpstr>
      <vt:lpstr>Presentation Title  This material is for Review and Approval - [Committee] [Board] approval will be requested at this meeting</vt:lpstr>
      <vt:lpstr>About This PPT</vt:lpstr>
      <vt:lpstr>Selecting Slide Layouts</vt:lpstr>
      <vt:lpstr>Section Divider</vt:lpstr>
      <vt:lpstr>Our Mission</vt:lpstr>
      <vt:lpstr>HR Voice of the Customer Survey</vt:lpstr>
      <vt:lpstr>Our Values</vt:lpstr>
      <vt:lpstr>Our Strategic Planning Approach</vt:lpstr>
      <vt:lpstr>Our Strategy</vt:lpstr>
      <vt:lpstr>How We Drive Success</vt:lpstr>
      <vt:lpstr>Strategic Plan 2: A New Layer of Growth on a Strong Foundation</vt:lpstr>
      <vt:lpstr>Sample Table </vt:lpstr>
      <vt:lpstr>Timeline | Strategy 1.0 WD, Leverage and Lean</vt:lpstr>
      <vt:lpstr>Cash Levels Stronger Post-COVID</vt:lpstr>
      <vt:lpstr>First-Quarter Results by Segment</vt:lpstr>
      <vt:lpstr>2021 Free Cash Flow Target</vt:lpstr>
      <vt:lpstr>Our People &amp; Customers</vt:lpstr>
      <vt:lpstr>Strong Financial Health – Ample Liquidity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Becky Ofarrell</dc:creator>
  <cp:keywords/>
  <dc:description/>
  <cp:lastModifiedBy>Lorrie Engel</cp:lastModifiedBy>
  <cp:revision>300</cp:revision>
  <cp:lastPrinted>2021-05-25T19:44:23Z</cp:lastPrinted>
  <dcterms:created xsi:type="dcterms:W3CDTF">2021-05-20T15:24:40Z</dcterms:created>
  <dcterms:modified xsi:type="dcterms:W3CDTF">2023-01-17T21:03:34Z</dcterms:modified>
  <cp:category/>
</cp:coreProperties>
</file>