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style3.xml" ContentType="application/vnd.ms-office.chartstyle+xml"/>
  <Override PartName="/ppt/charts/colors3.xml" ContentType="application/vnd.ms-office.chartcolorstyle+xml"/>
  <Override PartName="/ppt/charts/chart12.xml" ContentType="application/vnd.openxmlformats-officedocument.drawingml.chart+xml"/>
  <Override PartName="/ppt/charts/style4.xml" ContentType="application/vnd.ms-office.chartstyle+xml"/>
  <Override PartName="/ppt/charts/colors4.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9" r:id="rId4"/>
  </p:sldMasterIdLst>
  <p:notesMasterIdLst>
    <p:notesMasterId r:id="rId22"/>
  </p:notesMasterIdLst>
  <p:sldIdLst>
    <p:sldId id="257" r:id="rId5"/>
    <p:sldId id="315" r:id="rId6"/>
    <p:sldId id="318" r:id="rId7"/>
    <p:sldId id="316" r:id="rId8"/>
    <p:sldId id="263" r:id="rId9"/>
    <p:sldId id="256" r:id="rId10"/>
    <p:sldId id="294" r:id="rId11"/>
    <p:sldId id="308" r:id="rId12"/>
    <p:sldId id="278" r:id="rId13"/>
    <p:sldId id="313" r:id="rId14"/>
    <p:sldId id="283" r:id="rId15"/>
    <p:sldId id="284" r:id="rId16"/>
    <p:sldId id="260" r:id="rId17"/>
    <p:sldId id="270" r:id="rId18"/>
    <p:sldId id="261" r:id="rId19"/>
    <p:sldId id="271" r:id="rId20"/>
    <p:sldId id="26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88" userDrawn="1">
          <p15:clr>
            <a:srgbClr val="A4A3A4"/>
          </p15:clr>
        </p15:guide>
        <p15:guide id="2" pos="3840" userDrawn="1">
          <p15:clr>
            <a:srgbClr val="A4A3A4"/>
          </p15:clr>
        </p15:guide>
        <p15:guide id="4" orient="horz" pos="949" userDrawn="1">
          <p15:clr>
            <a:srgbClr val="A4A3A4"/>
          </p15:clr>
        </p15:guide>
        <p15:guide id="5" pos="336" userDrawn="1">
          <p15:clr>
            <a:srgbClr val="A4A3A4"/>
          </p15:clr>
        </p15:guide>
        <p15:guide id="9" pos="7344" userDrawn="1">
          <p15:clr>
            <a:srgbClr val="A4A3A4"/>
          </p15:clr>
        </p15:guide>
        <p15:guide id="10" pos="408" userDrawn="1">
          <p15:clr>
            <a:srgbClr val="A4A3A4"/>
          </p15:clr>
        </p15:guide>
        <p15:guide id="11" pos="727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D25CDA-0765-AC72-C46D-C87540EFDA7F}" name="Kaye Faris" initials="KF" userId="S::kfaris@brinks.com::430698f6-02db-47fa-a382-9b334f3bbd9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403F"/>
    <a:srgbClr val="C43E1B"/>
    <a:srgbClr val="0A498E"/>
    <a:srgbClr val="FF6B00"/>
    <a:srgbClr val="0A4A8E"/>
    <a:srgbClr val="FFC528"/>
    <a:srgbClr val="64CFE3"/>
    <a:srgbClr val="97CAEB"/>
    <a:srgbClr val="2C9942"/>
    <a:srgbClr val="96CA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46"/>
    <p:restoredTop sz="96751" autoAdjust="0"/>
  </p:normalViewPr>
  <p:slideViewPr>
    <p:cSldViewPr snapToGrid="0" snapToObjects="1">
      <p:cViewPr varScale="1">
        <p:scale>
          <a:sx n="70" d="100"/>
          <a:sy n="70" d="100"/>
        </p:scale>
        <p:origin x="1546" y="58"/>
      </p:cViewPr>
      <p:guideLst>
        <p:guide orient="horz" pos="3888"/>
        <p:guide pos="3840"/>
        <p:guide orient="horz" pos="949"/>
        <p:guide pos="336"/>
        <p:guide pos="7344"/>
        <p:guide pos="408"/>
        <p:guide pos="7272"/>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NAUSPLNFSP003\groups\Investor%20Relations\2021%20Earnings\Q1\AJ\Cash%20Slides\Currency%20in%20Circulation\WCURCIR%20(15).xls"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3.xml"/><Relationship Id="rId1" Type="http://schemas.microsoft.com/office/2011/relationships/chartStyle" Target="style3.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4.xml"/><Relationship Id="rId1" Type="http://schemas.microsoft.com/office/2011/relationships/chartStyle" Target="style4.xml"/></Relationships>
</file>

<file path=ppt/charts/_rels/chart2.xml.rels><?xml version="1.0" encoding="UTF-8" standalone="yes"?>
<Relationships xmlns="http://schemas.openxmlformats.org/package/2006/relationships"><Relationship Id="rId3" Type="http://schemas.openxmlformats.org/officeDocument/2006/relationships/oleObject" Target="file:///\\NAUSPLNFSP003\groups\Investor%20Relations\2021%20Earnings\Q1\AJ\Cash%20Slides\Currency%20in%20Circulation\Euro_Value%20of%20Currency%20in%20Circulation_2002-2021%20YTD_4-14-2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3F403F">
                    <a:lumMod val="65000"/>
                    <a:lumOff val="35000"/>
                  </a:srgbClr>
                </a:solidFill>
                <a:latin typeface="+mn-lt"/>
                <a:ea typeface="+mn-ea"/>
                <a:cs typeface="+mn-cs"/>
              </a:defRPr>
            </a:pPr>
            <a:r>
              <a:rPr lang="en-US" sz="1600" b="1" dirty="0">
                <a:solidFill>
                  <a:srgbClr val="3F403F"/>
                </a:solidFill>
              </a:rPr>
              <a:t>USD – Cash in Circulation</a:t>
            </a:r>
            <a:r>
              <a:rPr lang="en-US" sz="1600" b="1" baseline="30000" dirty="0">
                <a:solidFill>
                  <a:srgbClr val="3F403F"/>
                </a:solidFill>
              </a:rPr>
              <a:t>1</a:t>
            </a:r>
          </a:p>
        </c:rich>
      </c:tx>
      <c:layout>
        <c:manualLayout>
          <c:xMode val="edge"/>
          <c:yMode val="edge"/>
          <c:x val="0.26407903098697139"/>
          <c:y val="2.0238099066891679E-2"/>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3F403F">
                  <a:lumMod val="65000"/>
                  <a:lumOff val="35000"/>
                </a:srgbClr>
              </a:solidFill>
              <a:latin typeface="+mn-lt"/>
              <a:ea typeface="+mn-ea"/>
              <a:cs typeface="+mn-cs"/>
            </a:defRPr>
          </a:pPr>
          <a:endParaRPr lang="en-US"/>
        </a:p>
      </c:txPr>
    </c:title>
    <c:autoTitleDeleted val="0"/>
    <c:plotArea>
      <c:layout>
        <c:manualLayout>
          <c:layoutTarget val="inner"/>
          <c:xMode val="edge"/>
          <c:yMode val="edge"/>
          <c:x val="0.15496640839285122"/>
          <c:y val="0.18698233714941814"/>
          <c:w val="0.82111742216878891"/>
          <c:h val="0.7482031841190101"/>
        </c:manualLayout>
      </c:layout>
      <c:lineChart>
        <c:grouping val="standard"/>
        <c:varyColors val="0"/>
        <c:ser>
          <c:idx val="0"/>
          <c:order val="0"/>
          <c:spPr>
            <a:ln w="28575" cap="rnd">
              <a:solidFill>
                <a:schemeClr val="accent1"/>
              </a:solidFill>
              <a:round/>
            </a:ln>
            <a:effectLst/>
          </c:spPr>
          <c:marker>
            <c:symbol val="none"/>
          </c:marker>
          <c:cat>
            <c:numRef>
              <c:f>'FRED Graph'!$A$533:$B$704</c:f>
              <c:numCache>
                <c:formatCode>yyyy\-mm\-dd</c:formatCode>
                <c:ptCount val="172"/>
                <c:pt idx="0">
                  <c:v>43103</c:v>
                </c:pt>
                <c:pt idx="1">
                  <c:v>43110</c:v>
                </c:pt>
                <c:pt idx="2">
                  <c:v>43117</c:v>
                </c:pt>
                <c:pt idx="3">
                  <c:v>43124</c:v>
                </c:pt>
                <c:pt idx="4">
                  <c:v>43131</c:v>
                </c:pt>
                <c:pt idx="5">
                  <c:v>43138</c:v>
                </c:pt>
                <c:pt idx="6">
                  <c:v>43145</c:v>
                </c:pt>
                <c:pt idx="7">
                  <c:v>43152</c:v>
                </c:pt>
                <c:pt idx="8">
                  <c:v>43159</c:v>
                </c:pt>
                <c:pt idx="9">
                  <c:v>43166</c:v>
                </c:pt>
                <c:pt idx="10">
                  <c:v>43173</c:v>
                </c:pt>
                <c:pt idx="11">
                  <c:v>43180</c:v>
                </c:pt>
                <c:pt idx="12">
                  <c:v>43187</c:v>
                </c:pt>
                <c:pt idx="13">
                  <c:v>43194</c:v>
                </c:pt>
                <c:pt idx="14">
                  <c:v>43201</c:v>
                </c:pt>
                <c:pt idx="15">
                  <c:v>43208</c:v>
                </c:pt>
                <c:pt idx="16">
                  <c:v>43215</c:v>
                </c:pt>
                <c:pt idx="17">
                  <c:v>43222</c:v>
                </c:pt>
                <c:pt idx="18">
                  <c:v>43229</c:v>
                </c:pt>
                <c:pt idx="19">
                  <c:v>43236</c:v>
                </c:pt>
                <c:pt idx="20">
                  <c:v>43243</c:v>
                </c:pt>
                <c:pt idx="21">
                  <c:v>43250</c:v>
                </c:pt>
                <c:pt idx="22">
                  <c:v>43257</c:v>
                </c:pt>
                <c:pt idx="23">
                  <c:v>43264</c:v>
                </c:pt>
                <c:pt idx="24">
                  <c:v>43271</c:v>
                </c:pt>
                <c:pt idx="25">
                  <c:v>43278</c:v>
                </c:pt>
                <c:pt idx="26">
                  <c:v>43285</c:v>
                </c:pt>
                <c:pt idx="27">
                  <c:v>43292</c:v>
                </c:pt>
                <c:pt idx="28">
                  <c:v>43299</c:v>
                </c:pt>
                <c:pt idx="29">
                  <c:v>43306</c:v>
                </c:pt>
                <c:pt idx="30">
                  <c:v>43313</c:v>
                </c:pt>
                <c:pt idx="31">
                  <c:v>43320</c:v>
                </c:pt>
                <c:pt idx="32">
                  <c:v>43327</c:v>
                </c:pt>
                <c:pt idx="33">
                  <c:v>43334</c:v>
                </c:pt>
                <c:pt idx="34">
                  <c:v>43341</c:v>
                </c:pt>
                <c:pt idx="35">
                  <c:v>43348</c:v>
                </c:pt>
                <c:pt idx="36">
                  <c:v>43355</c:v>
                </c:pt>
                <c:pt idx="37">
                  <c:v>43362</c:v>
                </c:pt>
                <c:pt idx="38">
                  <c:v>43369</c:v>
                </c:pt>
                <c:pt idx="39">
                  <c:v>43376</c:v>
                </c:pt>
                <c:pt idx="40">
                  <c:v>43383</c:v>
                </c:pt>
                <c:pt idx="41">
                  <c:v>43390</c:v>
                </c:pt>
                <c:pt idx="42">
                  <c:v>43397</c:v>
                </c:pt>
                <c:pt idx="43">
                  <c:v>43404</c:v>
                </c:pt>
                <c:pt idx="44">
                  <c:v>43411</c:v>
                </c:pt>
                <c:pt idx="45">
                  <c:v>43418</c:v>
                </c:pt>
                <c:pt idx="46">
                  <c:v>43425</c:v>
                </c:pt>
                <c:pt idx="47">
                  <c:v>43432</c:v>
                </c:pt>
                <c:pt idx="48">
                  <c:v>43439</c:v>
                </c:pt>
                <c:pt idx="49">
                  <c:v>43446</c:v>
                </c:pt>
                <c:pt idx="50">
                  <c:v>43453</c:v>
                </c:pt>
                <c:pt idx="51">
                  <c:v>43460</c:v>
                </c:pt>
                <c:pt idx="52">
                  <c:v>43467</c:v>
                </c:pt>
                <c:pt idx="53">
                  <c:v>43474</c:v>
                </c:pt>
                <c:pt idx="54">
                  <c:v>43481</c:v>
                </c:pt>
                <c:pt idx="55">
                  <c:v>43488</c:v>
                </c:pt>
                <c:pt idx="56">
                  <c:v>43495</c:v>
                </c:pt>
                <c:pt idx="57">
                  <c:v>43502</c:v>
                </c:pt>
                <c:pt idx="58">
                  <c:v>43509</c:v>
                </c:pt>
                <c:pt idx="59">
                  <c:v>43516</c:v>
                </c:pt>
                <c:pt idx="60">
                  <c:v>43523</c:v>
                </c:pt>
                <c:pt idx="61">
                  <c:v>43530</c:v>
                </c:pt>
                <c:pt idx="62">
                  <c:v>43537</c:v>
                </c:pt>
                <c:pt idx="63">
                  <c:v>43544</c:v>
                </c:pt>
                <c:pt idx="64">
                  <c:v>43551</c:v>
                </c:pt>
                <c:pt idx="65">
                  <c:v>43558</c:v>
                </c:pt>
                <c:pt idx="66">
                  <c:v>43565</c:v>
                </c:pt>
                <c:pt idx="67">
                  <c:v>43572</c:v>
                </c:pt>
                <c:pt idx="68">
                  <c:v>43579</c:v>
                </c:pt>
                <c:pt idx="69">
                  <c:v>43586</c:v>
                </c:pt>
                <c:pt idx="70">
                  <c:v>43593</c:v>
                </c:pt>
                <c:pt idx="71">
                  <c:v>43600</c:v>
                </c:pt>
                <c:pt idx="72">
                  <c:v>43607</c:v>
                </c:pt>
                <c:pt idx="73">
                  <c:v>43614</c:v>
                </c:pt>
                <c:pt idx="74">
                  <c:v>43621</c:v>
                </c:pt>
                <c:pt idx="75">
                  <c:v>43628</c:v>
                </c:pt>
                <c:pt idx="76">
                  <c:v>43635</c:v>
                </c:pt>
                <c:pt idx="77">
                  <c:v>43642</c:v>
                </c:pt>
                <c:pt idx="78">
                  <c:v>43649</c:v>
                </c:pt>
                <c:pt idx="79">
                  <c:v>43656</c:v>
                </c:pt>
                <c:pt idx="80">
                  <c:v>43663</c:v>
                </c:pt>
                <c:pt idx="81">
                  <c:v>43670</c:v>
                </c:pt>
                <c:pt idx="82">
                  <c:v>43677</c:v>
                </c:pt>
                <c:pt idx="83">
                  <c:v>43684</c:v>
                </c:pt>
                <c:pt idx="84">
                  <c:v>43691</c:v>
                </c:pt>
                <c:pt idx="85">
                  <c:v>43698</c:v>
                </c:pt>
                <c:pt idx="86">
                  <c:v>43705</c:v>
                </c:pt>
                <c:pt idx="87">
                  <c:v>43712</c:v>
                </c:pt>
                <c:pt idx="88">
                  <c:v>43719</c:v>
                </c:pt>
                <c:pt idx="89">
                  <c:v>43726</c:v>
                </c:pt>
                <c:pt idx="90">
                  <c:v>43733</c:v>
                </c:pt>
                <c:pt idx="91">
                  <c:v>43740</c:v>
                </c:pt>
                <c:pt idx="92">
                  <c:v>43747</c:v>
                </c:pt>
                <c:pt idx="93">
                  <c:v>43754</c:v>
                </c:pt>
                <c:pt idx="94">
                  <c:v>43761</c:v>
                </c:pt>
                <c:pt idx="95">
                  <c:v>43768</c:v>
                </c:pt>
                <c:pt idx="96">
                  <c:v>43775</c:v>
                </c:pt>
                <c:pt idx="97">
                  <c:v>43782</c:v>
                </c:pt>
                <c:pt idx="98">
                  <c:v>43789</c:v>
                </c:pt>
                <c:pt idx="99">
                  <c:v>43796</c:v>
                </c:pt>
                <c:pt idx="100">
                  <c:v>43803</c:v>
                </c:pt>
                <c:pt idx="101">
                  <c:v>43810</c:v>
                </c:pt>
                <c:pt idx="102">
                  <c:v>43817</c:v>
                </c:pt>
                <c:pt idx="103">
                  <c:v>43824</c:v>
                </c:pt>
                <c:pt idx="104">
                  <c:v>43831</c:v>
                </c:pt>
                <c:pt idx="105">
                  <c:v>43838</c:v>
                </c:pt>
                <c:pt idx="106">
                  <c:v>43845</c:v>
                </c:pt>
                <c:pt idx="107">
                  <c:v>43852</c:v>
                </c:pt>
                <c:pt idx="108">
                  <c:v>43859</c:v>
                </c:pt>
                <c:pt idx="109">
                  <c:v>43866</c:v>
                </c:pt>
                <c:pt idx="110">
                  <c:v>43873</c:v>
                </c:pt>
                <c:pt idx="111">
                  <c:v>43880</c:v>
                </c:pt>
                <c:pt idx="112">
                  <c:v>43887</c:v>
                </c:pt>
                <c:pt idx="113">
                  <c:v>43894</c:v>
                </c:pt>
                <c:pt idx="114">
                  <c:v>43901</c:v>
                </c:pt>
                <c:pt idx="115">
                  <c:v>43908</c:v>
                </c:pt>
                <c:pt idx="116">
                  <c:v>43915</c:v>
                </c:pt>
                <c:pt idx="117">
                  <c:v>43922</c:v>
                </c:pt>
                <c:pt idx="118">
                  <c:v>43929</c:v>
                </c:pt>
                <c:pt idx="119">
                  <c:v>43936</c:v>
                </c:pt>
                <c:pt idx="120">
                  <c:v>43943</c:v>
                </c:pt>
                <c:pt idx="121">
                  <c:v>43950</c:v>
                </c:pt>
                <c:pt idx="122">
                  <c:v>43957</c:v>
                </c:pt>
                <c:pt idx="123">
                  <c:v>43964</c:v>
                </c:pt>
                <c:pt idx="124">
                  <c:v>43971</c:v>
                </c:pt>
                <c:pt idx="125">
                  <c:v>43978</c:v>
                </c:pt>
                <c:pt idx="126">
                  <c:v>43985</c:v>
                </c:pt>
                <c:pt idx="127">
                  <c:v>43992</c:v>
                </c:pt>
                <c:pt idx="128">
                  <c:v>43999</c:v>
                </c:pt>
                <c:pt idx="129">
                  <c:v>44006</c:v>
                </c:pt>
                <c:pt idx="130">
                  <c:v>44013</c:v>
                </c:pt>
                <c:pt idx="131">
                  <c:v>44020</c:v>
                </c:pt>
                <c:pt idx="132">
                  <c:v>44027</c:v>
                </c:pt>
                <c:pt idx="133">
                  <c:v>44034</c:v>
                </c:pt>
                <c:pt idx="134">
                  <c:v>44041</c:v>
                </c:pt>
                <c:pt idx="135">
                  <c:v>44048</c:v>
                </c:pt>
                <c:pt idx="136">
                  <c:v>44055</c:v>
                </c:pt>
                <c:pt idx="137">
                  <c:v>44062</c:v>
                </c:pt>
                <c:pt idx="138">
                  <c:v>44069</c:v>
                </c:pt>
                <c:pt idx="139">
                  <c:v>44076</c:v>
                </c:pt>
                <c:pt idx="140">
                  <c:v>44083</c:v>
                </c:pt>
                <c:pt idx="141">
                  <c:v>44090</c:v>
                </c:pt>
                <c:pt idx="142">
                  <c:v>44097</c:v>
                </c:pt>
                <c:pt idx="143">
                  <c:v>44104</c:v>
                </c:pt>
                <c:pt idx="144">
                  <c:v>44111</c:v>
                </c:pt>
                <c:pt idx="145">
                  <c:v>44118</c:v>
                </c:pt>
                <c:pt idx="146">
                  <c:v>44125</c:v>
                </c:pt>
                <c:pt idx="147">
                  <c:v>44132</c:v>
                </c:pt>
                <c:pt idx="148">
                  <c:v>44139</c:v>
                </c:pt>
                <c:pt idx="149">
                  <c:v>44146</c:v>
                </c:pt>
                <c:pt idx="150">
                  <c:v>44153</c:v>
                </c:pt>
                <c:pt idx="151">
                  <c:v>44160</c:v>
                </c:pt>
                <c:pt idx="152">
                  <c:v>44167</c:v>
                </c:pt>
                <c:pt idx="153">
                  <c:v>44174</c:v>
                </c:pt>
                <c:pt idx="154">
                  <c:v>44181</c:v>
                </c:pt>
                <c:pt idx="155">
                  <c:v>44188</c:v>
                </c:pt>
                <c:pt idx="156">
                  <c:v>44195</c:v>
                </c:pt>
                <c:pt idx="157">
                  <c:v>44202</c:v>
                </c:pt>
                <c:pt idx="158">
                  <c:v>44209</c:v>
                </c:pt>
                <c:pt idx="159">
                  <c:v>44216</c:v>
                </c:pt>
                <c:pt idx="160">
                  <c:v>44223</c:v>
                </c:pt>
                <c:pt idx="161">
                  <c:v>44230</c:v>
                </c:pt>
                <c:pt idx="162">
                  <c:v>44237</c:v>
                </c:pt>
                <c:pt idx="163">
                  <c:v>44244</c:v>
                </c:pt>
                <c:pt idx="164">
                  <c:v>44251</c:v>
                </c:pt>
                <c:pt idx="165">
                  <c:v>44258</c:v>
                </c:pt>
                <c:pt idx="166">
                  <c:v>44265</c:v>
                </c:pt>
                <c:pt idx="167">
                  <c:v>44272</c:v>
                </c:pt>
                <c:pt idx="168">
                  <c:v>44279</c:v>
                </c:pt>
                <c:pt idx="169">
                  <c:v>44286</c:v>
                </c:pt>
                <c:pt idx="170">
                  <c:v>44293</c:v>
                </c:pt>
                <c:pt idx="171">
                  <c:v>44300</c:v>
                </c:pt>
              </c:numCache>
            </c:numRef>
          </c:cat>
          <c:val>
            <c:numRef>
              <c:f>'FRED Graph'!$C$533:$C$704</c:f>
              <c:numCache>
                <c:formatCode>_(* #,##0_);_(* \(#,##0\);_(* "-"??_);_(@_)</c:formatCode>
                <c:ptCount val="172"/>
                <c:pt idx="0">
                  <c:v>1618.0119999999999</c:v>
                </c:pt>
                <c:pt idx="1">
                  <c:v>1614.585</c:v>
                </c:pt>
                <c:pt idx="2">
                  <c:v>1610.6469999999999</c:v>
                </c:pt>
                <c:pt idx="3">
                  <c:v>1607.693</c:v>
                </c:pt>
                <c:pt idx="4">
                  <c:v>1605.7660000000001</c:v>
                </c:pt>
                <c:pt idx="5">
                  <c:v>1609.04</c:v>
                </c:pt>
                <c:pt idx="6">
                  <c:v>1613.6410000000001</c:v>
                </c:pt>
                <c:pt idx="7">
                  <c:v>1619.318</c:v>
                </c:pt>
                <c:pt idx="8">
                  <c:v>1623.124</c:v>
                </c:pt>
                <c:pt idx="9">
                  <c:v>1629.472</c:v>
                </c:pt>
                <c:pt idx="10">
                  <c:v>1633.2750000000001</c:v>
                </c:pt>
                <c:pt idx="11">
                  <c:v>1634.153</c:v>
                </c:pt>
                <c:pt idx="12">
                  <c:v>1635.251</c:v>
                </c:pt>
                <c:pt idx="13">
                  <c:v>1637.7190000000001</c:v>
                </c:pt>
                <c:pt idx="14">
                  <c:v>1639.944</c:v>
                </c:pt>
                <c:pt idx="15">
                  <c:v>1640.4159999999999</c:v>
                </c:pt>
                <c:pt idx="16">
                  <c:v>1641.7239999999999</c:v>
                </c:pt>
                <c:pt idx="17">
                  <c:v>1643.5809999999999</c:v>
                </c:pt>
                <c:pt idx="18">
                  <c:v>1646.6949999999999</c:v>
                </c:pt>
                <c:pt idx="19">
                  <c:v>1650.654</c:v>
                </c:pt>
                <c:pt idx="20">
                  <c:v>1653.989</c:v>
                </c:pt>
                <c:pt idx="21">
                  <c:v>1659.4749999999999</c:v>
                </c:pt>
                <c:pt idx="22">
                  <c:v>1661.173</c:v>
                </c:pt>
                <c:pt idx="23">
                  <c:v>1660.8989999999999</c:v>
                </c:pt>
                <c:pt idx="24">
                  <c:v>1660.8510000000001</c:v>
                </c:pt>
                <c:pt idx="25">
                  <c:v>1662.164</c:v>
                </c:pt>
                <c:pt idx="26">
                  <c:v>1668.566</c:v>
                </c:pt>
                <c:pt idx="27">
                  <c:v>1672.144</c:v>
                </c:pt>
                <c:pt idx="28">
                  <c:v>1668.6320000000001</c:v>
                </c:pt>
                <c:pt idx="29">
                  <c:v>1666.885</c:v>
                </c:pt>
                <c:pt idx="30">
                  <c:v>1667.748</c:v>
                </c:pt>
                <c:pt idx="31">
                  <c:v>1669.37</c:v>
                </c:pt>
                <c:pt idx="32">
                  <c:v>1670.942</c:v>
                </c:pt>
                <c:pt idx="33">
                  <c:v>1673.672</c:v>
                </c:pt>
                <c:pt idx="34">
                  <c:v>1676.308</c:v>
                </c:pt>
                <c:pt idx="35">
                  <c:v>1685.586</c:v>
                </c:pt>
                <c:pt idx="36">
                  <c:v>1686.893</c:v>
                </c:pt>
                <c:pt idx="37">
                  <c:v>1685.0889999999999</c:v>
                </c:pt>
                <c:pt idx="38">
                  <c:v>1684.491</c:v>
                </c:pt>
                <c:pt idx="39">
                  <c:v>1686.6420000000001</c:v>
                </c:pt>
                <c:pt idx="40">
                  <c:v>1691.826</c:v>
                </c:pt>
                <c:pt idx="41">
                  <c:v>1691.1369999999999</c:v>
                </c:pt>
                <c:pt idx="42">
                  <c:v>1689.73</c:v>
                </c:pt>
                <c:pt idx="43">
                  <c:v>1691.3240000000001</c:v>
                </c:pt>
                <c:pt idx="44">
                  <c:v>1696.62</c:v>
                </c:pt>
                <c:pt idx="45">
                  <c:v>1700.9390000000001</c:v>
                </c:pt>
                <c:pt idx="46">
                  <c:v>1702.7829999999999</c:v>
                </c:pt>
                <c:pt idx="47">
                  <c:v>1706.067</c:v>
                </c:pt>
                <c:pt idx="48">
                  <c:v>1704.4490000000001</c:v>
                </c:pt>
                <c:pt idx="49">
                  <c:v>1704.9839999999999</c:v>
                </c:pt>
                <c:pt idx="50">
                  <c:v>1705.712</c:v>
                </c:pt>
                <c:pt idx="51">
                  <c:v>1712.424</c:v>
                </c:pt>
                <c:pt idx="52">
                  <c:v>1719.039</c:v>
                </c:pt>
                <c:pt idx="53">
                  <c:v>1715.4459999999999</c:v>
                </c:pt>
                <c:pt idx="54">
                  <c:v>1706.7529999999999</c:v>
                </c:pt>
                <c:pt idx="55">
                  <c:v>1704.7629999999999</c:v>
                </c:pt>
                <c:pt idx="56">
                  <c:v>1702.6279999999999</c:v>
                </c:pt>
                <c:pt idx="57">
                  <c:v>1703.3720000000001</c:v>
                </c:pt>
                <c:pt idx="58">
                  <c:v>1706.086</c:v>
                </c:pt>
                <c:pt idx="59">
                  <c:v>1710.847</c:v>
                </c:pt>
                <c:pt idx="60">
                  <c:v>1710.8320000000001</c:v>
                </c:pt>
                <c:pt idx="61">
                  <c:v>1714.7719999999999</c:v>
                </c:pt>
                <c:pt idx="62">
                  <c:v>1719.885</c:v>
                </c:pt>
                <c:pt idx="63">
                  <c:v>1720.6030000000001</c:v>
                </c:pt>
                <c:pt idx="64">
                  <c:v>1721.789</c:v>
                </c:pt>
                <c:pt idx="65">
                  <c:v>1724.7460000000001</c:v>
                </c:pt>
                <c:pt idx="66">
                  <c:v>1726.694</c:v>
                </c:pt>
                <c:pt idx="67">
                  <c:v>1726.9960000000001</c:v>
                </c:pt>
                <c:pt idx="68">
                  <c:v>1727.1990000000001</c:v>
                </c:pt>
                <c:pt idx="69">
                  <c:v>1728.432</c:v>
                </c:pt>
                <c:pt idx="70">
                  <c:v>1731.386</c:v>
                </c:pt>
                <c:pt idx="71">
                  <c:v>1731.597</c:v>
                </c:pt>
                <c:pt idx="72">
                  <c:v>1732.1410000000001</c:v>
                </c:pt>
                <c:pt idx="73">
                  <c:v>1737.577</c:v>
                </c:pt>
                <c:pt idx="74">
                  <c:v>1738.643</c:v>
                </c:pt>
                <c:pt idx="75">
                  <c:v>1737.2270000000001</c:v>
                </c:pt>
                <c:pt idx="76">
                  <c:v>1736.9580000000001</c:v>
                </c:pt>
                <c:pt idx="77">
                  <c:v>1738.2149999999999</c:v>
                </c:pt>
                <c:pt idx="78">
                  <c:v>1745.2760000000001</c:v>
                </c:pt>
                <c:pt idx="79">
                  <c:v>1750.951</c:v>
                </c:pt>
                <c:pt idx="80">
                  <c:v>1747.3440000000001</c:v>
                </c:pt>
                <c:pt idx="81">
                  <c:v>1745.231</c:v>
                </c:pt>
                <c:pt idx="82">
                  <c:v>1745.6869999999999</c:v>
                </c:pt>
                <c:pt idx="83">
                  <c:v>1748.048</c:v>
                </c:pt>
                <c:pt idx="84">
                  <c:v>1747.6759999999999</c:v>
                </c:pt>
                <c:pt idx="85">
                  <c:v>1749.182</c:v>
                </c:pt>
                <c:pt idx="86">
                  <c:v>1751.5550000000001</c:v>
                </c:pt>
                <c:pt idx="87">
                  <c:v>1760.653</c:v>
                </c:pt>
                <c:pt idx="88">
                  <c:v>1766.2370000000001</c:v>
                </c:pt>
                <c:pt idx="89">
                  <c:v>1762.096</c:v>
                </c:pt>
                <c:pt idx="90">
                  <c:v>1761.662</c:v>
                </c:pt>
                <c:pt idx="91">
                  <c:v>1762.796</c:v>
                </c:pt>
                <c:pt idx="92">
                  <c:v>1766.2950000000001</c:v>
                </c:pt>
                <c:pt idx="93">
                  <c:v>1770.761</c:v>
                </c:pt>
                <c:pt idx="94">
                  <c:v>1771.5329999999999</c:v>
                </c:pt>
                <c:pt idx="95">
                  <c:v>1776.039</c:v>
                </c:pt>
                <c:pt idx="96">
                  <c:v>1782.249</c:v>
                </c:pt>
                <c:pt idx="97">
                  <c:v>1786.866</c:v>
                </c:pt>
                <c:pt idx="98">
                  <c:v>1785.4880000000001</c:v>
                </c:pt>
                <c:pt idx="99">
                  <c:v>1787.8009999999999</c:v>
                </c:pt>
                <c:pt idx="100">
                  <c:v>1793.1859999999999</c:v>
                </c:pt>
                <c:pt idx="101">
                  <c:v>1791.932</c:v>
                </c:pt>
                <c:pt idx="102">
                  <c:v>1792.816</c:v>
                </c:pt>
                <c:pt idx="103">
                  <c:v>1799.105</c:v>
                </c:pt>
                <c:pt idx="104">
                  <c:v>1805.88</c:v>
                </c:pt>
                <c:pt idx="105">
                  <c:v>1804.9649999999999</c:v>
                </c:pt>
                <c:pt idx="106">
                  <c:v>1797.2159999999999</c:v>
                </c:pt>
                <c:pt idx="107">
                  <c:v>1794.6849999999999</c:v>
                </c:pt>
                <c:pt idx="108">
                  <c:v>1792.1759999999999</c:v>
                </c:pt>
                <c:pt idx="109">
                  <c:v>1792.586</c:v>
                </c:pt>
                <c:pt idx="110">
                  <c:v>1794.356</c:v>
                </c:pt>
                <c:pt idx="111">
                  <c:v>1798.097</c:v>
                </c:pt>
                <c:pt idx="112">
                  <c:v>1798.896</c:v>
                </c:pt>
                <c:pt idx="113">
                  <c:v>1803.47</c:v>
                </c:pt>
                <c:pt idx="114">
                  <c:v>1814.0150000000001</c:v>
                </c:pt>
                <c:pt idx="115">
                  <c:v>1827.086</c:v>
                </c:pt>
                <c:pt idx="116">
                  <c:v>1859.732</c:v>
                </c:pt>
                <c:pt idx="117">
                  <c:v>1876.8389999999999</c:v>
                </c:pt>
                <c:pt idx="118">
                  <c:v>1880.963</c:v>
                </c:pt>
                <c:pt idx="119">
                  <c:v>1884.8869999999999</c:v>
                </c:pt>
                <c:pt idx="120">
                  <c:v>1890.85</c:v>
                </c:pt>
                <c:pt idx="121">
                  <c:v>1903.3589999999999</c:v>
                </c:pt>
                <c:pt idx="122">
                  <c:v>1916.001</c:v>
                </c:pt>
                <c:pt idx="123">
                  <c:v>1925.6369999999999</c:v>
                </c:pt>
                <c:pt idx="124">
                  <c:v>1933.1669999999999</c:v>
                </c:pt>
                <c:pt idx="125">
                  <c:v>1944.1089999999999</c:v>
                </c:pt>
                <c:pt idx="126">
                  <c:v>1949.684</c:v>
                </c:pt>
                <c:pt idx="127">
                  <c:v>1953.8420000000001</c:v>
                </c:pt>
                <c:pt idx="128">
                  <c:v>1956.796</c:v>
                </c:pt>
                <c:pt idx="129">
                  <c:v>1961.1579999999999</c:v>
                </c:pt>
                <c:pt idx="130">
                  <c:v>1967.076</c:v>
                </c:pt>
                <c:pt idx="131">
                  <c:v>1974.69</c:v>
                </c:pt>
                <c:pt idx="132">
                  <c:v>1978.51</c:v>
                </c:pt>
                <c:pt idx="133">
                  <c:v>1982.873</c:v>
                </c:pt>
                <c:pt idx="134">
                  <c:v>1988.19</c:v>
                </c:pt>
                <c:pt idx="135">
                  <c:v>1996.626</c:v>
                </c:pt>
                <c:pt idx="136">
                  <c:v>2003.019</c:v>
                </c:pt>
                <c:pt idx="137">
                  <c:v>2007.4580000000001</c:v>
                </c:pt>
                <c:pt idx="138">
                  <c:v>2010.991</c:v>
                </c:pt>
                <c:pt idx="139">
                  <c:v>2016.895</c:v>
                </c:pt>
                <c:pt idx="140">
                  <c:v>2026.998</c:v>
                </c:pt>
                <c:pt idx="141">
                  <c:v>2029.078</c:v>
                </c:pt>
                <c:pt idx="142">
                  <c:v>2028.366</c:v>
                </c:pt>
                <c:pt idx="143">
                  <c:v>2029.894</c:v>
                </c:pt>
                <c:pt idx="144">
                  <c:v>2034.87</c:v>
                </c:pt>
                <c:pt idx="145">
                  <c:v>2041.0409999999999</c:v>
                </c:pt>
                <c:pt idx="146">
                  <c:v>2042.0360000000001</c:v>
                </c:pt>
                <c:pt idx="147">
                  <c:v>2042.8579999999999</c:v>
                </c:pt>
                <c:pt idx="148">
                  <c:v>2046.7460000000001</c:v>
                </c:pt>
                <c:pt idx="149">
                  <c:v>2054.172</c:v>
                </c:pt>
                <c:pt idx="150">
                  <c:v>2059.5390000000002</c:v>
                </c:pt>
                <c:pt idx="151">
                  <c:v>2062.076</c:v>
                </c:pt>
                <c:pt idx="152">
                  <c:v>2067.1190000000001</c:v>
                </c:pt>
                <c:pt idx="153">
                  <c:v>2066.2939999999999</c:v>
                </c:pt>
                <c:pt idx="154">
                  <c:v>2066.3969999999999</c:v>
                </c:pt>
                <c:pt idx="155">
                  <c:v>2071.3510000000001</c:v>
                </c:pt>
                <c:pt idx="156">
                  <c:v>2081.471</c:v>
                </c:pt>
                <c:pt idx="157">
                  <c:v>2090.4119999999998</c:v>
                </c:pt>
                <c:pt idx="158">
                  <c:v>2091.674</c:v>
                </c:pt>
                <c:pt idx="159">
                  <c:v>2094.9870000000001</c:v>
                </c:pt>
                <c:pt idx="160">
                  <c:v>2097.0650000000001</c:v>
                </c:pt>
                <c:pt idx="161">
                  <c:v>2097.3910000000001</c:v>
                </c:pt>
                <c:pt idx="162">
                  <c:v>2099.3449999999998</c:v>
                </c:pt>
                <c:pt idx="163">
                  <c:v>2102.0390000000002</c:v>
                </c:pt>
                <c:pt idx="164">
                  <c:v>2102.1320000000001</c:v>
                </c:pt>
                <c:pt idx="165">
                  <c:v>2102.2959999999998</c:v>
                </c:pt>
                <c:pt idx="166">
                  <c:v>2104.2170000000001</c:v>
                </c:pt>
                <c:pt idx="167">
                  <c:v>2109.4989999999998</c:v>
                </c:pt>
                <c:pt idx="168">
                  <c:v>2121.951</c:v>
                </c:pt>
                <c:pt idx="169">
                  <c:v>2138.6590000000001</c:v>
                </c:pt>
                <c:pt idx="170">
                  <c:v>2146.971</c:v>
                </c:pt>
                <c:pt idx="171">
                  <c:v>2153.1979999999999</c:v>
                </c:pt>
              </c:numCache>
            </c:numRef>
          </c:val>
          <c:smooth val="0"/>
          <c:extLst>
            <c:ext xmlns:c16="http://schemas.microsoft.com/office/drawing/2014/chart" uri="{C3380CC4-5D6E-409C-BE32-E72D297353CC}">
              <c16:uniqueId val="{00000000-ACE9-7143-B19B-66A0E1402E5C}"/>
            </c:ext>
          </c:extLst>
        </c:ser>
        <c:dLbls>
          <c:showLegendKey val="0"/>
          <c:showVal val="0"/>
          <c:showCatName val="0"/>
          <c:showSerName val="0"/>
          <c:showPercent val="0"/>
          <c:showBubbleSize val="0"/>
        </c:dLbls>
        <c:smooth val="0"/>
        <c:axId val="346500704"/>
        <c:axId val="346503056"/>
      </c:lineChart>
      <c:dateAx>
        <c:axId val="346500704"/>
        <c:scaling>
          <c:orientation val="minMax"/>
        </c:scaling>
        <c:delete val="1"/>
        <c:axPos val="b"/>
        <c:numFmt formatCode="yyyy\-mm\-dd" sourceLinked="1"/>
        <c:majorTickMark val="out"/>
        <c:minorTickMark val="none"/>
        <c:tickLblPos val="nextTo"/>
        <c:crossAx val="346503056"/>
        <c:crosses val="autoZero"/>
        <c:auto val="1"/>
        <c:lblOffset val="100"/>
        <c:baseTimeUnit val="days"/>
      </c:dateAx>
      <c:valAx>
        <c:axId val="346503056"/>
        <c:scaling>
          <c:orientation val="minMax"/>
          <c:min val="13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800" b="1">
                    <a:solidFill>
                      <a:srgbClr val="3F403F"/>
                    </a:solidFill>
                    <a:effectLst/>
                  </a:rPr>
                  <a:t>(USD, Billions)</a:t>
                </a:r>
                <a:endParaRPr lang="en-US" sz="800">
                  <a:solidFill>
                    <a:srgbClr val="3F403F"/>
                  </a:solidFill>
                  <a:effectLst/>
                </a:endParaRPr>
              </a:p>
            </c:rich>
          </c:tx>
          <c:layout>
            <c:manualLayout>
              <c:xMode val="edge"/>
              <c:yMode val="edge"/>
              <c:x val="8.2885904381001085E-3"/>
              <c:y val="0.3814799891017138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rgbClr val="3F403F"/>
                </a:solidFill>
                <a:latin typeface="+mn-lt"/>
                <a:ea typeface="+mn-ea"/>
                <a:cs typeface="+mn-cs"/>
              </a:defRPr>
            </a:pPr>
            <a:endParaRPr lang="en-US"/>
          </a:p>
        </c:txPr>
        <c:crossAx val="3465007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3577127322769"/>
          <c:y val="4.194254321928384E-2"/>
          <c:w val="0.6693552812650384"/>
          <c:h val="0.80428324336852963"/>
        </c:manualLayout>
      </c:layout>
      <c:barChart>
        <c:barDir val="col"/>
        <c:grouping val="clustered"/>
        <c:varyColors val="0"/>
        <c:ser>
          <c:idx val="0"/>
          <c:order val="0"/>
          <c:tx>
            <c:strRef>
              <c:f>Sheet1!$A$2</c:f>
              <c:strCache>
                <c:ptCount val="1"/>
                <c:pt idx="0">
                  <c:v>Operating Profit</c:v>
                </c:pt>
              </c:strCache>
            </c:strRef>
          </c:tx>
          <c:spPr>
            <a:solidFill>
              <a:srgbClr val="0A4A8E"/>
            </a:solidFill>
            <a:ln>
              <a:noFill/>
            </a:ln>
            <a:effectLst/>
          </c:spPr>
          <c:invertIfNegative val="0"/>
          <c:dPt>
            <c:idx val="0"/>
            <c:invertIfNegative val="0"/>
            <c:bubble3D val="0"/>
            <c:extLst>
              <c:ext xmlns:c16="http://schemas.microsoft.com/office/drawing/2014/chart" uri="{C3380CC4-5D6E-409C-BE32-E72D297353CC}">
                <c16:uniqueId val="{00000001-BD8E-B644-81CD-524FACA975FB}"/>
              </c:ext>
            </c:extLst>
          </c:dPt>
          <c:dPt>
            <c:idx val="1"/>
            <c:invertIfNegative val="0"/>
            <c:bubble3D val="0"/>
            <c:spPr>
              <a:solidFill>
                <a:srgbClr val="97CAEB"/>
              </a:solidFill>
              <a:ln>
                <a:noFill/>
              </a:ln>
              <a:effectLst/>
            </c:spPr>
            <c:extLst>
              <c:ext xmlns:c16="http://schemas.microsoft.com/office/drawing/2014/chart" uri="{C3380CC4-5D6E-409C-BE32-E72D297353CC}">
                <c16:uniqueId val="{00000002-BD8E-B644-81CD-524FACA975FB}"/>
              </c:ext>
            </c:extLst>
          </c:dPt>
          <c:dLbls>
            <c:dLbl>
              <c:idx val="0"/>
              <c:layout>
                <c:manualLayout>
                  <c:x val="3.8087199881278242E-7"/>
                  <c:y val="7.625916948960699E-3"/>
                </c:manualLayout>
              </c:layout>
              <c:spPr>
                <a:noFill/>
                <a:ln>
                  <a:noFill/>
                </a:ln>
                <a:effectLst/>
              </c:spPr>
              <c:txPr>
                <a:bodyPr wrap="square" lIns="38100" tIns="19050" rIns="38100" bIns="19050" anchor="ctr">
                  <a:noAutofit/>
                </a:bodyPr>
                <a:lstStyle/>
                <a:p>
                  <a:pPr>
                    <a:defRPr>
                      <a:solidFill>
                        <a:srgbClr val="3F403F"/>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41714929496784287"/>
                      <c:h val="8.5069242679440008E-2"/>
                    </c:manualLayout>
                  </c15:layout>
                </c:ext>
                <c:ext xmlns:c16="http://schemas.microsoft.com/office/drawing/2014/chart" uri="{C3380CC4-5D6E-409C-BE32-E72D297353CC}">
                  <c16:uniqueId val="{00000001-BD8E-B644-81CD-524FACA975FB}"/>
                </c:ext>
              </c:extLst>
            </c:dLbl>
            <c:dLbl>
              <c:idx val="1"/>
              <c:layout>
                <c:manualLayout>
                  <c:x val="-8.8678672635896894E-17"/>
                  <c:y val="2.9774234937803963E-2"/>
                </c:manualLayout>
              </c:layout>
              <c:spPr>
                <a:noFill/>
                <a:ln>
                  <a:noFill/>
                </a:ln>
                <a:effectLst/>
              </c:spPr>
              <c:txPr>
                <a:bodyPr wrap="square" lIns="38100" tIns="19050" rIns="38100" bIns="19050" anchor="ctr">
                  <a:noAutofit/>
                </a:bodyPr>
                <a:lstStyle/>
                <a:p>
                  <a:pPr>
                    <a:defRPr>
                      <a:solidFill>
                        <a:srgbClr val="3F403F"/>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33008195603670692"/>
                      <c:h val="0.119096939751216"/>
                    </c:manualLayout>
                  </c15:layout>
                </c:ext>
                <c:ext xmlns:c16="http://schemas.microsoft.com/office/drawing/2014/chart" uri="{C3380CC4-5D6E-409C-BE32-E72D297353CC}">
                  <c16:uniqueId val="{00000002-BD8E-B644-81CD-524FACA975FB}"/>
                </c:ext>
              </c:extLst>
            </c:dLbl>
            <c:spPr>
              <a:noFill/>
              <a:ln>
                <a:noFill/>
              </a:ln>
              <a:effectLst/>
            </c:spPr>
            <c:txPr>
              <a:bodyPr wrap="square" lIns="38100" tIns="19050" rIns="38100" bIns="19050" anchor="ctr">
                <a:spAutoFit/>
              </a:bodyPr>
              <a:lstStyle/>
              <a:p>
                <a:pPr>
                  <a:defRPr>
                    <a:solidFill>
                      <a:srgbClr val="3F403F"/>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2020</c:v>
                </c:pt>
                <c:pt idx="1">
                  <c:v>2021</c:v>
                </c:pt>
              </c:strCache>
            </c:strRef>
          </c:cat>
          <c:val>
            <c:numRef>
              <c:f>Sheet1!$B$2:$C$2</c:f>
              <c:numCache>
                <c:formatCode>"$"#,##0_);[Red]\("$"#,##0\)</c:formatCode>
                <c:ptCount val="2"/>
                <c:pt idx="0">
                  <c:v>2</c:v>
                </c:pt>
                <c:pt idx="1">
                  <c:v>11</c:v>
                </c:pt>
              </c:numCache>
            </c:numRef>
          </c:val>
          <c:extLst>
            <c:ext xmlns:c16="http://schemas.microsoft.com/office/drawing/2014/chart" uri="{C3380CC4-5D6E-409C-BE32-E72D297353CC}">
              <c16:uniqueId val="{00000003-BD8E-B644-81CD-524FACA975FB}"/>
            </c:ext>
          </c:extLst>
        </c:ser>
        <c:dLbls>
          <c:dLblPos val="outEnd"/>
          <c:showLegendKey val="0"/>
          <c:showVal val="1"/>
          <c:showCatName val="0"/>
          <c:showSerName val="0"/>
          <c:showPercent val="0"/>
          <c:showBubbleSize val="0"/>
        </c:dLbls>
        <c:gapWidth val="20"/>
        <c:overlap val="-32"/>
        <c:axId val="601521120"/>
        <c:axId val="601518376"/>
      </c:barChart>
      <c:catAx>
        <c:axId val="601521120"/>
        <c:scaling>
          <c:orientation val="minMax"/>
        </c:scaling>
        <c:delete val="0"/>
        <c:axPos val="b"/>
        <c:numFmt formatCode="General" sourceLinked="1"/>
        <c:majorTickMark val="none"/>
        <c:minorTickMark val="none"/>
        <c:tickLblPos val="low"/>
        <c:spPr>
          <a:noFill/>
          <a:ln w="12700" cap="flat" cmpd="sng" algn="ctr">
            <a:solidFill>
              <a:srgbClr val="3F403F"/>
            </a:solidFill>
            <a:round/>
          </a:ln>
          <a:effectLst/>
        </c:spPr>
        <c:txPr>
          <a:bodyPr rot="-60000000" spcFirstLastPara="1" vertOverflow="ellipsis" vert="horz" wrap="square" anchor="ctr" anchorCtr="1"/>
          <a:lstStyle/>
          <a:p>
            <a:pPr>
              <a:defRPr sz="1197" b="0" i="0" u="none" strike="noStrike" kern="1200" baseline="0">
                <a:solidFill>
                  <a:srgbClr val="3F403F"/>
                </a:solidFill>
                <a:latin typeface="+mn-lt"/>
                <a:ea typeface="Helvetica" charset="0"/>
                <a:cs typeface="Helvetica" charset="0"/>
              </a:defRPr>
            </a:pPr>
            <a:endParaRPr lang="en-US"/>
          </a:p>
        </c:txPr>
        <c:crossAx val="601518376"/>
        <c:crosses val="autoZero"/>
        <c:auto val="1"/>
        <c:lblAlgn val="ctr"/>
        <c:lblOffset val="50"/>
        <c:noMultiLvlLbl val="0"/>
      </c:catAx>
      <c:valAx>
        <c:axId val="601518376"/>
        <c:scaling>
          <c:orientation val="minMax"/>
          <c:max val="100"/>
          <c:min val="0"/>
        </c:scaling>
        <c:delete val="0"/>
        <c:axPos val="l"/>
        <c:majorGridlines>
          <c:spPr>
            <a:ln w="9525" cap="flat" cmpd="sng" algn="ctr">
              <a:noFill/>
              <a:round/>
            </a:ln>
            <a:effectLst/>
          </c:spPr>
        </c:majorGridlines>
        <c:numFmt formatCode="&quot;$&quot;#,##0_);[Red]\(&quot;$&quot;#,##0\)" sourceLinked="1"/>
        <c:majorTickMark val="none"/>
        <c:minorTickMark val="none"/>
        <c:tickLblPos val="none"/>
        <c:spPr>
          <a:ln>
            <a:noFill/>
          </a:ln>
        </c:spPr>
        <c:crossAx val="6015211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611384379676998E-2"/>
          <c:y val="3.0564832993319298E-2"/>
          <c:w val="0.93776071333261801"/>
          <c:h val="0.73690153968335026"/>
        </c:manualLayout>
      </c:layout>
      <c:barChart>
        <c:barDir val="col"/>
        <c:grouping val="stacked"/>
        <c:varyColors val="0"/>
        <c:ser>
          <c:idx val="0"/>
          <c:order val="0"/>
          <c:tx>
            <c:strRef>
              <c:f>Sheet1!$B$1</c:f>
              <c:strCache>
                <c:ptCount val="1"/>
                <c:pt idx="0">
                  <c:v>Series 1</c:v>
                </c:pt>
              </c:strCache>
            </c:strRef>
          </c:tx>
          <c:spPr>
            <a:noFill/>
            <a:ln>
              <a:noFill/>
            </a:ln>
            <a:effectLst/>
          </c:spPr>
          <c:invertIfNegative val="0"/>
          <c:dPt>
            <c:idx val="0"/>
            <c:invertIfNegative val="0"/>
            <c:bubble3D val="0"/>
            <c:spPr>
              <a:solidFill>
                <a:srgbClr val="3F403F"/>
              </a:solidFill>
              <a:ln w="19050">
                <a:solidFill>
                  <a:schemeClr val="bg1"/>
                </a:solidFill>
              </a:ln>
              <a:effectLst/>
            </c:spPr>
            <c:extLst>
              <c:ext xmlns:c16="http://schemas.microsoft.com/office/drawing/2014/chart" uri="{C3380CC4-5D6E-409C-BE32-E72D297353CC}">
                <c16:uniqueId val="{00000001-3F5F-FF4E-B998-672F0E6407FE}"/>
              </c:ext>
            </c:extLst>
          </c:dPt>
          <c:dPt>
            <c:idx val="6"/>
            <c:invertIfNegative val="0"/>
            <c:bubble3D val="0"/>
            <c:spPr>
              <a:pattFill prst="dkUpDiag">
                <a:fgClr>
                  <a:schemeClr val="accent1"/>
                </a:fgClr>
                <a:bgClr>
                  <a:schemeClr val="bg1"/>
                </a:bgClr>
              </a:pattFill>
              <a:ln w="19050">
                <a:solidFill>
                  <a:schemeClr val="bg1"/>
                </a:solidFill>
              </a:ln>
              <a:effectLst/>
            </c:spPr>
            <c:extLst>
              <c:ext xmlns:c16="http://schemas.microsoft.com/office/drawing/2014/chart" uri="{C3380CC4-5D6E-409C-BE32-E72D297353CC}">
                <c16:uniqueId val="{00000003-3F5F-FF4E-B998-672F0E6407FE}"/>
              </c:ext>
            </c:extLst>
          </c:dPt>
          <c:dLbls>
            <c:dLbl>
              <c:idx val="0"/>
              <c:layout>
                <c:manualLayout>
                  <c:x val="1.8955238026297035E-3"/>
                  <c:y val="0"/>
                </c:manualLayout>
              </c:layout>
              <c:tx>
                <c:rich>
                  <a:bodyPr/>
                  <a:lstStyle/>
                  <a:p>
                    <a:r>
                      <a:rPr lang="en-US" dirty="0"/>
                      <a:t>$466-</a:t>
                    </a:r>
                  </a:p>
                  <a:p>
                    <a:r>
                      <a:rPr lang="en-US" dirty="0"/>
                      <a:t>$556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F5F-FF4E-B998-672F0E6407FE}"/>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Adj.              EBITDA</c:v>
                </c:pt>
                <c:pt idx="1">
                  <c:v>WC, Cash Restructuring 
&amp; Deferred Payments</c:v>
                </c:pt>
                <c:pt idx="2">
                  <c:v>Cash
Taxes</c:v>
                </c:pt>
                <c:pt idx="3">
                  <c:v>Cash
Interest</c:v>
                </c:pt>
                <c:pt idx="4">
                  <c:v>Cash
CapEx</c:v>
                </c:pt>
                <c:pt idx="5">
                  <c:v>Free Cash Flow before Dividends</c:v>
                </c:pt>
                <c:pt idx="6">
                  <c:v>Pro-forma excluding deferred 
payroll taxes</c:v>
                </c:pt>
              </c:strCache>
            </c:strRef>
          </c:cat>
          <c:val>
            <c:numRef>
              <c:f>Sheet1!$B$2:$B$8</c:f>
              <c:numCache>
                <c:formatCode>_("$"* #,##0_);_("$"* \(#,##0\);_("$"* "-"??_);_(@_)</c:formatCode>
                <c:ptCount val="7"/>
                <c:pt idx="0">
                  <c:v>510</c:v>
                </c:pt>
                <c:pt idx="1">
                  <c:v>610</c:v>
                </c:pt>
                <c:pt idx="2">
                  <c:v>515</c:v>
                </c:pt>
                <c:pt idx="3">
                  <c:v>410</c:v>
                </c:pt>
                <c:pt idx="4">
                  <c:v>230</c:v>
                </c:pt>
                <c:pt idx="5">
                  <c:v>0</c:v>
                </c:pt>
                <c:pt idx="6">
                  <c:v>265</c:v>
                </c:pt>
              </c:numCache>
            </c:numRef>
          </c:val>
          <c:extLst>
            <c:ext xmlns:c16="http://schemas.microsoft.com/office/drawing/2014/chart" uri="{C3380CC4-5D6E-409C-BE32-E72D297353CC}">
              <c16:uniqueId val="{00000004-3F5F-FF4E-B998-672F0E6407FE}"/>
            </c:ext>
          </c:extLst>
        </c:ser>
        <c:ser>
          <c:idx val="1"/>
          <c:order val="1"/>
          <c:tx>
            <c:strRef>
              <c:f>Sheet1!$C$1</c:f>
              <c:strCache>
                <c:ptCount val="1"/>
                <c:pt idx="0">
                  <c:v>Series 2</c:v>
                </c:pt>
              </c:strCache>
            </c:strRef>
          </c:tx>
          <c:spPr>
            <a:solidFill>
              <a:srgbClr val="0D3692"/>
            </a:solidFill>
            <a:ln>
              <a:noFill/>
            </a:ln>
            <a:effectLst/>
          </c:spPr>
          <c:invertIfNegative val="0"/>
          <c:dPt>
            <c:idx val="0"/>
            <c:invertIfNegative val="0"/>
            <c:bubble3D val="0"/>
            <c:spPr>
              <a:solidFill>
                <a:srgbClr val="3F403F"/>
              </a:solidFill>
              <a:ln w="19050">
                <a:solidFill>
                  <a:schemeClr val="bg1"/>
                </a:solidFill>
              </a:ln>
              <a:effectLst/>
            </c:spPr>
            <c:extLst>
              <c:ext xmlns:c16="http://schemas.microsoft.com/office/drawing/2014/chart" uri="{C3380CC4-5D6E-409C-BE32-E72D297353CC}">
                <c16:uniqueId val="{00000006-3F5F-FF4E-B998-672F0E6407FE}"/>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8-3F5F-FF4E-B998-672F0E6407FE}"/>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A-3F5F-FF4E-B998-672F0E6407FE}"/>
              </c:ext>
            </c:extLst>
          </c:dPt>
          <c:dPt>
            <c:idx val="3"/>
            <c:invertIfNegative val="0"/>
            <c:bubble3D val="0"/>
            <c:spPr>
              <a:solidFill>
                <a:schemeClr val="accent5"/>
              </a:solidFill>
              <a:ln>
                <a:noFill/>
              </a:ln>
              <a:effectLst/>
            </c:spPr>
            <c:extLst>
              <c:ext xmlns:c16="http://schemas.microsoft.com/office/drawing/2014/chart" uri="{C3380CC4-5D6E-409C-BE32-E72D297353CC}">
                <c16:uniqueId val="{0000000C-3F5F-FF4E-B998-672F0E6407FE}"/>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E-3F5F-FF4E-B998-672F0E6407FE}"/>
              </c:ext>
            </c:extLst>
          </c:dPt>
          <c:dPt>
            <c:idx val="5"/>
            <c:invertIfNegative val="0"/>
            <c:bubble3D val="0"/>
            <c:spPr>
              <a:solidFill>
                <a:schemeClr val="accent1"/>
              </a:solidFill>
              <a:ln>
                <a:noFill/>
              </a:ln>
              <a:effectLst/>
            </c:spPr>
            <c:extLst>
              <c:ext xmlns:c16="http://schemas.microsoft.com/office/drawing/2014/chart" uri="{C3380CC4-5D6E-409C-BE32-E72D297353CC}">
                <c16:uniqueId val="{00000010-3F5F-FF4E-B998-672F0E6407FE}"/>
              </c:ext>
            </c:extLst>
          </c:dPt>
          <c:dPt>
            <c:idx val="6"/>
            <c:invertIfNegative val="0"/>
            <c:bubble3D val="0"/>
            <c:spPr>
              <a:pattFill prst="dkUpDiag">
                <a:fgClr>
                  <a:srgbClr val="00B050"/>
                </a:fgClr>
                <a:bgClr>
                  <a:schemeClr val="bg1"/>
                </a:bgClr>
              </a:pattFill>
              <a:ln w="19050">
                <a:solidFill>
                  <a:schemeClr val="bg1"/>
                </a:solidFill>
              </a:ln>
              <a:effectLst/>
            </c:spPr>
            <c:extLst>
              <c:ext xmlns:c16="http://schemas.microsoft.com/office/drawing/2014/chart" uri="{C3380CC4-5D6E-409C-BE32-E72D297353CC}">
                <c16:uniqueId val="{00000012-3F5F-FF4E-B998-672F0E6407FE}"/>
              </c:ext>
            </c:extLst>
          </c:dPt>
          <c:dLbls>
            <c:dLbl>
              <c:idx val="0"/>
              <c:tx>
                <c:rich>
                  <a:bodyPr/>
                  <a:lstStyle/>
                  <a:p>
                    <a:r>
                      <a:rPr lang="en-US" dirty="0"/>
                      <a:t>$194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3F5F-FF4E-B998-672F0E6407FE}"/>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Adj.              EBITDA</c:v>
                </c:pt>
                <c:pt idx="1">
                  <c:v>WC, Cash Restructuring 
&amp; Deferred Payments</c:v>
                </c:pt>
                <c:pt idx="2">
                  <c:v>Cash
Taxes</c:v>
                </c:pt>
                <c:pt idx="3">
                  <c:v>Cash
Interest</c:v>
                </c:pt>
                <c:pt idx="4">
                  <c:v>Cash
CapEx</c:v>
                </c:pt>
                <c:pt idx="5">
                  <c:v>Free Cash Flow before Dividends</c:v>
                </c:pt>
                <c:pt idx="6">
                  <c:v>Pro-forma excluding deferred 
payroll taxes</c:v>
                </c:pt>
              </c:strCache>
            </c:strRef>
          </c:cat>
          <c:val>
            <c:numRef>
              <c:f>Sheet1!$C$2:$C$8</c:f>
              <c:numCache>
                <c:formatCode>_("$"* #,##0_);_("$"* \(#,##0\);_("$"* "-"??_);_(@_)</c:formatCode>
                <c:ptCount val="7"/>
                <c:pt idx="0">
                  <c:v>195</c:v>
                </c:pt>
                <c:pt idx="1">
                  <c:v>95</c:v>
                </c:pt>
                <c:pt idx="2">
                  <c:v>95</c:v>
                </c:pt>
                <c:pt idx="3">
                  <c:v>105</c:v>
                </c:pt>
                <c:pt idx="4">
                  <c:v>180</c:v>
                </c:pt>
                <c:pt idx="5">
                  <c:v>230</c:v>
                </c:pt>
              </c:numCache>
            </c:numRef>
          </c:val>
          <c:extLst>
            <c:ext xmlns:c16="http://schemas.microsoft.com/office/drawing/2014/chart" uri="{C3380CC4-5D6E-409C-BE32-E72D297353CC}">
              <c16:uniqueId val="{00000013-3F5F-FF4E-B998-672F0E6407FE}"/>
            </c:ext>
          </c:extLst>
        </c:ser>
        <c:ser>
          <c:idx val="2"/>
          <c:order val="2"/>
          <c:tx>
            <c:strRef>
              <c:f>Sheet1!$D$1</c:f>
              <c:strCache>
                <c:ptCount val="1"/>
                <c:pt idx="0">
                  <c:v>Series 3</c:v>
                </c:pt>
              </c:strCache>
            </c:strRef>
          </c:tx>
          <c:spPr>
            <a:noFill/>
            <a:ln>
              <a:noFill/>
            </a:ln>
            <a:effectLst/>
          </c:spPr>
          <c:invertIfNegative val="0"/>
          <c:dLbls>
            <c:dLbl>
              <c:idx val="0"/>
              <c:layout>
                <c:manualLayout>
                  <c:x val="-2.7161214299413743E-3"/>
                  <c:y val="2.9781663666787219E-2"/>
                </c:manualLayout>
              </c:layout>
              <c:tx>
                <c:rich>
                  <a:bodyPr rot="0" spcFirstLastPara="1" vertOverflow="ellipsis" vert="horz" wrap="square" lIns="38100" tIns="19050" rIns="38100" bIns="19050" anchor="ctr" anchorCtr="1">
                    <a:noAutofit/>
                  </a:bodyPr>
                  <a:lstStyle/>
                  <a:p>
                    <a:pPr>
                      <a:defRPr sz="1000" b="0" i="0" u="none" strike="noStrike" kern="1200" baseline="0">
                        <a:solidFill>
                          <a:srgbClr val="3F403F"/>
                        </a:solidFill>
                        <a:latin typeface="+mn-lt"/>
                        <a:ea typeface="+mn-ea"/>
                        <a:cs typeface="+mn-cs"/>
                      </a:defRPr>
                    </a:pPr>
                    <a:r>
                      <a:rPr lang="en-US" sz="1000" dirty="0"/>
                      <a:t>$660-$750</a:t>
                    </a: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rgbClr val="3F403F"/>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4719682626628827"/>
                      <c:h val="7.7035236684756273E-2"/>
                    </c:manualLayout>
                  </c15:layout>
                  <c15:showDataLabelsRange val="0"/>
                </c:ext>
                <c:ext xmlns:c16="http://schemas.microsoft.com/office/drawing/2014/chart" uri="{C3380CC4-5D6E-409C-BE32-E72D297353CC}">
                  <c16:uniqueId val="{00000014-3F5F-FF4E-B998-672F0E6407FE}"/>
                </c:ext>
              </c:extLst>
            </c:dLbl>
            <c:dLbl>
              <c:idx val="1"/>
              <c:layout>
                <c:manualLayout>
                  <c:x val="1.895598429551032E-3"/>
                  <c:y val="1.6407273500416365E-2"/>
                </c:manualLayout>
              </c:layout>
              <c:tx>
                <c:rich>
                  <a:bodyPr rot="0" spcFirstLastPara="1" vertOverflow="ellipsis" vert="horz" wrap="square" lIns="38100" tIns="19050" rIns="38100" bIns="19050" anchor="ctr" anchorCtr="1">
                    <a:noAutofit/>
                  </a:bodyPr>
                  <a:lstStyle/>
                  <a:p>
                    <a:pPr>
                      <a:defRPr sz="1000" b="0" i="0" u="none" strike="noStrike" kern="1200" baseline="0">
                        <a:solidFill>
                          <a:srgbClr val="3F403F"/>
                        </a:solidFill>
                        <a:latin typeface="+mn-lt"/>
                        <a:ea typeface="+mn-ea"/>
                        <a:cs typeface="+mn-cs"/>
                      </a:defRPr>
                    </a:pPr>
                    <a:r>
                      <a:rPr lang="en-US" sz="1000"/>
                      <a:t>(</a:t>
                    </a:r>
                    <a:fld id="{38E7B129-F938-42DF-9070-62EB59B3C663}" type="VALUE">
                      <a:rPr lang="en-US" sz="1000" smtClean="0"/>
                      <a:pPr>
                        <a:defRPr sz="1000">
                          <a:solidFill>
                            <a:srgbClr val="3F403F"/>
                          </a:solidFill>
                        </a:defRPr>
                      </a:pPr>
                      <a:t>[VALUE]</a:t>
                    </a:fld>
                    <a:r>
                      <a:rPr lang="en-US" sz="1000"/>
                      <a:t>)</a:t>
                    </a: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rgbClr val="3F403F"/>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1335232339725625"/>
                      <c:h val="7.1608355749919486E-2"/>
                    </c:manualLayout>
                  </c15:layout>
                  <c15:dlblFieldTable/>
                  <c15:showDataLabelsRange val="0"/>
                </c:ext>
                <c:ext xmlns:c16="http://schemas.microsoft.com/office/drawing/2014/chart" uri="{C3380CC4-5D6E-409C-BE32-E72D297353CC}">
                  <c16:uniqueId val="{00000015-3F5F-FF4E-B998-672F0E6407FE}"/>
                </c:ext>
              </c:extLst>
            </c:dLbl>
            <c:dLbl>
              <c:idx val="2"/>
              <c:layout>
                <c:manualLayout>
                  <c:x val="0"/>
                  <c:y val="1.4324380942653491E-2"/>
                </c:manualLayout>
              </c:layout>
              <c:tx>
                <c:rich>
                  <a:bodyPr rot="0" spcFirstLastPara="1" vertOverflow="ellipsis" vert="horz" wrap="square" lIns="38100" tIns="19050" rIns="38100" bIns="19050" anchor="ctr" anchorCtr="1">
                    <a:noAutofit/>
                  </a:bodyPr>
                  <a:lstStyle/>
                  <a:p>
                    <a:pPr>
                      <a:defRPr sz="1000" b="0" i="0" u="none" strike="noStrike" kern="1200" baseline="0">
                        <a:solidFill>
                          <a:srgbClr val="3F403F"/>
                        </a:solidFill>
                        <a:latin typeface="+mn-lt"/>
                        <a:ea typeface="+mn-ea"/>
                        <a:cs typeface="+mn-cs"/>
                      </a:defRPr>
                    </a:pPr>
                    <a:r>
                      <a:rPr lang="en-US" sz="1000"/>
                      <a:t>(</a:t>
                    </a:r>
                    <a:fld id="{59FFFBF3-12A3-4124-8F44-1A7FED52088A}" type="VALUE">
                      <a:rPr lang="en-US" sz="1000" smtClean="0"/>
                      <a:pPr>
                        <a:defRPr sz="1000">
                          <a:solidFill>
                            <a:srgbClr val="3F403F"/>
                          </a:solidFill>
                        </a:defRPr>
                      </a:pPr>
                      <a:t>[VALUE]</a:t>
                    </a:fld>
                    <a:r>
                      <a:rPr lang="en-US" sz="1000"/>
                      <a:t>)</a:t>
                    </a: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rgbClr val="3F403F"/>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0766575198936716"/>
                      <c:h val="7.491742949067362E-2"/>
                    </c:manualLayout>
                  </c15:layout>
                  <c15:dlblFieldTable/>
                  <c15:showDataLabelsRange val="0"/>
                </c:ext>
                <c:ext xmlns:c16="http://schemas.microsoft.com/office/drawing/2014/chart" uri="{C3380CC4-5D6E-409C-BE32-E72D297353CC}">
                  <c16:uniqueId val="{00000016-3F5F-FF4E-B998-672F0E6407FE}"/>
                </c:ext>
              </c:extLst>
            </c:dLbl>
            <c:dLbl>
              <c:idx val="3"/>
              <c:layout>
                <c:manualLayout>
                  <c:x val="1.8955238026296338E-3"/>
                  <c:y val="1.9079024849841007E-2"/>
                </c:manualLayout>
              </c:layout>
              <c:tx>
                <c:rich>
                  <a:bodyPr rot="0" spcFirstLastPara="1" vertOverflow="ellipsis" vert="horz" wrap="square" lIns="38100" tIns="19050" rIns="38100" bIns="19050" anchor="ctr" anchorCtr="1">
                    <a:noAutofit/>
                  </a:bodyPr>
                  <a:lstStyle/>
                  <a:p>
                    <a:pPr>
                      <a:defRPr sz="1000" b="0" i="0" u="none" strike="noStrike" kern="1200" baseline="0">
                        <a:solidFill>
                          <a:srgbClr val="3F403F"/>
                        </a:solidFill>
                        <a:latin typeface="+mn-lt"/>
                        <a:ea typeface="+mn-ea"/>
                        <a:cs typeface="+mn-cs"/>
                      </a:defRPr>
                    </a:pPr>
                    <a:r>
                      <a:rPr lang="en-US" sz="1000"/>
                      <a:t>(</a:t>
                    </a:r>
                    <a:fld id="{D42E621A-1FCD-4C68-91DD-1C2D4DE39359}" type="VALUE">
                      <a:rPr lang="en-US" sz="1000" smtClean="0"/>
                      <a:pPr>
                        <a:defRPr sz="1000">
                          <a:solidFill>
                            <a:srgbClr val="3F403F"/>
                          </a:solidFill>
                        </a:defRPr>
                      </a:pPr>
                      <a:t>[VALUE]</a:t>
                    </a:fld>
                    <a:r>
                      <a:rPr lang="en-US" sz="1000"/>
                      <a:t>)</a:t>
                    </a: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rgbClr val="3F403F"/>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3253502427986888"/>
                      <c:h val="7.491742949067362E-2"/>
                    </c:manualLayout>
                  </c15:layout>
                  <c15:dlblFieldTable/>
                  <c15:showDataLabelsRange val="0"/>
                </c:ext>
                <c:ext xmlns:c16="http://schemas.microsoft.com/office/drawing/2014/chart" uri="{C3380CC4-5D6E-409C-BE32-E72D297353CC}">
                  <c16:uniqueId val="{00000017-3F5F-FF4E-B998-672F0E6407FE}"/>
                </c:ext>
              </c:extLst>
            </c:dLbl>
            <c:dLbl>
              <c:idx val="4"/>
              <c:layout>
                <c:manualLayout>
                  <c:x val="7.4626921363374158E-8"/>
                  <c:y val="5.4735206355922869E-2"/>
                </c:manualLayout>
              </c:layout>
              <c:tx>
                <c:rich>
                  <a:bodyPr rot="0" spcFirstLastPara="1" vertOverflow="ellipsis" vert="horz" wrap="square" lIns="38100" tIns="19050" rIns="38100" bIns="19050" anchor="ctr" anchorCtr="1">
                    <a:noAutofit/>
                  </a:bodyPr>
                  <a:lstStyle/>
                  <a:p>
                    <a:pPr>
                      <a:defRPr sz="1000" b="0" i="0" u="none" strike="noStrike" kern="1200" baseline="0">
                        <a:solidFill>
                          <a:srgbClr val="3F403F"/>
                        </a:solidFill>
                        <a:latin typeface="+mn-lt"/>
                        <a:ea typeface="+mn-ea"/>
                        <a:cs typeface="+mn-cs"/>
                      </a:defRPr>
                    </a:pPr>
                    <a:r>
                      <a:rPr lang="en-US" sz="1000"/>
                      <a:t>(</a:t>
                    </a:r>
                    <a:fld id="{0BAE8B61-0869-48E3-BC49-699151E72A21}" type="VALUE">
                      <a:rPr lang="en-US" sz="1000" smtClean="0"/>
                      <a:pPr>
                        <a:defRPr sz="1000">
                          <a:solidFill>
                            <a:srgbClr val="3F403F"/>
                          </a:solidFill>
                        </a:defRPr>
                      </a:pPr>
                      <a:t>[VALUE]</a:t>
                    </a:fld>
                    <a:r>
                      <a:rPr lang="en-US" sz="1000"/>
                      <a:t>)</a:t>
                    </a: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rgbClr val="3F403F"/>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1737083385883122"/>
                      <c:h val="6.8299282009165352E-2"/>
                    </c:manualLayout>
                  </c15:layout>
                  <c15:dlblFieldTable/>
                  <c15:showDataLabelsRange val="0"/>
                </c:ext>
                <c:ext xmlns:c16="http://schemas.microsoft.com/office/drawing/2014/chart" uri="{C3380CC4-5D6E-409C-BE32-E72D297353CC}">
                  <c16:uniqueId val="{00000018-3F5F-FF4E-B998-672F0E6407FE}"/>
                </c:ext>
              </c:extLst>
            </c:dLbl>
            <c:dLbl>
              <c:idx val="5"/>
              <c:layout>
                <c:manualLayout>
                  <c:x val="-2.8432857039445551E-3"/>
                  <c:y val="7.7098161197228024E-2"/>
                </c:manualLayout>
              </c:layout>
              <c:tx>
                <c:rich>
                  <a:bodyPr rot="0" spcFirstLastPara="1" vertOverflow="ellipsis" vert="horz" wrap="square" lIns="38100" tIns="19050" rIns="38100" bIns="19050" anchor="ctr" anchorCtr="1">
                    <a:noAutofit/>
                  </a:bodyPr>
                  <a:lstStyle/>
                  <a:p>
                    <a:pPr>
                      <a:defRPr sz="1000" b="0" i="0" u="none" strike="noStrike" kern="1200" baseline="0">
                        <a:solidFill>
                          <a:srgbClr val="3F403F"/>
                        </a:solidFill>
                        <a:latin typeface="+mn-lt"/>
                        <a:ea typeface="+mn-ea"/>
                        <a:cs typeface="+mn-cs"/>
                      </a:defRPr>
                    </a:pPr>
                    <a:r>
                      <a:rPr lang="en-US" sz="1000" dirty="0"/>
                      <a:t>$185-$275</a:t>
                    </a: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rgbClr val="3F403F"/>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2255501683210211"/>
                      <c:h val="7.3726162944002124E-2"/>
                    </c:manualLayout>
                  </c15:layout>
                  <c15:showDataLabelsRange val="0"/>
                </c:ext>
                <c:ext xmlns:c16="http://schemas.microsoft.com/office/drawing/2014/chart" uri="{C3380CC4-5D6E-409C-BE32-E72D297353CC}">
                  <c16:uniqueId val="{00000019-3F5F-FF4E-B998-672F0E6407FE}"/>
                </c:ext>
              </c:extLst>
            </c:dLbl>
            <c:dLbl>
              <c:idx val="6"/>
              <c:layout>
                <c:manualLayout>
                  <c:x val="-5.8888103647838539E-4"/>
                  <c:y val="9.96639596532716E-2"/>
                </c:manualLayout>
              </c:layout>
              <c:tx>
                <c:rich>
                  <a:bodyPr rot="0" spcFirstLastPara="1" vertOverflow="ellipsis" vert="horz" wrap="square" lIns="38100" tIns="19050" rIns="38100" bIns="19050" anchor="ctr" anchorCtr="1">
                    <a:noAutofit/>
                  </a:bodyPr>
                  <a:lstStyle/>
                  <a:p>
                    <a:pPr>
                      <a:defRPr sz="1000" b="0" i="0" u="none" strike="noStrike" kern="1200" baseline="0">
                        <a:solidFill>
                          <a:srgbClr val="3F403F"/>
                        </a:solidFill>
                        <a:latin typeface="+mn-lt"/>
                        <a:ea typeface="+mn-ea"/>
                        <a:cs typeface="+mn-cs"/>
                      </a:defRPr>
                    </a:pPr>
                    <a:r>
                      <a:rPr lang="en-US" sz="1000" dirty="0">
                        <a:solidFill>
                          <a:schemeClr val="tx1"/>
                        </a:solidFill>
                      </a:rPr>
                      <a:t>$220-$310</a:t>
                    </a: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rgbClr val="3F403F"/>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4407757020714193"/>
                      <c:h val="7.4464581446466463E-2"/>
                    </c:manualLayout>
                  </c15:layout>
                  <c15:showDataLabelsRange val="0"/>
                </c:ext>
                <c:ext xmlns:c16="http://schemas.microsoft.com/office/drawing/2014/chart" uri="{C3380CC4-5D6E-409C-BE32-E72D297353CC}">
                  <c16:uniqueId val="{0000001A-3F5F-FF4E-B998-672F0E6407FE}"/>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3F403F"/>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Adj.              EBITDA</c:v>
                </c:pt>
                <c:pt idx="1">
                  <c:v>WC, Cash Restructuring 
&amp; Deferred Payments</c:v>
                </c:pt>
                <c:pt idx="2">
                  <c:v>Cash
Taxes</c:v>
                </c:pt>
                <c:pt idx="3">
                  <c:v>Cash
Interest</c:v>
                </c:pt>
                <c:pt idx="4">
                  <c:v>Cash
CapEx</c:v>
                </c:pt>
                <c:pt idx="5">
                  <c:v>Free Cash Flow before Dividends</c:v>
                </c:pt>
                <c:pt idx="6">
                  <c:v>Pro-forma excluding deferred 
payroll taxes</c:v>
                </c:pt>
              </c:strCache>
            </c:strRef>
          </c:cat>
          <c:val>
            <c:numRef>
              <c:f>Sheet1!$D$2:$D$8</c:f>
              <c:numCache>
                <c:formatCode>_("$"* #,##0_);_("$"* \(#,##0\);_("$"* "-"??_);_(@_)</c:formatCode>
                <c:ptCount val="7"/>
                <c:pt idx="0">
                  <c:v>705</c:v>
                </c:pt>
                <c:pt idx="1">
                  <c:v>95</c:v>
                </c:pt>
                <c:pt idx="2">
                  <c:v>95</c:v>
                </c:pt>
                <c:pt idx="3">
                  <c:v>105</c:v>
                </c:pt>
                <c:pt idx="4">
                  <c:v>180</c:v>
                </c:pt>
                <c:pt idx="5">
                  <c:v>230</c:v>
                </c:pt>
                <c:pt idx="6">
                  <c:v>265</c:v>
                </c:pt>
              </c:numCache>
            </c:numRef>
          </c:val>
          <c:extLst>
            <c:ext xmlns:c16="http://schemas.microsoft.com/office/drawing/2014/chart" uri="{C3380CC4-5D6E-409C-BE32-E72D297353CC}">
              <c16:uniqueId val="{0000001B-3F5F-FF4E-B998-672F0E6407FE}"/>
            </c:ext>
          </c:extLst>
        </c:ser>
        <c:dLbls>
          <c:showLegendKey val="0"/>
          <c:showVal val="0"/>
          <c:showCatName val="0"/>
          <c:showSerName val="0"/>
          <c:showPercent val="0"/>
          <c:showBubbleSize val="0"/>
        </c:dLbls>
        <c:gapWidth val="32"/>
        <c:overlap val="100"/>
        <c:axId val="597925744"/>
        <c:axId val="597779400"/>
      </c:barChart>
      <c:catAx>
        <c:axId val="597925744"/>
        <c:scaling>
          <c:orientation val="minMax"/>
        </c:scaling>
        <c:delete val="0"/>
        <c:axPos val="b"/>
        <c:numFmt formatCode="General" sourceLinked="1"/>
        <c:majorTickMark val="none"/>
        <c:minorTickMark val="none"/>
        <c:tickLblPos val="nextTo"/>
        <c:spPr>
          <a:noFill/>
          <a:ln w="6350" cap="flat" cmpd="sng" algn="ctr">
            <a:solidFill>
              <a:srgbClr val="3F403F"/>
            </a:solidFill>
            <a:round/>
          </a:ln>
          <a:effectLst/>
        </c:spPr>
        <c:txPr>
          <a:bodyPr rot="-60000000" spcFirstLastPara="1" vertOverflow="ellipsis" vert="horz" wrap="square" anchor="ctr" anchorCtr="1"/>
          <a:lstStyle/>
          <a:p>
            <a:pPr>
              <a:defRPr sz="900" b="0" i="0" u="none" strike="noStrike" kern="1200" baseline="0">
                <a:solidFill>
                  <a:srgbClr val="3F403F"/>
                </a:solidFill>
                <a:latin typeface="Helvetica" charset="0"/>
                <a:ea typeface="Helvetica" charset="0"/>
                <a:cs typeface="Helvetica" charset="0"/>
              </a:defRPr>
            </a:pPr>
            <a:endParaRPr lang="en-US"/>
          </a:p>
        </c:txPr>
        <c:crossAx val="597779400"/>
        <c:crosses val="autoZero"/>
        <c:auto val="1"/>
        <c:lblAlgn val="ctr"/>
        <c:lblOffset val="100"/>
        <c:noMultiLvlLbl val="0"/>
      </c:catAx>
      <c:valAx>
        <c:axId val="597779400"/>
        <c:scaling>
          <c:orientation val="minMax"/>
          <c:max val="775"/>
          <c:min val="0"/>
        </c:scaling>
        <c:delete val="0"/>
        <c:axPos val="l"/>
        <c:numFmt formatCode="_(&quot;$&quot;* #,##0_);_(&quot;$&quot;* \(#,##0\);_(&quot;$&quot;* &quot;-&quot;??_);_(@_)"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7925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3F403F"/>
                </a:solidFill>
                <a:latin typeface="+mn-lt"/>
                <a:ea typeface="+mn-ea"/>
                <a:cs typeface="+mn-cs"/>
              </a:defRPr>
            </a:pPr>
            <a:r>
              <a:rPr lang="en-US" sz="1600" b="1">
                <a:solidFill>
                  <a:srgbClr val="3F403F"/>
                </a:solidFill>
              </a:rPr>
              <a:t>Cash and Debt Capacity</a:t>
            </a:r>
          </a:p>
        </c:rich>
      </c:tx>
      <c:layout>
        <c:manualLayout>
          <c:xMode val="edge"/>
          <c:yMode val="edge"/>
          <c:x val="0.28016256190226801"/>
          <c:y val="5.2936078314969456E-3"/>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rgbClr val="3F403F"/>
              </a:solidFill>
              <a:latin typeface="+mn-lt"/>
              <a:ea typeface="+mn-ea"/>
              <a:cs typeface="+mn-cs"/>
            </a:defRPr>
          </a:pPr>
          <a:endParaRPr lang="en-US"/>
        </a:p>
      </c:txPr>
    </c:title>
    <c:autoTitleDeleted val="0"/>
    <c:plotArea>
      <c:layout>
        <c:manualLayout>
          <c:layoutTarget val="inner"/>
          <c:xMode val="edge"/>
          <c:yMode val="edge"/>
          <c:x val="0.12025349927534013"/>
          <c:y val="0.10215171538688234"/>
          <c:w val="0.83807443666768222"/>
          <c:h val="0.77352902868436835"/>
        </c:manualLayout>
      </c:layout>
      <c:barChart>
        <c:barDir val="col"/>
        <c:grouping val="stacked"/>
        <c:varyColors val="0"/>
        <c:ser>
          <c:idx val="0"/>
          <c:order val="0"/>
          <c:tx>
            <c:strRef>
              <c:f>Sheet1!$B$1</c:f>
              <c:strCache>
                <c:ptCount val="1"/>
                <c:pt idx="0">
                  <c:v>Fin. Leases &amp; Other</c:v>
                </c:pt>
              </c:strCache>
            </c:strRef>
          </c:tx>
          <c:spPr>
            <a:solidFill>
              <a:srgbClr val="97CAEB"/>
            </a:solidFill>
            <a:ln>
              <a:noFill/>
            </a:ln>
            <a:effectLst/>
          </c:spPr>
          <c:invertIfNegative val="0"/>
          <c:dPt>
            <c:idx val="2"/>
            <c:invertIfNegative val="0"/>
            <c:bubble3D val="0"/>
            <c:spPr>
              <a:solidFill>
                <a:srgbClr val="97CAEB"/>
              </a:solidFill>
              <a:ln>
                <a:noFill/>
              </a:ln>
              <a:effectLst/>
            </c:spPr>
            <c:extLst>
              <c:ext xmlns:c16="http://schemas.microsoft.com/office/drawing/2014/chart" uri="{C3380CC4-5D6E-409C-BE32-E72D297353CC}">
                <c16:uniqueId val="{00000001-F579-8645-8E31-B60C3750A3E7}"/>
              </c:ext>
            </c:extLst>
          </c:dPt>
          <c:dLbls>
            <c:dLbl>
              <c:idx val="2"/>
              <c:tx>
                <c:rich>
                  <a:bodyPr/>
                  <a:lstStyle/>
                  <a:p>
                    <a:fld id="{75E9EE55-C71D-4FBA-8203-73435F8C4882}"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579-8645-8E31-B60C3750A3E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3F403F"/>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12/31/2020</c:v>
                </c:pt>
                <c:pt idx="1">
                  <c:v>3/31/2021</c:v>
                </c:pt>
                <c:pt idx="2">
                  <c:v>12/31/2021
Pro-forma</c:v>
                </c:pt>
              </c:strCache>
            </c:strRef>
          </c:cat>
          <c:val>
            <c:numRef>
              <c:f>Sheet1!$B$2:$B$5</c:f>
              <c:numCache>
                <c:formatCode>"$"#,##0</c:formatCode>
                <c:ptCount val="3"/>
                <c:pt idx="0">
                  <c:v>206</c:v>
                </c:pt>
                <c:pt idx="1">
                  <c:v>219</c:v>
                </c:pt>
                <c:pt idx="2">
                  <c:v>219</c:v>
                </c:pt>
              </c:numCache>
            </c:numRef>
          </c:val>
          <c:extLst>
            <c:ext xmlns:c16="http://schemas.microsoft.com/office/drawing/2014/chart" uri="{C3380CC4-5D6E-409C-BE32-E72D297353CC}">
              <c16:uniqueId val="{00000002-F579-8645-8E31-B60C3750A3E7}"/>
            </c:ext>
          </c:extLst>
        </c:ser>
        <c:ser>
          <c:idx val="1"/>
          <c:order val="1"/>
          <c:tx>
            <c:strRef>
              <c:f>Sheet1!$C$1</c:f>
              <c:strCache>
                <c:ptCount val="1"/>
                <c:pt idx="0">
                  <c:v>Senior Notes</c:v>
                </c:pt>
              </c:strCache>
            </c:strRef>
          </c:tx>
          <c:spPr>
            <a:solidFill>
              <a:srgbClr val="0A4A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12/31/2020</c:v>
                </c:pt>
                <c:pt idx="1">
                  <c:v>3/31/2021</c:v>
                </c:pt>
                <c:pt idx="2">
                  <c:v>12/31/2021
Pro-forma</c:v>
                </c:pt>
              </c:strCache>
            </c:strRef>
          </c:cat>
          <c:val>
            <c:numRef>
              <c:f>Sheet1!$C$2:$C$5</c:f>
              <c:numCache>
                <c:formatCode>"$"#,##0</c:formatCode>
                <c:ptCount val="3"/>
                <c:pt idx="0">
                  <c:v>1000</c:v>
                </c:pt>
                <c:pt idx="1">
                  <c:v>1000</c:v>
                </c:pt>
                <c:pt idx="2">
                  <c:v>1000</c:v>
                </c:pt>
              </c:numCache>
            </c:numRef>
          </c:val>
          <c:extLst>
            <c:ext xmlns:c16="http://schemas.microsoft.com/office/drawing/2014/chart" uri="{C3380CC4-5D6E-409C-BE32-E72D297353CC}">
              <c16:uniqueId val="{00000003-F579-8645-8E31-B60C3750A3E7}"/>
            </c:ext>
          </c:extLst>
        </c:ser>
        <c:ser>
          <c:idx val="4"/>
          <c:order val="2"/>
          <c:tx>
            <c:strRef>
              <c:f>Sheet1!$D$1</c:f>
              <c:strCache>
                <c:ptCount val="1"/>
                <c:pt idx="0">
                  <c:v>Term Loan A</c:v>
                </c:pt>
              </c:strCache>
            </c:strRef>
          </c:tx>
          <c:spPr>
            <a:pattFill prst="dkUpDiag">
              <a:fgClr>
                <a:schemeClr val="accent1"/>
              </a:fgClr>
              <a:bgClr>
                <a:schemeClr val="bg1"/>
              </a:bgClr>
            </a:pattFill>
            <a:ln>
              <a:noFill/>
            </a:ln>
            <a:effectLst/>
          </c:spPr>
          <c:invertIfNegative val="0"/>
          <c:dLbls>
            <c:dLbl>
              <c:idx val="2"/>
              <c:layout>
                <c:manualLayout>
                  <c:x val="0"/>
                  <c:y val="-8.04932865218745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579-8645-8E31-B60C3750A3E7}"/>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3F403F"/>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12/31/2020</c:v>
                </c:pt>
                <c:pt idx="1">
                  <c:v>3/31/2021</c:v>
                </c:pt>
                <c:pt idx="2">
                  <c:v>12/31/2021
Pro-forma</c:v>
                </c:pt>
              </c:strCache>
            </c:strRef>
          </c:cat>
          <c:val>
            <c:numRef>
              <c:f>Sheet1!$D$2:$D$5</c:f>
              <c:numCache>
                <c:formatCode>"$"#,##0</c:formatCode>
                <c:ptCount val="3"/>
                <c:pt idx="0">
                  <c:v>1298</c:v>
                </c:pt>
                <c:pt idx="1">
                  <c:v>1281</c:v>
                </c:pt>
                <c:pt idx="2">
                  <c:v>1281</c:v>
                </c:pt>
              </c:numCache>
            </c:numRef>
          </c:val>
          <c:extLst>
            <c:ext xmlns:c16="http://schemas.microsoft.com/office/drawing/2014/chart" uri="{C3380CC4-5D6E-409C-BE32-E72D297353CC}">
              <c16:uniqueId val="{00000005-F579-8645-8E31-B60C3750A3E7}"/>
            </c:ext>
          </c:extLst>
        </c:ser>
        <c:ser>
          <c:idx val="5"/>
          <c:order val="3"/>
          <c:tx>
            <c:strRef>
              <c:f>Sheet1!$E$1</c:f>
              <c:strCache>
                <c:ptCount val="1"/>
                <c:pt idx="0">
                  <c:v>TLA G4S</c:v>
                </c:pt>
              </c:strCache>
            </c:strRef>
          </c:tx>
          <c:spPr>
            <a:solidFill>
              <a:schemeClr val="accent6"/>
            </a:solidFill>
            <a:ln w="19050">
              <a:solidFill>
                <a:srgbClr val="666666"/>
              </a:solidFill>
              <a:prstDash val="dashDot"/>
            </a:ln>
            <a:effectLst>
              <a:outerShdw blurRad="50800" dist="38100" dir="13500000" algn="br" rotWithShape="0">
                <a:prstClr val="black">
                  <a:alpha val="40000"/>
                </a:prstClr>
              </a:outerShdw>
            </a:effectLst>
          </c:spPr>
          <c:invertIfNegative val="0"/>
          <c:dPt>
            <c:idx val="2"/>
            <c:invertIfNegative val="0"/>
            <c:bubble3D val="0"/>
            <c:spPr>
              <a:solidFill>
                <a:srgbClr val="002060"/>
              </a:solidFill>
              <a:ln w="19050">
                <a:noFill/>
                <a:prstDash val="dashDot"/>
              </a:ln>
              <a:effectLst/>
            </c:spPr>
            <c:extLst>
              <c:ext xmlns:c16="http://schemas.microsoft.com/office/drawing/2014/chart" uri="{C3380CC4-5D6E-409C-BE32-E72D297353CC}">
                <c16:uniqueId val="{00000007-F579-8645-8E31-B60C3750A3E7}"/>
              </c:ext>
            </c:extLst>
          </c:dPt>
          <c:dLbls>
            <c:dLbl>
              <c:idx val="2"/>
              <c:delete val="1"/>
              <c:extLst>
                <c:ext xmlns:c15="http://schemas.microsoft.com/office/drawing/2012/chart" uri="{CE6537A1-D6FC-4f65-9D91-7224C49458BB}"/>
                <c:ext xmlns:c16="http://schemas.microsoft.com/office/drawing/2014/chart" uri="{C3380CC4-5D6E-409C-BE32-E72D297353CC}">
                  <c16:uniqueId val="{00000007-F579-8645-8E31-B60C3750A3E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Sheet1!$E$2:$E$5</c:f>
              <c:numCache>
                <c:formatCode>General</c:formatCode>
                <c:ptCount val="3"/>
              </c:numCache>
            </c:numRef>
          </c:val>
          <c:extLst>
            <c:ext xmlns:c16="http://schemas.microsoft.com/office/drawing/2014/chart" uri="{C3380CC4-5D6E-409C-BE32-E72D297353CC}">
              <c16:uniqueId val="{00000008-F579-8645-8E31-B60C3750A3E7}"/>
            </c:ext>
          </c:extLst>
        </c:ser>
        <c:ser>
          <c:idx val="2"/>
          <c:order val="4"/>
          <c:tx>
            <c:strRef>
              <c:f>Sheet1!$F$1</c:f>
              <c:strCache>
                <c:ptCount val="1"/>
                <c:pt idx="0">
                  <c:v>Revolver $1 B</c:v>
                </c:pt>
              </c:strCache>
            </c:strRef>
          </c:tx>
          <c:spPr>
            <a:solidFill>
              <a:srgbClr val="FFC528"/>
            </a:solidFill>
            <a:ln w="19050">
              <a:noFill/>
              <a:prstDash val="dash"/>
            </a:ln>
            <a:effectLst/>
          </c:spPr>
          <c:invertIfNegative val="0"/>
          <c:dPt>
            <c:idx val="2"/>
            <c:invertIfNegative val="0"/>
            <c:bubble3D val="0"/>
            <c:spPr>
              <a:solidFill>
                <a:srgbClr val="FFC528"/>
              </a:solidFill>
              <a:ln w="19050">
                <a:noFill/>
                <a:prstDash val="sysDash"/>
              </a:ln>
              <a:effectLst/>
            </c:spPr>
            <c:extLst>
              <c:ext xmlns:c16="http://schemas.microsoft.com/office/drawing/2014/chart" uri="{C3380CC4-5D6E-409C-BE32-E72D297353CC}">
                <c16:uniqueId val="{0000000A-F579-8645-8E31-B60C3750A3E7}"/>
              </c:ext>
            </c:extLst>
          </c:dPt>
          <c:dLbls>
            <c:delete val="1"/>
          </c:dLbls>
          <c:cat>
            <c:strRef>
              <c:f>Sheet1!$A$2:$A$5</c:f>
              <c:strCache>
                <c:ptCount val="3"/>
                <c:pt idx="0">
                  <c:v>12/31/2020</c:v>
                </c:pt>
                <c:pt idx="1">
                  <c:v>3/31/2021</c:v>
                </c:pt>
                <c:pt idx="2">
                  <c:v>12/31/2021
Pro-forma</c:v>
                </c:pt>
              </c:strCache>
            </c:strRef>
          </c:cat>
          <c:val>
            <c:numRef>
              <c:f>Sheet1!$F$2:$F$5</c:f>
              <c:numCache>
                <c:formatCode>"$"#,##0</c:formatCode>
                <c:ptCount val="3"/>
                <c:pt idx="0">
                  <c:v>0</c:v>
                </c:pt>
                <c:pt idx="1">
                  <c:v>104</c:v>
                </c:pt>
                <c:pt idx="2">
                  <c:v>144</c:v>
                </c:pt>
              </c:numCache>
            </c:numRef>
          </c:val>
          <c:extLst>
            <c:ext xmlns:c16="http://schemas.microsoft.com/office/drawing/2014/chart" uri="{C3380CC4-5D6E-409C-BE32-E72D297353CC}">
              <c16:uniqueId val="{0000000B-F579-8645-8E31-B60C3750A3E7}"/>
            </c:ext>
          </c:extLst>
        </c:ser>
        <c:ser>
          <c:idx val="3"/>
          <c:order val="5"/>
          <c:tx>
            <c:strRef>
              <c:f>Sheet1!$G$1</c:f>
              <c:strCache>
                <c:ptCount val="1"/>
                <c:pt idx="0">
                  <c:v>Unused</c:v>
                </c:pt>
              </c:strCache>
            </c:strRef>
          </c:tx>
          <c:spPr>
            <a:pattFill prst="dkUpDiag">
              <a:fgClr>
                <a:srgbClr val="FFC528"/>
              </a:fgClr>
              <a:bgClr>
                <a:srgbClr val="FFFFFF"/>
              </a:bgClr>
            </a:pattFill>
            <a:ln w="19050">
              <a:noFill/>
              <a:prstDash val="dash"/>
            </a:ln>
            <a:effectLst/>
          </c:spPr>
          <c:invertIfNegative val="0"/>
          <c:dLbls>
            <c:delete val="1"/>
          </c:dLbls>
          <c:cat>
            <c:strRef>
              <c:f>Sheet1!$A$2:$A$5</c:f>
              <c:strCache>
                <c:ptCount val="3"/>
                <c:pt idx="0">
                  <c:v>12/31/2020</c:v>
                </c:pt>
                <c:pt idx="1">
                  <c:v>3/31/2021</c:v>
                </c:pt>
                <c:pt idx="2">
                  <c:v>12/31/2021
Pro-forma</c:v>
                </c:pt>
              </c:strCache>
            </c:strRef>
          </c:cat>
          <c:val>
            <c:numRef>
              <c:f>Sheet1!$G$2:$G$5</c:f>
              <c:numCache>
                <c:formatCode>"$"#,##0</c:formatCode>
                <c:ptCount val="3"/>
                <c:pt idx="0">
                  <c:v>1000</c:v>
                </c:pt>
                <c:pt idx="1">
                  <c:v>896</c:v>
                </c:pt>
                <c:pt idx="2">
                  <c:v>856</c:v>
                </c:pt>
              </c:numCache>
            </c:numRef>
          </c:val>
          <c:extLst>
            <c:ext xmlns:c16="http://schemas.microsoft.com/office/drawing/2014/chart" uri="{C3380CC4-5D6E-409C-BE32-E72D297353CC}">
              <c16:uniqueId val="{0000000C-F579-8645-8E31-B60C3750A3E7}"/>
            </c:ext>
          </c:extLst>
        </c:ser>
        <c:ser>
          <c:idx val="6"/>
          <c:order val="6"/>
          <c:tx>
            <c:strRef>
              <c:f>Sheet1!$H$1</c:f>
              <c:strCache>
                <c:ptCount val="1"/>
                <c:pt idx="0">
                  <c:v>Cash</c:v>
                </c:pt>
              </c:strCache>
            </c:strRef>
          </c:tx>
          <c:spPr>
            <a:solidFill>
              <a:srgbClr val="2C9942"/>
            </a:solidFill>
            <a:ln w="19050">
              <a:noFill/>
              <a:prstDash val="dash"/>
            </a:ln>
            <a:effectLst/>
          </c:spPr>
          <c:invertIfNegative val="0"/>
          <c:dLbls>
            <c:dLbl>
              <c:idx val="1"/>
              <c:tx>
                <c:rich>
                  <a:bodyPr/>
                  <a:lstStyle/>
                  <a:p>
                    <a:r>
                      <a:rPr lang="en-US"/>
                      <a:t>$561</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F579-8645-8E31-B60C3750A3E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Sheet1!$H$3:$H$5</c:f>
              <c:numCache>
                <c:formatCode>"$"#,##0</c:formatCode>
                <c:ptCount val="3"/>
                <c:pt idx="0">
                  <c:v>602</c:v>
                </c:pt>
                <c:pt idx="1">
                  <c:v>562</c:v>
                </c:pt>
                <c:pt idx="2">
                  <c:v>601</c:v>
                </c:pt>
              </c:numCache>
            </c:numRef>
          </c:val>
          <c:extLst>
            <c:ext xmlns:c16="http://schemas.microsoft.com/office/drawing/2014/chart" uri="{C3380CC4-5D6E-409C-BE32-E72D297353CC}">
              <c16:uniqueId val="{0000000F-F579-8645-8E31-B60C3750A3E7}"/>
            </c:ext>
          </c:extLst>
        </c:ser>
        <c:dLbls>
          <c:dLblPos val="ctr"/>
          <c:showLegendKey val="0"/>
          <c:showVal val="1"/>
          <c:showCatName val="0"/>
          <c:showSerName val="0"/>
          <c:showPercent val="0"/>
          <c:showBubbleSize val="0"/>
        </c:dLbls>
        <c:gapWidth val="100"/>
        <c:overlap val="100"/>
        <c:axId val="597780968"/>
        <c:axId val="597783712"/>
      </c:barChart>
      <c:catAx>
        <c:axId val="597780968"/>
        <c:scaling>
          <c:orientation val="minMax"/>
        </c:scaling>
        <c:delete val="0"/>
        <c:axPos val="b"/>
        <c:numFmt formatCode="General" sourceLinked="1"/>
        <c:majorTickMark val="none"/>
        <c:minorTickMark val="none"/>
        <c:tickLblPos val="nextTo"/>
        <c:spPr>
          <a:noFill/>
          <a:ln w="9525" cap="flat" cmpd="sng" algn="ctr">
            <a:solidFill>
              <a:srgbClr val="3F403F"/>
            </a:solidFill>
            <a:round/>
          </a:ln>
          <a:effectLst/>
        </c:spPr>
        <c:txPr>
          <a:bodyPr rot="-60000000" spcFirstLastPara="1" vertOverflow="ellipsis" vert="horz" wrap="square" anchor="ctr" anchorCtr="1"/>
          <a:lstStyle/>
          <a:p>
            <a:pPr>
              <a:lnSpc>
                <a:spcPct val="95000"/>
              </a:lnSpc>
              <a:defRPr sz="900" b="0" i="0" u="none" strike="noStrike" kern="1200" baseline="0">
                <a:solidFill>
                  <a:srgbClr val="3F403F"/>
                </a:solidFill>
                <a:latin typeface="+mn-lt"/>
                <a:ea typeface="+mn-ea"/>
                <a:cs typeface="+mn-cs"/>
              </a:defRPr>
            </a:pPr>
            <a:endParaRPr lang="en-US"/>
          </a:p>
        </c:txPr>
        <c:crossAx val="597783712"/>
        <c:crosses val="autoZero"/>
        <c:auto val="1"/>
        <c:lblAlgn val="ctr"/>
        <c:lblOffset val="100"/>
        <c:noMultiLvlLbl val="0"/>
      </c:catAx>
      <c:valAx>
        <c:axId val="597783712"/>
        <c:scaling>
          <c:orientation val="minMax"/>
          <c:max val="4100"/>
          <c:min val="0"/>
        </c:scaling>
        <c:delete val="0"/>
        <c:axPos val="l"/>
        <c:numFmt formatCode="&quot;$&quot;#,##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77809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3F403F"/>
                </a:solidFill>
                <a:latin typeface="+mn-lt"/>
                <a:ea typeface="+mn-ea"/>
                <a:cs typeface="+mn-cs"/>
              </a:defRPr>
            </a:pPr>
            <a:r>
              <a:rPr lang="en-US" sz="1600" b="1" dirty="0">
                <a:solidFill>
                  <a:srgbClr val="3F403F"/>
                </a:solidFill>
              </a:rPr>
              <a:t>Euro – Cash in Circulation</a:t>
            </a:r>
            <a:r>
              <a:rPr lang="en-US" sz="1600" b="1" baseline="30000" dirty="0">
                <a:solidFill>
                  <a:srgbClr val="3F403F"/>
                </a:solidFill>
              </a:rPr>
              <a:t>3</a:t>
            </a:r>
          </a:p>
        </c:rich>
      </c:tx>
      <c:layout>
        <c:manualLayout>
          <c:xMode val="edge"/>
          <c:yMode val="edge"/>
          <c:x val="0.26404159317435683"/>
          <c:y val="4.1269497400346619E-2"/>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3F403F"/>
              </a:solidFill>
              <a:latin typeface="+mn-lt"/>
              <a:ea typeface="+mn-ea"/>
              <a:cs typeface="+mn-cs"/>
            </a:defRPr>
          </a:pPr>
          <a:endParaRPr lang="en-US"/>
        </a:p>
      </c:txPr>
    </c:title>
    <c:autoTitleDeleted val="0"/>
    <c:plotArea>
      <c:layout>
        <c:manualLayout>
          <c:layoutTarget val="inner"/>
          <c:xMode val="edge"/>
          <c:yMode val="edge"/>
          <c:x val="0.15385787240675453"/>
          <c:y val="0.23454126949740034"/>
          <c:w val="0.82222831273429542"/>
          <c:h val="0.67536070190641251"/>
        </c:manualLayout>
      </c:layout>
      <c:lineChart>
        <c:grouping val="standard"/>
        <c:varyColors val="0"/>
        <c:ser>
          <c:idx val="0"/>
          <c:order val="0"/>
          <c:spPr>
            <a:ln w="28575" cap="rnd">
              <a:solidFill>
                <a:schemeClr val="accent1"/>
              </a:solidFill>
              <a:round/>
            </a:ln>
            <a:effectLst/>
          </c:spPr>
          <c:marker>
            <c:symbol val="none"/>
          </c:marker>
          <c:cat>
            <c:numRef>
              <c:f>Sheet1!$A$4:$A$42</c:f>
              <c:numCache>
                <c:formatCode>mmm\-yy</c:formatCode>
                <c:ptCount val="39"/>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numCache>
            </c:numRef>
          </c:cat>
          <c:val>
            <c:numRef>
              <c:f>Sheet1!$B$4:$B$42</c:f>
              <c:numCache>
                <c:formatCode>_(* #,##0_);_(* \(#,##0\);_(* "-"??_);_(@_)</c:formatCode>
                <c:ptCount val="39"/>
                <c:pt idx="0">
                  <c:v>1147.0889312300001</c:v>
                </c:pt>
                <c:pt idx="1">
                  <c:v>1147.3704295550001</c:v>
                </c:pt>
                <c:pt idx="2">
                  <c:v>1164.1629950050001</c:v>
                </c:pt>
                <c:pt idx="3">
                  <c:v>1166.405537765</c:v>
                </c:pt>
                <c:pt idx="4">
                  <c:v>1171.1730646450001</c:v>
                </c:pt>
                <c:pt idx="5">
                  <c:v>1181.5314531900001</c:v>
                </c:pt>
                <c:pt idx="6">
                  <c:v>1189.49745381</c:v>
                </c:pt>
                <c:pt idx="7">
                  <c:v>1193.0131861299999</c:v>
                </c:pt>
                <c:pt idx="8">
                  <c:v>1194.8325901000001</c:v>
                </c:pt>
                <c:pt idx="9">
                  <c:v>1199.6766928</c:v>
                </c:pt>
                <c:pt idx="10">
                  <c:v>1203.27639331</c:v>
                </c:pt>
                <c:pt idx="11">
                  <c:v>1231.133048635</c:v>
                </c:pt>
                <c:pt idx="12">
                  <c:v>1208.6566308250001</c:v>
                </c:pt>
                <c:pt idx="13">
                  <c:v>1210.7723831650001</c:v>
                </c:pt>
                <c:pt idx="14">
                  <c:v>1216.0814936649999</c:v>
                </c:pt>
                <c:pt idx="15">
                  <c:v>1229.1804317599999</c:v>
                </c:pt>
                <c:pt idx="16">
                  <c:v>1231.1670471299999</c:v>
                </c:pt>
                <c:pt idx="17">
                  <c:v>1239.327870395</c:v>
                </c:pt>
                <c:pt idx="18">
                  <c:v>1250.133974415</c:v>
                </c:pt>
                <c:pt idx="19">
                  <c:v>1250.754287215</c:v>
                </c:pt>
                <c:pt idx="20">
                  <c:v>1252.7338027650001</c:v>
                </c:pt>
                <c:pt idx="21">
                  <c:v>1258.5677450400001</c:v>
                </c:pt>
                <c:pt idx="22">
                  <c:v>1265.111479745</c:v>
                </c:pt>
                <c:pt idx="23">
                  <c:v>1292.7424707299999</c:v>
                </c:pt>
                <c:pt idx="24">
                  <c:v>1273.8678670700001</c:v>
                </c:pt>
                <c:pt idx="25">
                  <c:v>1278.6561333049999</c:v>
                </c:pt>
                <c:pt idx="26">
                  <c:v>1314.474840435</c:v>
                </c:pt>
                <c:pt idx="27">
                  <c:v>1334.08789108</c:v>
                </c:pt>
                <c:pt idx="28">
                  <c:v>1353.268799945</c:v>
                </c:pt>
                <c:pt idx="29">
                  <c:v>1364.1180144800001</c:v>
                </c:pt>
                <c:pt idx="30">
                  <c:v>1377.7888271649999</c:v>
                </c:pt>
                <c:pt idx="31">
                  <c:v>1383.224296505</c:v>
                </c:pt>
                <c:pt idx="32">
                  <c:v>1385.984467045</c:v>
                </c:pt>
                <c:pt idx="33">
                  <c:v>1393.96540368</c:v>
                </c:pt>
                <c:pt idx="34">
                  <c:v>1404.01679921</c:v>
                </c:pt>
                <c:pt idx="35">
                  <c:v>1434.5029269300001</c:v>
                </c:pt>
                <c:pt idx="36">
                  <c:v>1427.5501119549999</c:v>
                </c:pt>
                <c:pt idx="37">
                  <c:v>1434.9069235699999</c:v>
                </c:pt>
                <c:pt idx="38">
                  <c:v>1447.9878903849999</c:v>
                </c:pt>
              </c:numCache>
            </c:numRef>
          </c:val>
          <c:smooth val="0"/>
          <c:extLst>
            <c:ext xmlns:c16="http://schemas.microsoft.com/office/drawing/2014/chart" uri="{C3380CC4-5D6E-409C-BE32-E72D297353CC}">
              <c16:uniqueId val="{00000000-CF35-9749-AAF3-C9FEC587CD1F}"/>
            </c:ext>
          </c:extLst>
        </c:ser>
        <c:dLbls>
          <c:showLegendKey val="0"/>
          <c:showVal val="0"/>
          <c:showCatName val="0"/>
          <c:showSerName val="0"/>
          <c:showPercent val="0"/>
          <c:showBubbleSize val="0"/>
        </c:dLbls>
        <c:smooth val="0"/>
        <c:axId val="346503448"/>
        <c:axId val="343147840"/>
      </c:lineChart>
      <c:dateAx>
        <c:axId val="346503448"/>
        <c:scaling>
          <c:orientation val="minMax"/>
        </c:scaling>
        <c:delete val="1"/>
        <c:axPos val="b"/>
        <c:numFmt formatCode="mmm\-yy" sourceLinked="1"/>
        <c:majorTickMark val="out"/>
        <c:minorTickMark val="none"/>
        <c:tickLblPos val="nextTo"/>
        <c:crossAx val="343147840"/>
        <c:crosses val="autoZero"/>
        <c:auto val="1"/>
        <c:lblOffset val="100"/>
        <c:baseTimeUnit val="months"/>
      </c:dateAx>
      <c:valAx>
        <c:axId val="343147840"/>
        <c:scaling>
          <c:orientation val="minMax"/>
          <c:min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800" b="1">
                    <a:solidFill>
                      <a:srgbClr val="3F403F"/>
                    </a:solidFill>
                  </a:rPr>
                  <a:t>(Euro, Billions)</a:t>
                </a:r>
              </a:p>
            </c:rich>
          </c:tx>
          <c:layout>
            <c:manualLayout>
              <c:xMode val="edge"/>
              <c:yMode val="edge"/>
              <c:x val="1.0170370302349189E-2"/>
              <c:y val="0.2424217994715365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rgbClr val="3F403F"/>
                </a:solidFill>
                <a:latin typeface="+mn-lt"/>
                <a:ea typeface="+mn-ea"/>
                <a:cs typeface="+mn-cs"/>
              </a:defRPr>
            </a:pPr>
            <a:endParaRPr lang="en-US"/>
          </a:p>
        </c:txPr>
        <c:crossAx val="346503448"/>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Revenue</c:v>
                </c:pt>
              </c:strCache>
            </c:strRef>
          </c:tx>
          <c:spPr>
            <a:solidFill>
              <a:schemeClr val="accent1"/>
            </a:solidFill>
            <a:ln>
              <a:noFill/>
            </a:ln>
            <a:effectLst/>
          </c:spPr>
          <c:invertIfNegative val="0"/>
          <c:dPt>
            <c:idx val="0"/>
            <c:invertIfNegative val="0"/>
            <c:bubble3D val="0"/>
            <c:spPr>
              <a:solidFill>
                <a:srgbClr val="0A4A8E"/>
              </a:solidFill>
              <a:ln>
                <a:noFill/>
              </a:ln>
              <a:effectLst/>
            </c:spPr>
            <c:extLst>
              <c:ext xmlns:c16="http://schemas.microsoft.com/office/drawing/2014/chart" uri="{C3380CC4-5D6E-409C-BE32-E72D297353CC}">
                <c16:uniqueId val="{00000001-8ADA-9E4D-BBCC-DF739D14AD37}"/>
              </c:ext>
            </c:extLst>
          </c:dPt>
          <c:dPt>
            <c:idx val="1"/>
            <c:invertIfNegative val="0"/>
            <c:bubble3D val="0"/>
            <c:spPr>
              <a:solidFill>
                <a:srgbClr val="97CAEB"/>
              </a:solidFill>
              <a:ln>
                <a:noFill/>
              </a:ln>
              <a:effectLst/>
            </c:spPr>
            <c:extLst>
              <c:ext xmlns:c16="http://schemas.microsoft.com/office/drawing/2014/chart" uri="{C3380CC4-5D6E-409C-BE32-E72D297353CC}">
                <c16:uniqueId val="{00000003-8ADA-9E4D-BBCC-DF739D14AD37}"/>
              </c:ext>
            </c:extLst>
          </c:dPt>
          <c:dLbls>
            <c:dLbl>
              <c:idx val="0"/>
              <c:layout>
                <c:manualLayout>
                  <c:x val="-1.4511223155189342E-2"/>
                  <c:y val="1.0400825378751104E-2"/>
                </c:manualLayout>
              </c:layout>
              <c:spPr>
                <a:noFill/>
                <a:ln>
                  <a:noFill/>
                </a:ln>
                <a:effectLst/>
              </c:spPr>
              <c:txPr>
                <a:bodyPr wrap="square" lIns="38100" tIns="19050" rIns="38100" bIns="19050" anchor="ctr">
                  <a:noAutofit/>
                </a:bodyPr>
                <a:lstStyle/>
                <a:p>
                  <a:pPr>
                    <a:defRPr>
                      <a:solidFill>
                        <a:srgbClr val="3F403F"/>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4109273699950563"/>
                      <c:h val="7.414553717906737E-2"/>
                    </c:manualLayout>
                  </c15:layout>
                </c:ext>
                <c:ext xmlns:c16="http://schemas.microsoft.com/office/drawing/2014/chart" uri="{C3380CC4-5D6E-409C-BE32-E72D297353CC}">
                  <c16:uniqueId val="{00000001-8ADA-9E4D-BBCC-DF739D14AD37}"/>
                </c:ext>
              </c:extLst>
            </c:dLbl>
            <c:dLbl>
              <c:idx val="1"/>
              <c:layout>
                <c:manualLayout>
                  <c:x val="1.4157703445422786E-2"/>
                  <c:y val="2.0487145976563214E-2"/>
                </c:manualLayout>
              </c:layout>
              <c:spPr>
                <a:noFill/>
                <a:ln>
                  <a:noFill/>
                </a:ln>
                <a:effectLst/>
              </c:spPr>
              <c:txPr>
                <a:bodyPr wrap="square" lIns="38100" tIns="19050" rIns="38100" bIns="19050" anchor="ctr">
                  <a:noAutofit/>
                </a:bodyPr>
                <a:lstStyle/>
                <a:p>
                  <a:pPr>
                    <a:defRPr>
                      <a:solidFill>
                        <a:srgbClr val="3F403F"/>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47118014808310876"/>
                      <c:h val="9.5043244053060749E-2"/>
                    </c:manualLayout>
                  </c15:layout>
                </c:ext>
                <c:ext xmlns:c16="http://schemas.microsoft.com/office/drawing/2014/chart" uri="{C3380CC4-5D6E-409C-BE32-E72D297353CC}">
                  <c16:uniqueId val="{00000003-8ADA-9E4D-BBCC-DF739D14AD37}"/>
                </c:ext>
              </c:extLst>
            </c:dLbl>
            <c:spPr>
              <a:noFill/>
              <a:ln>
                <a:noFill/>
              </a:ln>
              <a:effectLst/>
            </c:spPr>
            <c:txPr>
              <a:bodyPr wrap="square" lIns="38100" tIns="19050" rIns="38100" bIns="19050" anchor="ctr">
                <a:spAutoFit/>
              </a:bodyPr>
              <a:lstStyle/>
              <a:p>
                <a:pPr>
                  <a:defRPr>
                    <a:solidFill>
                      <a:srgbClr val="3F403F"/>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2020</c:v>
                </c:pt>
                <c:pt idx="1">
                  <c:v>2021</c:v>
                </c:pt>
              </c:strCache>
            </c:strRef>
          </c:cat>
          <c:val>
            <c:numRef>
              <c:f>Sheet1!$B$2:$C$2</c:f>
              <c:numCache>
                <c:formatCode>"$"#,##0_);[Red]\("$"#,##0\)</c:formatCode>
                <c:ptCount val="2"/>
                <c:pt idx="0">
                  <c:v>340.8</c:v>
                </c:pt>
                <c:pt idx="1">
                  <c:v>317</c:v>
                </c:pt>
              </c:numCache>
            </c:numRef>
          </c:val>
          <c:extLst>
            <c:ext xmlns:c16="http://schemas.microsoft.com/office/drawing/2014/chart" uri="{C3380CC4-5D6E-409C-BE32-E72D297353CC}">
              <c16:uniqueId val="{00000004-8ADA-9E4D-BBCC-DF739D14AD37}"/>
            </c:ext>
          </c:extLst>
        </c:ser>
        <c:dLbls>
          <c:dLblPos val="outEnd"/>
          <c:showLegendKey val="0"/>
          <c:showVal val="1"/>
          <c:showCatName val="0"/>
          <c:showSerName val="0"/>
          <c:showPercent val="0"/>
          <c:showBubbleSize val="0"/>
        </c:dLbls>
        <c:gapWidth val="20"/>
        <c:overlap val="-32"/>
        <c:axId val="601516024"/>
        <c:axId val="601517592"/>
      </c:barChart>
      <c:catAx>
        <c:axId val="601516024"/>
        <c:scaling>
          <c:orientation val="minMax"/>
        </c:scaling>
        <c:delete val="0"/>
        <c:axPos val="b"/>
        <c:numFmt formatCode="General" sourceLinked="1"/>
        <c:majorTickMark val="none"/>
        <c:minorTickMark val="none"/>
        <c:tickLblPos val="low"/>
        <c:spPr>
          <a:noFill/>
          <a:ln w="12700" cap="flat" cmpd="sng" algn="ctr">
            <a:solidFill>
              <a:srgbClr val="3F403F"/>
            </a:solidFill>
            <a:round/>
          </a:ln>
          <a:effectLst/>
        </c:spPr>
        <c:txPr>
          <a:bodyPr rot="-60000000" spcFirstLastPara="1" vertOverflow="ellipsis" vert="horz" wrap="square" anchor="ctr" anchorCtr="1"/>
          <a:lstStyle/>
          <a:p>
            <a:pPr>
              <a:defRPr sz="1197" b="0" i="0" u="none" strike="noStrike" kern="1200" baseline="0">
                <a:solidFill>
                  <a:srgbClr val="3F403F"/>
                </a:solidFill>
                <a:latin typeface="+mn-lt"/>
                <a:ea typeface="Helvetica" charset="0"/>
                <a:cs typeface="Helvetica" charset="0"/>
              </a:defRPr>
            </a:pPr>
            <a:endParaRPr lang="en-US"/>
          </a:p>
        </c:txPr>
        <c:crossAx val="601517592"/>
        <c:crosses val="autoZero"/>
        <c:auto val="1"/>
        <c:lblAlgn val="ctr"/>
        <c:lblOffset val="50"/>
        <c:noMultiLvlLbl val="0"/>
      </c:catAx>
      <c:valAx>
        <c:axId val="601517592"/>
        <c:scaling>
          <c:orientation val="minMax"/>
          <c:min val="0"/>
        </c:scaling>
        <c:delete val="0"/>
        <c:axPos val="l"/>
        <c:majorGridlines>
          <c:spPr>
            <a:ln w="9525" cap="flat" cmpd="sng" algn="ctr">
              <a:noFill/>
              <a:round/>
            </a:ln>
            <a:effectLst/>
          </c:spPr>
        </c:majorGridlines>
        <c:numFmt formatCode="&quot;$&quot;#,##0_);[Red]\(&quot;$&quot;#,##0\)" sourceLinked="1"/>
        <c:majorTickMark val="none"/>
        <c:minorTickMark val="none"/>
        <c:tickLblPos val="none"/>
        <c:spPr>
          <a:noFill/>
          <a:ln>
            <a:noFill/>
          </a:ln>
        </c:spPr>
        <c:crossAx val="6015160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3577127322769"/>
          <c:y val="4.194254321928384E-2"/>
          <c:w val="0.6693552812650384"/>
          <c:h val="0.80428324336852963"/>
        </c:manualLayout>
      </c:layout>
      <c:barChart>
        <c:barDir val="col"/>
        <c:grouping val="clustered"/>
        <c:varyColors val="0"/>
        <c:ser>
          <c:idx val="0"/>
          <c:order val="0"/>
          <c:tx>
            <c:strRef>
              <c:f>Sheet1!$A$2</c:f>
              <c:strCache>
                <c:ptCount val="1"/>
                <c:pt idx="0">
                  <c:v>Operating Profit</c:v>
                </c:pt>
              </c:strCache>
            </c:strRef>
          </c:tx>
          <c:spPr>
            <a:solidFill>
              <a:srgbClr val="0A4A8E"/>
            </a:solidFill>
            <a:ln>
              <a:noFill/>
            </a:ln>
            <a:effectLst/>
          </c:spPr>
          <c:invertIfNegative val="0"/>
          <c:dPt>
            <c:idx val="0"/>
            <c:invertIfNegative val="0"/>
            <c:bubble3D val="0"/>
            <c:extLst>
              <c:ext xmlns:c16="http://schemas.microsoft.com/office/drawing/2014/chart" uri="{C3380CC4-5D6E-409C-BE32-E72D297353CC}">
                <c16:uniqueId val="{00000001-BD8E-B644-81CD-524FACA975FB}"/>
              </c:ext>
            </c:extLst>
          </c:dPt>
          <c:dPt>
            <c:idx val="1"/>
            <c:invertIfNegative val="0"/>
            <c:bubble3D val="0"/>
            <c:spPr>
              <a:solidFill>
                <a:srgbClr val="97CAEB"/>
              </a:solidFill>
              <a:ln>
                <a:noFill/>
              </a:ln>
              <a:effectLst/>
            </c:spPr>
            <c:extLst>
              <c:ext xmlns:c16="http://schemas.microsoft.com/office/drawing/2014/chart" uri="{C3380CC4-5D6E-409C-BE32-E72D297353CC}">
                <c16:uniqueId val="{00000002-BD8E-B644-81CD-524FACA975FB}"/>
              </c:ext>
            </c:extLst>
          </c:dPt>
          <c:dLbls>
            <c:dLbl>
              <c:idx val="0"/>
              <c:layout>
                <c:manualLayout>
                  <c:x val="3.8087199881278242E-7"/>
                  <c:y val="7.625916948960699E-3"/>
                </c:manualLayout>
              </c:layout>
              <c:spPr>
                <a:noFill/>
                <a:ln>
                  <a:noFill/>
                </a:ln>
                <a:effectLst/>
              </c:spPr>
              <c:txPr>
                <a:bodyPr wrap="square" lIns="38100" tIns="19050" rIns="38100" bIns="19050" anchor="ctr">
                  <a:noAutofit/>
                </a:bodyPr>
                <a:lstStyle/>
                <a:p>
                  <a:pPr>
                    <a:defRPr>
                      <a:solidFill>
                        <a:srgbClr val="3F403F"/>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41714929496784287"/>
                      <c:h val="8.5069242679440008E-2"/>
                    </c:manualLayout>
                  </c15:layout>
                </c:ext>
                <c:ext xmlns:c16="http://schemas.microsoft.com/office/drawing/2014/chart" uri="{C3380CC4-5D6E-409C-BE32-E72D297353CC}">
                  <c16:uniqueId val="{00000001-BD8E-B644-81CD-524FACA975FB}"/>
                </c:ext>
              </c:extLst>
            </c:dLbl>
            <c:dLbl>
              <c:idx val="1"/>
              <c:layout>
                <c:manualLayout>
                  <c:x val="-8.8678672635896894E-17"/>
                  <c:y val="2.9774234937803963E-2"/>
                </c:manualLayout>
              </c:layout>
              <c:spPr>
                <a:noFill/>
                <a:ln>
                  <a:noFill/>
                </a:ln>
                <a:effectLst/>
              </c:spPr>
              <c:txPr>
                <a:bodyPr wrap="square" lIns="38100" tIns="19050" rIns="38100" bIns="19050" anchor="ctr">
                  <a:noAutofit/>
                </a:bodyPr>
                <a:lstStyle/>
                <a:p>
                  <a:pPr>
                    <a:defRPr>
                      <a:solidFill>
                        <a:srgbClr val="3F403F"/>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33008195603670692"/>
                      <c:h val="0.119096939751216"/>
                    </c:manualLayout>
                  </c15:layout>
                </c:ext>
                <c:ext xmlns:c16="http://schemas.microsoft.com/office/drawing/2014/chart" uri="{C3380CC4-5D6E-409C-BE32-E72D297353CC}">
                  <c16:uniqueId val="{00000002-BD8E-B644-81CD-524FACA975FB}"/>
                </c:ext>
              </c:extLst>
            </c:dLbl>
            <c:spPr>
              <a:noFill/>
              <a:ln>
                <a:noFill/>
              </a:ln>
              <a:effectLst/>
            </c:spPr>
            <c:txPr>
              <a:bodyPr wrap="square" lIns="38100" tIns="19050" rIns="38100" bIns="19050" anchor="ctr">
                <a:spAutoFit/>
              </a:bodyPr>
              <a:lstStyle/>
              <a:p>
                <a:pPr>
                  <a:defRPr>
                    <a:solidFill>
                      <a:srgbClr val="3F403F"/>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2020</c:v>
                </c:pt>
                <c:pt idx="1">
                  <c:v>2021</c:v>
                </c:pt>
              </c:strCache>
            </c:strRef>
          </c:cat>
          <c:val>
            <c:numRef>
              <c:f>Sheet1!$B$2:$C$2</c:f>
              <c:numCache>
                <c:formatCode>"$"#,##0_);[Red]\("$"#,##0\)</c:formatCode>
                <c:ptCount val="2"/>
                <c:pt idx="0">
                  <c:v>13.4</c:v>
                </c:pt>
                <c:pt idx="1">
                  <c:v>32.200000000000003</c:v>
                </c:pt>
              </c:numCache>
            </c:numRef>
          </c:val>
          <c:extLst>
            <c:ext xmlns:c16="http://schemas.microsoft.com/office/drawing/2014/chart" uri="{C3380CC4-5D6E-409C-BE32-E72D297353CC}">
              <c16:uniqueId val="{00000003-BD8E-B644-81CD-524FACA975FB}"/>
            </c:ext>
          </c:extLst>
        </c:ser>
        <c:dLbls>
          <c:dLblPos val="outEnd"/>
          <c:showLegendKey val="0"/>
          <c:showVal val="1"/>
          <c:showCatName val="0"/>
          <c:showSerName val="0"/>
          <c:showPercent val="0"/>
          <c:showBubbleSize val="0"/>
        </c:dLbls>
        <c:gapWidth val="20"/>
        <c:overlap val="-32"/>
        <c:axId val="601521120"/>
        <c:axId val="601518376"/>
      </c:barChart>
      <c:catAx>
        <c:axId val="601521120"/>
        <c:scaling>
          <c:orientation val="minMax"/>
        </c:scaling>
        <c:delete val="0"/>
        <c:axPos val="b"/>
        <c:numFmt formatCode="General" sourceLinked="1"/>
        <c:majorTickMark val="none"/>
        <c:minorTickMark val="none"/>
        <c:tickLblPos val="low"/>
        <c:spPr>
          <a:noFill/>
          <a:ln w="12700" cap="flat" cmpd="sng" algn="ctr">
            <a:solidFill>
              <a:srgbClr val="3F403F"/>
            </a:solidFill>
            <a:round/>
          </a:ln>
          <a:effectLst/>
        </c:spPr>
        <c:txPr>
          <a:bodyPr rot="-60000000" spcFirstLastPara="1" vertOverflow="ellipsis" vert="horz" wrap="square" anchor="ctr" anchorCtr="1"/>
          <a:lstStyle/>
          <a:p>
            <a:pPr>
              <a:defRPr sz="1197" b="0" i="0" u="none" strike="noStrike" kern="1200" baseline="0">
                <a:solidFill>
                  <a:srgbClr val="3F403F"/>
                </a:solidFill>
                <a:latin typeface="+mn-lt"/>
                <a:ea typeface="Helvetica" charset="0"/>
                <a:cs typeface="Helvetica" charset="0"/>
              </a:defRPr>
            </a:pPr>
            <a:endParaRPr lang="en-US"/>
          </a:p>
        </c:txPr>
        <c:crossAx val="601518376"/>
        <c:crosses val="autoZero"/>
        <c:auto val="1"/>
        <c:lblAlgn val="ctr"/>
        <c:lblOffset val="50"/>
        <c:noMultiLvlLbl val="0"/>
      </c:catAx>
      <c:valAx>
        <c:axId val="601518376"/>
        <c:scaling>
          <c:orientation val="minMax"/>
          <c:max val="100"/>
          <c:min val="0"/>
        </c:scaling>
        <c:delete val="0"/>
        <c:axPos val="l"/>
        <c:majorGridlines>
          <c:spPr>
            <a:ln w="9525" cap="flat" cmpd="sng" algn="ctr">
              <a:noFill/>
              <a:round/>
            </a:ln>
            <a:effectLst/>
          </c:spPr>
        </c:majorGridlines>
        <c:numFmt formatCode="&quot;$&quot;#,##0_);[Red]\(&quot;$&quot;#,##0\)" sourceLinked="1"/>
        <c:majorTickMark val="none"/>
        <c:minorTickMark val="none"/>
        <c:tickLblPos val="none"/>
        <c:spPr>
          <a:ln>
            <a:noFill/>
          </a:ln>
        </c:spPr>
        <c:crossAx val="6015211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Revenue</c:v>
                </c:pt>
              </c:strCache>
            </c:strRef>
          </c:tx>
          <c:spPr>
            <a:solidFill>
              <a:schemeClr val="accent1"/>
            </a:solidFill>
            <a:ln>
              <a:noFill/>
            </a:ln>
            <a:effectLst/>
          </c:spPr>
          <c:invertIfNegative val="0"/>
          <c:dPt>
            <c:idx val="0"/>
            <c:invertIfNegative val="0"/>
            <c:bubble3D val="0"/>
            <c:spPr>
              <a:solidFill>
                <a:srgbClr val="0A4A8E"/>
              </a:solidFill>
              <a:ln>
                <a:noFill/>
              </a:ln>
              <a:effectLst/>
            </c:spPr>
            <c:extLst>
              <c:ext xmlns:c16="http://schemas.microsoft.com/office/drawing/2014/chart" uri="{C3380CC4-5D6E-409C-BE32-E72D297353CC}">
                <c16:uniqueId val="{00000001-8ADA-9E4D-BBCC-DF739D14AD37}"/>
              </c:ext>
            </c:extLst>
          </c:dPt>
          <c:dPt>
            <c:idx val="1"/>
            <c:invertIfNegative val="0"/>
            <c:bubble3D val="0"/>
            <c:spPr>
              <a:solidFill>
                <a:srgbClr val="97CAEB"/>
              </a:solidFill>
              <a:ln>
                <a:noFill/>
              </a:ln>
              <a:effectLst/>
            </c:spPr>
            <c:extLst>
              <c:ext xmlns:c16="http://schemas.microsoft.com/office/drawing/2014/chart" uri="{C3380CC4-5D6E-409C-BE32-E72D297353CC}">
                <c16:uniqueId val="{00000003-8ADA-9E4D-BBCC-DF739D14AD37}"/>
              </c:ext>
            </c:extLst>
          </c:dPt>
          <c:dLbls>
            <c:dLbl>
              <c:idx val="0"/>
              <c:layout>
                <c:manualLayout>
                  <c:x val="-1.4511223155189342E-2"/>
                  <c:y val="1.0400825378751104E-2"/>
                </c:manualLayout>
              </c:layout>
              <c:spPr>
                <a:noFill/>
                <a:ln>
                  <a:noFill/>
                </a:ln>
                <a:effectLst/>
              </c:spPr>
              <c:txPr>
                <a:bodyPr wrap="square" lIns="38100" tIns="19050" rIns="38100" bIns="19050" anchor="ctr">
                  <a:noAutofit/>
                </a:bodyPr>
                <a:lstStyle/>
                <a:p>
                  <a:pPr>
                    <a:defRPr>
                      <a:solidFill>
                        <a:srgbClr val="3F403F"/>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4109273699950563"/>
                      <c:h val="7.414553717906737E-2"/>
                    </c:manualLayout>
                  </c15:layout>
                </c:ext>
                <c:ext xmlns:c16="http://schemas.microsoft.com/office/drawing/2014/chart" uri="{C3380CC4-5D6E-409C-BE32-E72D297353CC}">
                  <c16:uniqueId val="{00000001-8ADA-9E4D-BBCC-DF739D14AD37}"/>
                </c:ext>
              </c:extLst>
            </c:dLbl>
            <c:dLbl>
              <c:idx val="1"/>
              <c:layout>
                <c:manualLayout>
                  <c:x val="1.4157703445422786E-2"/>
                  <c:y val="2.0487145976563214E-2"/>
                </c:manualLayout>
              </c:layout>
              <c:spPr>
                <a:noFill/>
                <a:ln>
                  <a:noFill/>
                </a:ln>
                <a:effectLst/>
              </c:spPr>
              <c:txPr>
                <a:bodyPr wrap="square" lIns="38100" tIns="19050" rIns="38100" bIns="19050" anchor="ctr">
                  <a:noAutofit/>
                </a:bodyPr>
                <a:lstStyle/>
                <a:p>
                  <a:pPr>
                    <a:defRPr>
                      <a:solidFill>
                        <a:srgbClr val="3F403F"/>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47118014808310876"/>
                      <c:h val="9.5043244053060749E-2"/>
                    </c:manualLayout>
                  </c15:layout>
                </c:ext>
                <c:ext xmlns:c16="http://schemas.microsoft.com/office/drawing/2014/chart" uri="{C3380CC4-5D6E-409C-BE32-E72D297353CC}">
                  <c16:uniqueId val="{00000003-8ADA-9E4D-BBCC-DF739D14AD37}"/>
                </c:ext>
              </c:extLst>
            </c:dLbl>
            <c:spPr>
              <a:noFill/>
              <a:ln>
                <a:noFill/>
              </a:ln>
              <a:effectLst/>
            </c:spPr>
            <c:txPr>
              <a:bodyPr wrap="square" lIns="38100" tIns="19050" rIns="38100" bIns="19050" anchor="ctr">
                <a:spAutoFit/>
              </a:bodyPr>
              <a:lstStyle/>
              <a:p>
                <a:pPr>
                  <a:defRPr>
                    <a:solidFill>
                      <a:srgbClr val="3F403F"/>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2020</c:v>
                </c:pt>
                <c:pt idx="1">
                  <c:v>2021</c:v>
                </c:pt>
              </c:strCache>
            </c:strRef>
          </c:cat>
          <c:val>
            <c:numRef>
              <c:f>Sheet1!$B$2:$C$2</c:f>
              <c:numCache>
                <c:formatCode>"$"#,##0_);[Red]\("$"#,##0\)</c:formatCode>
                <c:ptCount val="2"/>
                <c:pt idx="0">
                  <c:v>299</c:v>
                </c:pt>
                <c:pt idx="1">
                  <c:v>270</c:v>
                </c:pt>
              </c:numCache>
            </c:numRef>
          </c:val>
          <c:extLst>
            <c:ext xmlns:c16="http://schemas.microsoft.com/office/drawing/2014/chart" uri="{C3380CC4-5D6E-409C-BE32-E72D297353CC}">
              <c16:uniqueId val="{00000004-8ADA-9E4D-BBCC-DF739D14AD37}"/>
            </c:ext>
          </c:extLst>
        </c:ser>
        <c:dLbls>
          <c:dLblPos val="outEnd"/>
          <c:showLegendKey val="0"/>
          <c:showVal val="1"/>
          <c:showCatName val="0"/>
          <c:showSerName val="0"/>
          <c:showPercent val="0"/>
          <c:showBubbleSize val="0"/>
        </c:dLbls>
        <c:gapWidth val="20"/>
        <c:overlap val="-32"/>
        <c:axId val="601516024"/>
        <c:axId val="601517592"/>
      </c:barChart>
      <c:catAx>
        <c:axId val="601516024"/>
        <c:scaling>
          <c:orientation val="minMax"/>
        </c:scaling>
        <c:delete val="0"/>
        <c:axPos val="b"/>
        <c:numFmt formatCode="General" sourceLinked="1"/>
        <c:majorTickMark val="none"/>
        <c:minorTickMark val="none"/>
        <c:tickLblPos val="low"/>
        <c:spPr>
          <a:noFill/>
          <a:ln w="12700" cap="flat" cmpd="sng" algn="ctr">
            <a:solidFill>
              <a:srgbClr val="3F403F"/>
            </a:solidFill>
            <a:round/>
          </a:ln>
          <a:effectLst/>
        </c:spPr>
        <c:txPr>
          <a:bodyPr rot="-60000000" spcFirstLastPara="1" vertOverflow="ellipsis" vert="horz" wrap="square" anchor="ctr" anchorCtr="1"/>
          <a:lstStyle/>
          <a:p>
            <a:pPr>
              <a:defRPr sz="1197" b="0" i="0" u="none" strike="noStrike" kern="1200" baseline="0">
                <a:solidFill>
                  <a:srgbClr val="3F403F"/>
                </a:solidFill>
                <a:latin typeface="+mn-lt"/>
                <a:ea typeface="Helvetica" charset="0"/>
                <a:cs typeface="Helvetica" charset="0"/>
              </a:defRPr>
            </a:pPr>
            <a:endParaRPr lang="en-US"/>
          </a:p>
        </c:txPr>
        <c:crossAx val="601517592"/>
        <c:crosses val="autoZero"/>
        <c:auto val="1"/>
        <c:lblAlgn val="ctr"/>
        <c:lblOffset val="50"/>
        <c:noMultiLvlLbl val="0"/>
      </c:catAx>
      <c:valAx>
        <c:axId val="601517592"/>
        <c:scaling>
          <c:orientation val="minMax"/>
          <c:min val="0"/>
        </c:scaling>
        <c:delete val="0"/>
        <c:axPos val="l"/>
        <c:majorGridlines>
          <c:spPr>
            <a:ln w="9525" cap="flat" cmpd="sng" algn="ctr">
              <a:noFill/>
              <a:round/>
            </a:ln>
            <a:effectLst/>
          </c:spPr>
        </c:majorGridlines>
        <c:numFmt formatCode="&quot;$&quot;#,##0_);[Red]\(&quot;$&quot;#,##0\)" sourceLinked="1"/>
        <c:majorTickMark val="none"/>
        <c:minorTickMark val="none"/>
        <c:tickLblPos val="none"/>
        <c:spPr>
          <a:noFill/>
          <a:ln>
            <a:noFill/>
          </a:ln>
        </c:spPr>
        <c:crossAx val="6015160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3577127322769"/>
          <c:y val="4.194254321928384E-2"/>
          <c:w val="0.6693552812650384"/>
          <c:h val="0.80428324336852963"/>
        </c:manualLayout>
      </c:layout>
      <c:barChart>
        <c:barDir val="col"/>
        <c:grouping val="clustered"/>
        <c:varyColors val="0"/>
        <c:ser>
          <c:idx val="0"/>
          <c:order val="0"/>
          <c:tx>
            <c:strRef>
              <c:f>Sheet1!$A$2</c:f>
              <c:strCache>
                <c:ptCount val="1"/>
                <c:pt idx="0">
                  <c:v>Operating Profit</c:v>
                </c:pt>
              </c:strCache>
            </c:strRef>
          </c:tx>
          <c:spPr>
            <a:solidFill>
              <a:srgbClr val="0A4A8E"/>
            </a:solidFill>
            <a:ln>
              <a:noFill/>
            </a:ln>
            <a:effectLst/>
          </c:spPr>
          <c:invertIfNegative val="0"/>
          <c:dPt>
            <c:idx val="0"/>
            <c:invertIfNegative val="0"/>
            <c:bubble3D val="0"/>
            <c:extLst>
              <c:ext xmlns:c16="http://schemas.microsoft.com/office/drawing/2014/chart" uri="{C3380CC4-5D6E-409C-BE32-E72D297353CC}">
                <c16:uniqueId val="{00000001-BD8E-B644-81CD-524FACA975FB}"/>
              </c:ext>
            </c:extLst>
          </c:dPt>
          <c:dPt>
            <c:idx val="1"/>
            <c:invertIfNegative val="0"/>
            <c:bubble3D val="0"/>
            <c:spPr>
              <a:solidFill>
                <a:srgbClr val="97CAEB"/>
              </a:solidFill>
              <a:ln>
                <a:noFill/>
              </a:ln>
              <a:effectLst/>
            </c:spPr>
            <c:extLst>
              <c:ext xmlns:c16="http://schemas.microsoft.com/office/drawing/2014/chart" uri="{C3380CC4-5D6E-409C-BE32-E72D297353CC}">
                <c16:uniqueId val="{00000002-BD8E-B644-81CD-524FACA975FB}"/>
              </c:ext>
            </c:extLst>
          </c:dPt>
          <c:dLbls>
            <c:dLbl>
              <c:idx val="0"/>
              <c:layout>
                <c:manualLayout>
                  <c:x val="3.8087199881278242E-7"/>
                  <c:y val="7.625916948960699E-3"/>
                </c:manualLayout>
              </c:layout>
              <c:spPr>
                <a:noFill/>
                <a:ln>
                  <a:noFill/>
                </a:ln>
                <a:effectLst/>
              </c:spPr>
              <c:txPr>
                <a:bodyPr wrap="square" lIns="38100" tIns="19050" rIns="38100" bIns="19050" anchor="ctr">
                  <a:noAutofit/>
                </a:bodyPr>
                <a:lstStyle/>
                <a:p>
                  <a:pPr>
                    <a:defRPr>
                      <a:solidFill>
                        <a:srgbClr val="3F403F"/>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41714929496784287"/>
                      <c:h val="8.5069242679440008E-2"/>
                    </c:manualLayout>
                  </c15:layout>
                </c:ext>
                <c:ext xmlns:c16="http://schemas.microsoft.com/office/drawing/2014/chart" uri="{C3380CC4-5D6E-409C-BE32-E72D297353CC}">
                  <c16:uniqueId val="{00000001-BD8E-B644-81CD-524FACA975FB}"/>
                </c:ext>
              </c:extLst>
            </c:dLbl>
            <c:dLbl>
              <c:idx val="1"/>
              <c:layout>
                <c:manualLayout>
                  <c:x val="-8.8678672635896894E-17"/>
                  <c:y val="2.9774234937803963E-2"/>
                </c:manualLayout>
              </c:layout>
              <c:spPr>
                <a:noFill/>
                <a:ln>
                  <a:noFill/>
                </a:ln>
                <a:effectLst/>
              </c:spPr>
              <c:txPr>
                <a:bodyPr wrap="square" lIns="38100" tIns="19050" rIns="38100" bIns="19050" anchor="ctr">
                  <a:noAutofit/>
                </a:bodyPr>
                <a:lstStyle/>
                <a:p>
                  <a:pPr>
                    <a:defRPr>
                      <a:solidFill>
                        <a:srgbClr val="3F403F"/>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33008195603670692"/>
                      <c:h val="0.119096939751216"/>
                    </c:manualLayout>
                  </c15:layout>
                </c:ext>
                <c:ext xmlns:c16="http://schemas.microsoft.com/office/drawing/2014/chart" uri="{C3380CC4-5D6E-409C-BE32-E72D297353CC}">
                  <c16:uniqueId val="{00000002-BD8E-B644-81CD-524FACA975FB}"/>
                </c:ext>
              </c:extLst>
            </c:dLbl>
            <c:spPr>
              <a:noFill/>
              <a:ln>
                <a:noFill/>
              </a:ln>
              <a:effectLst/>
            </c:spPr>
            <c:txPr>
              <a:bodyPr wrap="square" lIns="38100" tIns="19050" rIns="38100" bIns="19050" anchor="ctr">
                <a:spAutoFit/>
              </a:bodyPr>
              <a:lstStyle/>
              <a:p>
                <a:pPr>
                  <a:defRPr>
                    <a:solidFill>
                      <a:srgbClr val="3F403F"/>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2020</c:v>
                </c:pt>
                <c:pt idx="1">
                  <c:v>2021</c:v>
                </c:pt>
              </c:strCache>
            </c:strRef>
          </c:cat>
          <c:val>
            <c:numRef>
              <c:f>Sheet1!$B$2:$C$2</c:f>
              <c:numCache>
                <c:formatCode>"$"#,##0_);[Red]\("$"#,##0\)</c:formatCode>
                <c:ptCount val="2"/>
                <c:pt idx="0">
                  <c:v>61</c:v>
                </c:pt>
                <c:pt idx="1">
                  <c:v>59</c:v>
                </c:pt>
              </c:numCache>
            </c:numRef>
          </c:val>
          <c:extLst>
            <c:ext xmlns:c16="http://schemas.microsoft.com/office/drawing/2014/chart" uri="{C3380CC4-5D6E-409C-BE32-E72D297353CC}">
              <c16:uniqueId val="{00000003-BD8E-B644-81CD-524FACA975FB}"/>
            </c:ext>
          </c:extLst>
        </c:ser>
        <c:dLbls>
          <c:dLblPos val="outEnd"/>
          <c:showLegendKey val="0"/>
          <c:showVal val="1"/>
          <c:showCatName val="0"/>
          <c:showSerName val="0"/>
          <c:showPercent val="0"/>
          <c:showBubbleSize val="0"/>
        </c:dLbls>
        <c:gapWidth val="20"/>
        <c:overlap val="-32"/>
        <c:axId val="601521120"/>
        <c:axId val="601518376"/>
      </c:barChart>
      <c:catAx>
        <c:axId val="601521120"/>
        <c:scaling>
          <c:orientation val="minMax"/>
        </c:scaling>
        <c:delete val="0"/>
        <c:axPos val="b"/>
        <c:numFmt formatCode="General" sourceLinked="1"/>
        <c:majorTickMark val="none"/>
        <c:minorTickMark val="none"/>
        <c:tickLblPos val="low"/>
        <c:spPr>
          <a:noFill/>
          <a:ln w="12700" cap="flat" cmpd="sng" algn="ctr">
            <a:solidFill>
              <a:srgbClr val="3F403F"/>
            </a:solidFill>
            <a:round/>
          </a:ln>
          <a:effectLst/>
        </c:spPr>
        <c:txPr>
          <a:bodyPr rot="-60000000" spcFirstLastPara="1" vertOverflow="ellipsis" vert="horz" wrap="square" anchor="ctr" anchorCtr="1"/>
          <a:lstStyle/>
          <a:p>
            <a:pPr>
              <a:defRPr sz="1197" b="0" i="0" u="none" strike="noStrike" kern="1200" baseline="0">
                <a:solidFill>
                  <a:srgbClr val="3F403F"/>
                </a:solidFill>
                <a:latin typeface="+mn-lt"/>
                <a:ea typeface="Helvetica" charset="0"/>
                <a:cs typeface="Helvetica" charset="0"/>
              </a:defRPr>
            </a:pPr>
            <a:endParaRPr lang="en-US"/>
          </a:p>
        </c:txPr>
        <c:crossAx val="601518376"/>
        <c:crosses val="autoZero"/>
        <c:auto val="1"/>
        <c:lblAlgn val="ctr"/>
        <c:lblOffset val="50"/>
        <c:noMultiLvlLbl val="0"/>
      </c:catAx>
      <c:valAx>
        <c:axId val="601518376"/>
        <c:scaling>
          <c:orientation val="minMax"/>
          <c:max val="100"/>
          <c:min val="0"/>
        </c:scaling>
        <c:delete val="0"/>
        <c:axPos val="l"/>
        <c:majorGridlines>
          <c:spPr>
            <a:ln w="9525" cap="flat" cmpd="sng" algn="ctr">
              <a:noFill/>
              <a:round/>
            </a:ln>
            <a:effectLst/>
          </c:spPr>
        </c:majorGridlines>
        <c:numFmt formatCode="&quot;$&quot;#,##0_);[Red]\(&quot;$&quot;#,##0\)" sourceLinked="1"/>
        <c:majorTickMark val="none"/>
        <c:minorTickMark val="none"/>
        <c:tickLblPos val="none"/>
        <c:spPr>
          <a:ln>
            <a:noFill/>
          </a:ln>
        </c:spPr>
        <c:crossAx val="6015211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Revenue</c:v>
                </c:pt>
              </c:strCache>
            </c:strRef>
          </c:tx>
          <c:spPr>
            <a:solidFill>
              <a:schemeClr val="accent1"/>
            </a:solidFill>
            <a:ln>
              <a:noFill/>
            </a:ln>
            <a:effectLst/>
          </c:spPr>
          <c:invertIfNegative val="0"/>
          <c:dPt>
            <c:idx val="0"/>
            <c:invertIfNegative val="0"/>
            <c:bubble3D val="0"/>
            <c:spPr>
              <a:solidFill>
                <a:srgbClr val="0A4A8E"/>
              </a:solidFill>
              <a:ln>
                <a:noFill/>
              </a:ln>
              <a:effectLst/>
            </c:spPr>
            <c:extLst>
              <c:ext xmlns:c16="http://schemas.microsoft.com/office/drawing/2014/chart" uri="{C3380CC4-5D6E-409C-BE32-E72D297353CC}">
                <c16:uniqueId val="{00000001-8ADA-9E4D-BBCC-DF739D14AD37}"/>
              </c:ext>
            </c:extLst>
          </c:dPt>
          <c:dPt>
            <c:idx val="1"/>
            <c:invertIfNegative val="0"/>
            <c:bubble3D val="0"/>
            <c:spPr>
              <a:solidFill>
                <a:srgbClr val="97CAEB"/>
              </a:solidFill>
              <a:ln>
                <a:noFill/>
              </a:ln>
              <a:effectLst/>
            </c:spPr>
            <c:extLst>
              <c:ext xmlns:c16="http://schemas.microsoft.com/office/drawing/2014/chart" uri="{C3380CC4-5D6E-409C-BE32-E72D297353CC}">
                <c16:uniqueId val="{00000003-8ADA-9E4D-BBCC-DF739D14AD37}"/>
              </c:ext>
            </c:extLst>
          </c:dPt>
          <c:dLbls>
            <c:dLbl>
              <c:idx val="0"/>
              <c:layout>
                <c:manualLayout>
                  <c:x val="-1.4511223155189342E-2"/>
                  <c:y val="1.0400825378751104E-2"/>
                </c:manualLayout>
              </c:layout>
              <c:spPr>
                <a:noFill/>
                <a:ln>
                  <a:noFill/>
                </a:ln>
                <a:effectLst/>
              </c:spPr>
              <c:txPr>
                <a:bodyPr wrap="square" lIns="38100" tIns="19050" rIns="38100" bIns="19050" anchor="ctr">
                  <a:noAutofit/>
                </a:bodyPr>
                <a:lstStyle/>
                <a:p>
                  <a:pPr>
                    <a:defRPr>
                      <a:solidFill>
                        <a:srgbClr val="3F403F"/>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4109273699950563"/>
                      <c:h val="7.414553717906737E-2"/>
                    </c:manualLayout>
                  </c15:layout>
                </c:ext>
                <c:ext xmlns:c16="http://schemas.microsoft.com/office/drawing/2014/chart" uri="{C3380CC4-5D6E-409C-BE32-E72D297353CC}">
                  <c16:uniqueId val="{00000001-8ADA-9E4D-BBCC-DF739D14AD37}"/>
                </c:ext>
              </c:extLst>
            </c:dLbl>
            <c:dLbl>
              <c:idx val="1"/>
              <c:layout>
                <c:manualLayout>
                  <c:x val="1.4157703445422786E-2"/>
                  <c:y val="2.0487145976563214E-2"/>
                </c:manualLayout>
              </c:layout>
              <c:spPr>
                <a:noFill/>
                <a:ln>
                  <a:noFill/>
                </a:ln>
                <a:effectLst/>
              </c:spPr>
              <c:txPr>
                <a:bodyPr wrap="square" lIns="38100" tIns="19050" rIns="38100" bIns="19050" anchor="ctr">
                  <a:noAutofit/>
                </a:bodyPr>
                <a:lstStyle/>
                <a:p>
                  <a:pPr>
                    <a:defRPr>
                      <a:solidFill>
                        <a:srgbClr val="3F403F"/>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47118014808310876"/>
                      <c:h val="9.5043244053060749E-2"/>
                    </c:manualLayout>
                  </c15:layout>
                </c:ext>
                <c:ext xmlns:c16="http://schemas.microsoft.com/office/drawing/2014/chart" uri="{C3380CC4-5D6E-409C-BE32-E72D297353CC}">
                  <c16:uniqueId val="{00000003-8ADA-9E4D-BBCC-DF739D14AD37}"/>
                </c:ext>
              </c:extLst>
            </c:dLbl>
            <c:spPr>
              <a:noFill/>
              <a:ln>
                <a:noFill/>
              </a:ln>
              <a:effectLst/>
            </c:spPr>
            <c:txPr>
              <a:bodyPr wrap="square" lIns="38100" tIns="19050" rIns="38100" bIns="19050" anchor="ctr">
                <a:spAutoFit/>
              </a:bodyPr>
              <a:lstStyle/>
              <a:p>
                <a:pPr>
                  <a:defRPr>
                    <a:solidFill>
                      <a:srgbClr val="3F403F"/>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2020</c:v>
                </c:pt>
                <c:pt idx="1">
                  <c:v>2021</c:v>
                </c:pt>
              </c:strCache>
            </c:strRef>
          </c:cat>
          <c:val>
            <c:numRef>
              <c:f>Sheet1!$B$2:$C$2</c:f>
              <c:numCache>
                <c:formatCode>"$"#,##0_);[Red]\("$"#,##0\)</c:formatCode>
                <c:ptCount val="2"/>
                <c:pt idx="0">
                  <c:v>107</c:v>
                </c:pt>
                <c:pt idx="1">
                  <c:v>177</c:v>
                </c:pt>
              </c:numCache>
            </c:numRef>
          </c:val>
          <c:extLst>
            <c:ext xmlns:c16="http://schemas.microsoft.com/office/drawing/2014/chart" uri="{C3380CC4-5D6E-409C-BE32-E72D297353CC}">
              <c16:uniqueId val="{00000004-8ADA-9E4D-BBCC-DF739D14AD37}"/>
            </c:ext>
          </c:extLst>
        </c:ser>
        <c:dLbls>
          <c:dLblPos val="outEnd"/>
          <c:showLegendKey val="0"/>
          <c:showVal val="1"/>
          <c:showCatName val="0"/>
          <c:showSerName val="0"/>
          <c:showPercent val="0"/>
          <c:showBubbleSize val="0"/>
        </c:dLbls>
        <c:gapWidth val="20"/>
        <c:overlap val="-32"/>
        <c:axId val="601516024"/>
        <c:axId val="601517592"/>
      </c:barChart>
      <c:catAx>
        <c:axId val="601516024"/>
        <c:scaling>
          <c:orientation val="minMax"/>
        </c:scaling>
        <c:delete val="0"/>
        <c:axPos val="b"/>
        <c:numFmt formatCode="General" sourceLinked="1"/>
        <c:majorTickMark val="none"/>
        <c:minorTickMark val="none"/>
        <c:tickLblPos val="low"/>
        <c:spPr>
          <a:noFill/>
          <a:ln w="12700" cap="flat" cmpd="sng" algn="ctr">
            <a:solidFill>
              <a:srgbClr val="3F403F"/>
            </a:solidFill>
            <a:round/>
          </a:ln>
          <a:effectLst/>
        </c:spPr>
        <c:txPr>
          <a:bodyPr rot="-60000000" spcFirstLastPara="1" vertOverflow="ellipsis" vert="horz" wrap="square" anchor="ctr" anchorCtr="1"/>
          <a:lstStyle/>
          <a:p>
            <a:pPr>
              <a:defRPr sz="1197" b="0" i="0" u="none" strike="noStrike" kern="1200" baseline="0">
                <a:solidFill>
                  <a:srgbClr val="3F403F"/>
                </a:solidFill>
                <a:latin typeface="+mn-lt"/>
                <a:ea typeface="Helvetica" charset="0"/>
                <a:cs typeface="Helvetica" charset="0"/>
              </a:defRPr>
            </a:pPr>
            <a:endParaRPr lang="en-US"/>
          </a:p>
        </c:txPr>
        <c:crossAx val="601517592"/>
        <c:crosses val="autoZero"/>
        <c:auto val="1"/>
        <c:lblAlgn val="ctr"/>
        <c:lblOffset val="50"/>
        <c:noMultiLvlLbl val="0"/>
      </c:catAx>
      <c:valAx>
        <c:axId val="601517592"/>
        <c:scaling>
          <c:orientation val="minMax"/>
          <c:min val="0"/>
        </c:scaling>
        <c:delete val="0"/>
        <c:axPos val="l"/>
        <c:majorGridlines>
          <c:spPr>
            <a:ln w="9525" cap="flat" cmpd="sng" algn="ctr">
              <a:noFill/>
              <a:round/>
            </a:ln>
            <a:effectLst/>
          </c:spPr>
        </c:majorGridlines>
        <c:numFmt formatCode="&quot;$&quot;#,##0_);[Red]\(&quot;$&quot;#,##0\)" sourceLinked="1"/>
        <c:majorTickMark val="none"/>
        <c:minorTickMark val="none"/>
        <c:tickLblPos val="none"/>
        <c:spPr>
          <a:noFill/>
          <a:ln>
            <a:noFill/>
          </a:ln>
        </c:spPr>
        <c:crossAx val="6015160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3577127322769"/>
          <c:y val="4.194254321928384E-2"/>
          <c:w val="0.6693552812650384"/>
          <c:h val="0.80428324336852963"/>
        </c:manualLayout>
      </c:layout>
      <c:barChart>
        <c:barDir val="col"/>
        <c:grouping val="clustered"/>
        <c:varyColors val="0"/>
        <c:ser>
          <c:idx val="0"/>
          <c:order val="0"/>
          <c:tx>
            <c:strRef>
              <c:f>Sheet1!$A$2</c:f>
              <c:strCache>
                <c:ptCount val="1"/>
                <c:pt idx="0">
                  <c:v>Operating Profit</c:v>
                </c:pt>
              </c:strCache>
            </c:strRef>
          </c:tx>
          <c:spPr>
            <a:solidFill>
              <a:srgbClr val="0A4A8E"/>
            </a:solidFill>
            <a:ln>
              <a:noFill/>
            </a:ln>
            <a:effectLst/>
          </c:spPr>
          <c:invertIfNegative val="0"/>
          <c:dPt>
            <c:idx val="0"/>
            <c:invertIfNegative val="0"/>
            <c:bubble3D val="0"/>
            <c:extLst>
              <c:ext xmlns:c16="http://schemas.microsoft.com/office/drawing/2014/chart" uri="{C3380CC4-5D6E-409C-BE32-E72D297353CC}">
                <c16:uniqueId val="{00000001-BD8E-B644-81CD-524FACA975FB}"/>
              </c:ext>
            </c:extLst>
          </c:dPt>
          <c:dPt>
            <c:idx val="1"/>
            <c:invertIfNegative val="0"/>
            <c:bubble3D val="0"/>
            <c:spPr>
              <a:solidFill>
                <a:srgbClr val="97CAEB"/>
              </a:solidFill>
              <a:ln>
                <a:noFill/>
              </a:ln>
              <a:effectLst/>
            </c:spPr>
            <c:extLst>
              <c:ext xmlns:c16="http://schemas.microsoft.com/office/drawing/2014/chart" uri="{C3380CC4-5D6E-409C-BE32-E72D297353CC}">
                <c16:uniqueId val="{00000002-BD8E-B644-81CD-524FACA975FB}"/>
              </c:ext>
            </c:extLst>
          </c:dPt>
          <c:dLbls>
            <c:dLbl>
              <c:idx val="0"/>
              <c:layout>
                <c:manualLayout>
                  <c:x val="3.8087199881278242E-7"/>
                  <c:y val="7.625916948960699E-3"/>
                </c:manualLayout>
              </c:layout>
              <c:spPr>
                <a:noFill/>
                <a:ln>
                  <a:noFill/>
                </a:ln>
                <a:effectLst/>
              </c:spPr>
              <c:txPr>
                <a:bodyPr wrap="square" lIns="38100" tIns="19050" rIns="38100" bIns="19050" anchor="ctr">
                  <a:noAutofit/>
                </a:bodyPr>
                <a:lstStyle/>
                <a:p>
                  <a:pPr>
                    <a:defRPr>
                      <a:solidFill>
                        <a:srgbClr val="3F403F"/>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41714929496784287"/>
                      <c:h val="8.5069242679440008E-2"/>
                    </c:manualLayout>
                  </c15:layout>
                </c:ext>
                <c:ext xmlns:c16="http://schemas.microsoft.com/office/drawing/2014/chart" uri="{C3380CC4-5D6E-409C-BE32-E72D297353CC}">
                  <c16:uniqueId val="{00000001-BD8E-B644-81CD-524FACA975FB}"/>
                </c:ext>
              </c:extLst>
            </c:dLbl>
            <c:dLbl>
              <c:idx val="1"/>
              <c:layout>
                <c:manualLayout>
                  <c:x val="-8.8678672635896894E-17"/>
                  <c:y val="2.9774234937803963E-2"/>
                </c:manualLayout>
              </c:layout>
              <c:spPr>
                <a:noFill/>
                <a:ln>
                  <a:noFill/>
                </a:ln>
                <a:effectLst/>
              </c:spPr>
              <c:txPr>
                <a:bodyPr wrap="square" lIns="38100" tIns="19050" rIns="38100" bIns="19050" anchor="ctr">
                  <a:noAutofit/>
                </a:bodyPr>
                <a:lstStyle/>
                <a:p>
                  <a:pPr>
                    <a:defRPr>
                      <a:solidFill>
                        <a:srgbClr val="3F403F"/>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33008195603670692"/>
                      <c:h val="0.119096939751216"/>
                    </c:manualLayout>
                  </c15:layout>
                </c:ext>
                <c:ext xmlns:c16="http://schemas.microsoft.com/office/drawing/2014/chart" uri="{C3380CC4-5D6E-409C-BE32-E72D297353CC}">
                  <c16:uniqueId val="{00000002-BD8E-B644-81CD-524FACA975FB}"/>
                </c:ext>
              </c:extLst>
            </c:dLbl>
            <c:spPr>
              <a:noFill/>
              <a:ln>
                <a:noFill/>
              </a:ln>
              <a:effectLst/>
            </c:spPr>
            <c:txPr>
              <a:bodyPr wrap="square" lIns="38100" tIns="19050" rIns="38100" bIns="19050" anchor="ctr">
                <a:spAutoFit/>
              </a:bodyPr>
              <a:lstStyle/>
              <a:p>
                <a:pPr>
                  <a:defRPr>
                    <a:solidFill>
                      <a:srgbClr val="3F403F"/>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2020</c:v>
                </c:pt>
                <c:pt idx="1">
                  <c:v>2021</c:v>
                </c:pt>
              </c:strCache>
            </c:strRef>
          </c:cat>
          <c:val>
            <c:numRef>
              <c:f>Sheet1!$B$2:$C$2</c:f>
              <c:numCache>
                <c:formatCode>"$"#,##0_);[Red]\("$"#,##0\)</c:formatCode>
                <c:ptCount val="2"/>
                <c:pt idx="0">
                  <c:v>14</c:v>
                </c:pt>
                <c:pt idx="1">
                  <c:v>30</c:v>
                </c:pt>
              </c:numCache>
            </c:numRef>
          </c:val>
          <c:extLst>
            <c:ext xmlns:c16="http://schemas.microsoft.com/office/drawing/2014/chart" uri="{C3380CC4-5D6E-409C-BE32-E72D297353CC}">
              <c16:uniqueId val="{00000003-BD8E-B644-81CD-524FACA975FB}"/>
            </c:ext>
          </c:extLst>
        </c:ser>
        <c:dLbls>
          <c:dLblPos val="outEnd"/>
          <c:showLegendKey val="0"/>
          <c:showVal val="1"/>
          <c:showCatName val="0"/>
          <c:showSerName val="0"/>
          <c:showPercent val="0"/>
          <c:showBubbleSize val="0"/>
        </c:dLbls>
        <c:gapWidth val="20"/>
        <c:overlap val="-32"/>
        <c:axId val="601521120"/>
        <c:axId val="601518376"/>
      </c:barChart>
      <c:catAx>
        <c:axId val="601521120"/>
        <c:scaling>
          <c:orientation val="minMax"/>
        </c:scaling>
        <c:delete val="0"/>
        <c:axPos val="b"/>
        <c:numFmt formatCode="General" sourceLinked="1"/>
        <c:majorTickMark val="none"/>
        <c:minorTickMark val="none"/>
        <c:tickLblPos val="low"/>
        <c:spPr>
          <a:noFill/>
          <a:ln w="12700" cap="flat" cmpd="sng" algn="ctr">
            <a:solidFill>
              <a:srgbClr val="3F403F"/>
            </a:solidFill>
            <a:round/>
          </a:ln>
          <a:effectLst/>
        </c:spPr>
        <c:txPr>
          <a:bodyPr rot="-60000000" spcFirstLastPara="1" vertOverflow="ellipsis" vert="horz" wrap="square" anchor="ctr" anchorCtr="1"/>
          <a:lstStyle/>
          <a:p>
            <a:pPr>
              <a:defRPr sz="1197" b="0" i="0" u="none" strike="noStrike" kern="1200" baseline="0">
                <a:solidFill>
                  <a:srgbClr val="3F403F"/>
                </a:solidFill>
                <a:latin typeface="+mn-lt"/>
                <a:ea typeface="Helvetica" charset="0"/>
                <a:cs typeface="Helvetica" charset="0"/>
              </a:defRPr>
            </a:pPr>
            <a:endParaRPr lang="en-US"/>
          </a:p>
        </c:txPr>
        <c:crossAx val="601518376"/>
        <c:crosses val="autoZero"/>
        <c:auto val="1"/>
        <c:lblAlgn val="ctr"/>
        <c:lblOffset val="50"/>
        <c:noMultiLvlLbl val="0"/>
      </c:catAx>
      <c:valAx>
        <c:axId val="601518376"/>
        <c:scaling>
          <c:orientation val="minMax"/>
          <c:max val="100"/>
          <c:min val="0"/>
        </c:scaling>
        <c:delete val="0"/>
        <c:axPos val="l"/>
        <c:majorGridlines>
          <c:spPr>
            <a:ln w="9525" cap="flat" cmpd="sng" algn="ctr">
              <a:noFill/>
              <a:round/>
            </a:ln>
            <a:effectLst/>
          </c:spPr>
        </c:majorGridlines>
        <c:numFmt formatCode="&quot;$&quot;#,##0_);[Red]\(&quot;$&quot;#,##0\)" sourceLinked="1"/>
        <c:majorTickMark val="none"/>
        <c:minorTickMark val="none"/>
        <c:tickLblPos val="none"/>
        <c:spPr>
          <a:ln>
            <a:noFill/>
          </a:ln>
        </c:spPr>
        <c:crossAx val="6015211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Revenue</c:v>
                </c:pt>
              </c:strCache>
            </c:strRef>
          </c:tx>
          <c:spPr>
            <a:solidFill>
              <a:schemeClr val="accent1"/>
            </a:solidFill>
            <a:ln>
              <a:noFill/>
            </a:ln>
            <a:effectLst/>
          </c:spPr>
          <c:invertIfNegative val="0"/>
          <c:dPt>
            <c:idx val="0"/>
            <c:invertIfNegative val="0"/>
            <c:bubble3D val="0"/>
            <c:spPr>
              <a:solidFill>
                <a:srgbClr val="0A4A8E"/>
              </a:solidFill>
              <a:ln>
                <a:noFill/>
              </a:ln>
              <a:effectLst/>
            </c:spPr>
            <c:extLst>
              <c:ext xmlns:c16="http://schemas.microsoft.com/office/drawing/2014/chart" uri="{C3380CC4-5D6E-409C-BE32-E72D297353CC}">
                <c16:uniqueId val="{00000001-8ADA-9E4D-BBCC-DF739D14AD37}"/>
              </c:ext>
            </c:extLst>
          </c:dPt>
          <c:dPt>
            <c:idx val="1"/>
            <c:invertIfNegative val="0"/>
            <c:bubble3D val="0"/>
            <c:spPr>
              <a:solidFill>
                <a:srgbClr val="97CAEB"/>
              </a:solidFill>
              <a:ln>
                <a:noFill/>
              </a:ln>
              <a:effectLst/>
            </c:spPr>
            <c:extLst>
              <c:ext xmlns:c16="http://schemas.microsoft.com/office/drawing/2014/chart" uri="{C3380CC4-5D6E-409C-BE32-E72D297353CC}">
                <c16:uniqueId val="{00000003-8ADA-9E4D-BBCC-DF739D14AD37}"/>
              </c:ext>
            </c:extLst>
          </c:dPt>
          <c:dLbls>
            <c:dLbl>
              <c:idx val="0"/>
              <c:layout>
                <c:manualLayout>
                  <c:x val="-1.4511223155189342E-2"/>
                  <c:y val="1.0400825378751104E-2"/>
                </c:manualLayout>
              </c:layout>
              <c:spPr>
                <a:noFill/>
                <a:ln>
                  <a:noFill/>
                </a:ln>
                <a:effectLst/>
              </c:spPr>
              <c:txPr>
                <a:bodyPr wrap="square" lIns="38100" tIns="19050" rIns="38100" bIns="19050" anchor="ctr">
                  <a:noAutofit/>
                </a:bodyPr>
                <a:lstStyle/>
                <a:p>
                  <a:pPr>
                    <a:defRPr>
                      <a:solidFill>
                        <a:srgbClr val="3F403F"/>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4109273699950563"/>
                      <c:h val="7.414553717906737E-2"/>
                    </c:manualLayout>
                  </c15:layout>
                </c:ext>
                <c:ext xmlns:c16="http://schemas.microsoft.com/office/drawing/2014/chart" uri="{C3380CC4-5D6E-409C-BE32-E72D297353CC}">
                  <c16:uniqueId val="{00000001-8ADA-9E4D-BBCC-DF739D14AD37}"/>
                </c:ext>
              </c:extLst>
            </c:dLbl>
            <c:dLbl>
              <c:idx val="1"/>
              <c:layout>
                <c:manualLayout>
                  <c:x val="1.4157703445422786E-2"/>
                  <c:y val="2.0487145976563214E-2"/>
                </c:manualLayout>
              </c:layout>
              <c:spPr>
                <a:noFill/>
                <a:ln>
                  <a:noFill/>
                </a:ln>
                <a:effectLst/>
              </c:spPr>
              <c:txPr>
                <a:bodyPr wrap="square" lIns="38100" tIns="19050" rIns="38100" bIns="19050" anchor="ctr">
                  <a:noAutofit/>
                </a:bodyPr>
                <a:lstStyle/>
                <a:p>
                  <a:pPr>
                    <a:defRPr>
                      <a:solidFill>
                        <a:srgbClr val="3F403F"/>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47118014808310876"/>
                      <c:h val="9.5043244053060749E-2"/>
                    </c:manualLayout>
                  </c15:layout>
                </c:ext>
                <c:ext xmlns:c16="http://schemas.microsoft.com/office/drawing/2014/chart" uri="{C3380CC4-5D6E-409C-BE32-E72D297353CC}">
                  <c16:uniqueId val="{00000003-8ADA-9E4D-BBCC-DF739D14AD37}"/>
                </c:ext>
              </c:extLst>
            </c:dLbl>
            <c:spPr>
              <a:noFill/>
              <a:ln>
                <a:noFill/>
              </a:ln>
              <a:effectLst/>
            </c:spPr>
            <c:txPr>
              <a:bodyPr wrap="square" lIns="38100" tIns="19050" rIns="38100" bIns="19050" anchor="ctr">
                <a:spAutoFit/>
              </a:bodyPr>
              <a:lstStyle/>
              <a:p>
                <a:pPr>
                  <a:defRPr>
                    <a:solidFill>
                      <a:srgbClr val="3F403F"/>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2020</c:v>
                </c:pt>
                <c:pt idx="1">
                  <c:v>2021</c:v>
                </c:pt>
              </c:strCache>
            </c:strRef>
          </c:cat>
          <c:val>
            <c:numRef>
              <c:f>Sheet1!$B$2:$C$2</c:f>
              <c:numCache>
                <c:formatCode>"$"#,##0_);[Red]\("$"#,##0\)</c:formatCode>
                <c:ptCount val="2"/>
                <c:pt idx="0">
                  <c:v>126</c:v>
                </c:pt>
                <c:pt idx="1">
                  <c:v>214</c:v>
                </c:pt>
              </c:numCache>
            </c:numRef>
          </c:val>
          <c:extLst>
            <c:ext xmlns:c16="http://schemas.microsoft.com/office/drawing/2014/chart" uri="{C3380CC4-5D6E-409C-BE32-E72D297353CC}">
              <c16:uniqueId val="{00000004-8ADA-9E4D-BBCC-DF739D14AD37}"/>
            </c:ext>
          </c:extLst>
        </c:ser>
        <c:dLbls>
          <c:dLblPos val="outEnd"/>
          <c:showLegendKey val="0"/>
          <c:showVal val="1"/>
          <c:showCatName val="0"/>
          <c:showSerName val="0"/>
          <c:showPercent val="0"/>
          <c:showBubbleSize val="0"/>
        </c:dLbls>
        <c:gapWidth val="20"/>
        <c:overlap val="-32"/>
        <c:axId val="601516024"/>
        <c:axId val="601517592"/>
      </c:barChart>
      <c:catAx>
        <c:axId val="601516024"/>
        <c:scaling>
          <c:orientation val="minMax"/>
        </c:scaling>
        <c:delete val="0"/>
        <c:axPos val="b"/>
        <c:numFmt formatCode="General" sourceLinked="1"/>
        <c:majorTickMark val="none"/>
        <c:minorTickMark val="none"/>
        <c:tickLblPos val="low"/>
        <c:spPr>
          <a:noFill/>
          <a:ln w="12700" cap="flat" cmpd="sng" algn="ctr">
            <a:solidFill>
              <a:srgbClr val="3F403F"/>
            </a:solidFill>
            <a:round/>
          </a:ln>
          <a:effectLst/>
        </c:spPr>
        <c:txPr>
          <a:bodyPr rot="-60000000" spcFirstLastPara="1" vertOverflow="ellipsis" vert="horz" wrap="square" anchor="ctr" anchorCtr="1"/>
          <a:lstStyle/>
          <a:p>
            <a:pPr>
              <a:defRPr sz="1197" b="0" i="0" u="none" strike="noStrike" kern="1200" baseline="0">
                <a:solidFill>
                  <a:srgbClr val="3F403F"/>
                </a:solidFill>
                <a:latin typeface="+mn-lt"/>
                <a:ea typeface="Helvetica" charset="0"/>
                <a:cs typeface="Helvetica" charset="0"/>
              </a:defRPr>
            </a:pPr>
            <a:endParaRPr lang="en-US"/>
          </a:p>
        </c:txPr>
        <c:crossAx val="601517592"/>
        <c:crosses val="autoZero"/>
        <c:auto val="1"/>
        <c:lblAlgn val="ctr"/>
        <c:lblOffset val="50"/>
        <c:noMultiLvlLbl val="0"/>
      </c:catAx>
      <c:valAx>
        <c:axId val="601517592"/>
        <c:scaling>
          <c:orientation val="minMax"/>
          <c:min val="0"/>
        </c:scaling>
        <c:delete val="0"/>
        <c:axPos val="l"/>
        <c:majorGridlines>
          <c:spPr>
            <a:ln w="9525" cap="flat" cmpd="sng" algn="ctr">
              <a:noFill/>
              <a:round/>
            </a:ln>
            <a:effectLst/>
          </c:spPr>
        </c:majorGridlines>
        <c:numFmt formatCode="&quot;$&quot;#,##0_);[Red]\(&quot;$&quot;#,##0\)" sourceLinked="1"/>
        <c:majorTickMark val="none"/>
        <c:minorTickMark val="none"/>
        <c:tickLblPos val="none"/>
        <c:spPr>
          <a:noFill/>
          <a:ln>
            <a:noFill/>
          </a:ln>
        </c:spPr>
        <c:crossAx val="6015160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52E2F226-9410-984B-A63F-D829A6B66E59}" type="datetimeFigureOut">
              <a:rPr lang="en-US"/>
              <a:pPr/>
              <a:t>11/18/2024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7601EFCC-184B-004D-AFDD-C084AB2A591B}" type="slidenum">
              <a:rPr lang="en-US"/>
              <a:pPr/>
              <a:t>‹#›</a:t>
            </a:fld>
            <a:endParaRPr lang="en-US"/>
          </a:p>
        </p:txBody>
      </p:sp>
    </p:spTree>
    <p:extLst>
      <p:ext uri="{BB962C8B-B14F-4D97-AF65-F5344CB8AC3E}">
        <p14:creationId xmlns:p14="http://schemas.microsoft.com/office/powerpoint/2010/main" val="2023306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663FF-5D9E-4349-92BC-B90A4C2C91A0}"/>
              </a:ext>
            </a:extLst>
          </p:cNvPr>
          <p:cNvSpPr>
            <a:spLocks noGrp="1"/>
          </p:cNvSpPr>
          <p:nvPr>
            <p:ph type="title" hasCustomPrompt="1"/>
          </p:nvPr>
        </p:nvSpPr>
        <p:spPr>
          <a:xfrm>
            <a:off x="548640" y="3882008"/>
            <a:ext cx="11102023" cy="590931"/>
          </a:xfrm>
        </p:spPr>
        <p:txBody>
          <a:bodyPr anchor="t" anchorCtr="0"/>
          <a:lstStyle>
            <a:lvl1pPr>
              <a:defRPr sz="3600">
                <a:solidFill>
                  <a:srgbClr val="0A4A8E"/>
                </a:solidFill>
              </a:defRPr>
            </a:lvl1pPr>
          </a:lstStyle>
          <a:p>
            <a:r>
              <a:rPr lang="en-US" dirty="0"/>
              <a:t>Title Goes Here</a:t>
            </a:r>
          </a:p>
        </p:txBody>
      </p:sp>
      <p:sp>
        <p:nvSpPr>
          <p:cNvPr id="3" name="Text Placeholder 2">
            <a:extLst>
              <a:ext uri="{FF2B5EF4-FFF2-40B4-BE49-F238E27FC236}">
                <a16:creationId xmlns:a16="http://schemas.microsoft.com/office/drawing/2014/main" id="{17998500-4A15-D14E-B3B4-F2DAC7317FED}"/>
              </a:ext>
            </a:extLst>
          </p:cNvPr>
          <p:cNvSpPr>
            <a:spLocks noGrp="1"/>
          </p:cNvSpPr>
          <p:nvPr>
            <p:ph type="body" idx="1" hasCustomPrompt="1"/>
          </p:nvPr>
        </p:nvSpPr>
        <p:spPr>
          <a:xfrm>
            <a:off x="548640" y="4542788"/>
            <a:ext cx="11102023" cy="400110"/>
          </a:xfrm>
        </p:spPr>
        <p:txBody>
          <a:bodyPr anchor="t" anchorCtr="0"/>
          <a:lstStyle>
            <a:lvl1pPr marL="0" indent="0">
              <a:buNone/>
              <a:defRPr sz="2000" cap="none" baseline="0">
                <a:solidFill>
                  <a:srgbClr val="0A4A8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goes here</a:t>
            </a:r>
          </a:p>
        </p:txBody>
      </p:sp>
      <p:cxnSp>
        <p:nvCxnSpPr>
          <p:cNvPr id="6" name="Straight Connector 5">
            <a:extLst>
              <a:ext uri="{FF2B5EF4-FFF2-40B4-BE49-F238E27FC236}">
                <a16:creationId xmlns:a16="http://schemas.microsoft.com/office/drawing/2014/main" id="{FBB6E322-A43F-5745-A965-5D290070662C}"/>
              </a:ext>
            </a:extLst>
          </p:cNvPr>
          <p:cNvCxnSpPr>
            <a:cxnSpLocks/>
          </p:cNvCxnSpPr>
          <p:nvPr userDrawn="1"/>
        </p:nvCxnSpPr>
        <p:spPr>
          <a:xfrm>
            <a:off x="647700" y="4471191"/>
            <a:ext cx="11002963" cy="0"/>
          </a:xfrm>
          <a:prstGeom prst="line">
            <a:avLst/>
          </a:prstGeom>
          <a:ln w="6350">
            <a:solidFill>
              <a:srgbClr val="0A4A8E"/>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060E455-FF93-0846-B5FE-7F86C3868E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03222" y="6251231"/>
            <a:ext cx="1541078" cy="270256"/>
          </a:xfrm>
          <a:prstGeom prst="rect">
            <a:avLst/>
          </a:prstGeom>
        </p:spPr>
      </p:pic>
    </p:spTree>
    <p:extLst>
      <p:ext uri="{BB962C8B-B14F-4D97-AF65-F5344CB8AC3E}">
        <p14:creationId xmlns:p14="http://schemas.microsoft.com/office/powerpoint/2010/main" val="423354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ubhead, Content &amp; Footnotes Half-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EC46CDE-4A2E-C441-B621-5DC180F786AF}"/>
              </a:ext>
            </a:extLst>
          </p:cNvPr>
          <p:cNvSpPr>
            <a:spLocks noGrp="1"/>
          </p:cNvSpPr>
          <p:nvPr>
            <p:ph type="pic" sz="quarter" idx="18" hasCustomPrompt="1"/>
          </p:nvPr>
        </p:nvSpPr>
        <p:spPr>
          <a:xfrm>
            <a:off x="6096000" y="0"/>
            <a:ext cx="6094967" cy="6858000"/>
          </a:xfrm>
          <a:solidFill>
            <a:schemeClr val="accent5">
              <a:lumMod val="20000"/>
              <a:lumOff val="80000"/>
            </a:schemeClr>
          </a:solidFill>
        </p:spPr>
        <p:txBody>
          <a:bodyPr anchor="ctr" anchorCtr="0">
            <a:noAutofit/>
          </a:bodyPr>
          <a:lstStyle>
            <a:lvl1pPr marL="0" indent="0" algn="ctr">
              <a:buNone/>
              <a:defRPr sz="1400"/>
            </a:lvl1pPr>
          </a:lstStyle>
          <a:p>
            <a:r>
              <a:rPr lang="en-US"/>
              <a:t>Insert Image</a:t>
            </a:r>
          </a:p>
        </p:txBody>
      </p:sp>
      <p:sp>
        <p:nvSpPr>
          <p:cNvPr id="9" name="Title 1">
            <a:extLst>
              <a:ext uri="{FF2B5EF4-FFF2-40B4-BE49-F238E27FC236}">
                <a16:creationId xmlns:a16="http://schemas.microsoft.com/office/drawing/2014/main" id="{F198C4DC-342E-3D4F-A221-7F2FF24C2984}"/>
              </a:ext>
            </a:extLst>
          </p:cNvPr>
          <p:cNvSpPr>
            <a:spLocks noGrp="1"/>
          </p:cNvSpPr>
          <p:nvPr>
            <p:ph type="title" hasCustomPrompt="1"/>
          </p:nvPr>
        </p:nvSpPr>
        <p:spPr>
          <a:xfrm>
            <a:off x="548640" y="457200"/>
            <a:ext cx="5332395" cy="424732"/>
          </a:xfrm>
        </p:spPr>
        <p:txBody>
          <a:bodyPr/>
          <a:lstStyle/>
          <a:p>
            <a:r>
              <a:rPr lang="en-US" dirty="0"/>
              <a:t>Title Goes Here</a:t>
            </a:r>
          </a:p>
        </p:txBody>
      </p:sp>
      <p:sp>
        <p:nvSpPr>
          <p:cNvPr id="10" name="Text Placeholder 15">
            <a:extLst>
              <a:ext uri="{FF2B5EF4-FFF2-40B4-BE49-F238E27FC236}">
                <a16:creationId xmlns:a16="http://schemas.microsoft.com/office/drawing/2014/main" id="{C75A6E48-4060-6C4A-AEA9-7558EA88532E}"/>
              </a:ext>
            </a:extLst>
          </p:cNvPr>
          <p:cNvSpPr>
            <a:spLocks noGrp="1"/>
          </p:cNvSpPr>
          <p:nvPr>
            <p:ph type="body" sz="quarter" idx="15" hasCustomPrompt="1"/>
          </p:nvPr>
        </p:nvSpPr>
        <p:spPr>
          <a:xfrm>
            <a:off x="548640" y="822960"/>
            <a:ext cx="5332395" cy="369332"/>
          </a:xfrm>
        </p:spPr>
        <p:txBody>
          <a:bodyPr/>
          <a:lstStyle>
            <a:lvl1pPr marL="0" indent="0">
              <a:buFontTx/>
              <a:buNone/>
              <a:defRPr sz="1800" cap="none" baseline="0"/>
            </a:lvl1pPr>
          </a:lstStyle>
          <a:p>
            <a:r>
              <a:rPr lang="en-US" dirty="0"/>
              <a:t>Subhead goes here</a:t>
            </a:r>
          </a:p>
        </p:txBody>
      </p:sp>
      <p:sp>
        <p:nvSpPr>
          <p:cNvPr id="11" name="Content Placeholder 4">
            <a:extLst>
              <a:ext uri="{FF2B5EF4-FFF2-40B4-BE49-F238E27FC236}">
                <a16:creationId xmlns:a16="http://schemas.microsoft.com/office/drawing/2014/main" id="{D759AB29-1C2E-994E-AA90-5169C439859A}"/>
              </a:ext>
            </a:extLst>
          </p:cNvPr>
          <p:cNvSpPr>
            <a:spLocks noGrp="1"/>
          </p:cNvSpPr>
          <p:nvPr>
            <p:ph sz="quarter" idx="17"/>
          </p:nvPr>
        </p:nvSpPr>
        <p:spPr>
          <a:xfrm>
            <a:off x="548640" y="1371600"/>
            <a:ext cx="5332395" cy="1938992"/>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9">
            <a:extLst>
              <a:ext uri="{FF2B5EF4-FFF2-40B4-BE49-F238E27FC236}">
                <a16:creationId xmlns:a16="http://schemas.microsoft.com/office/drawing/2014/main" id="{96420F66-DA17-6241-B75A-E870DC375DBE}"/>
              </a:ext>
            </a:extLst>
          </p:cNvPr>
          <p:cNvSpPr>
            <a:spLocks noGrp="1"/>
          </p:cNvSpPr>
          <p:nvPr>
            <p:ph type="body" sz="quarter" idx="19" hasCustomPrompt="1"/>
          </p:nvPr>
        </p:nvSpPr>
        <p:spPr>
          <a:xfrm>
            <a:off x="548640" y="5785015"/>
            <a:ext cx="5332396" cy="671979"/>
          </a:xfrm>
        </p:spPr>
        <p:txBody>
          <a:bodyPr wrap="square" bIns="0" anchor="b" anchorCtr="0">
            <a:spAutoFit/>
          </a:bodyPr>
          <a:lstStyle>
            <a:lvl1pPr marL="114300" indent="-114300">
              <a:lnSpc>
                <a:spcPct val="85000"/>
              </a:lnSpc>
              <a:spcAft>
                <a:spcPts val="200"/>
              </a:spcAft>
              <a:buFont typeface="+mj-lt"/>
              <a:buAutoNum type="arabicPeriod"/>
              <a:tabLst/>
              <a:defRPr sz="800"/>
            </a:lvl1pPr>
          </a:lstStyle>
          <a:p>
            <a:pPr lvl="0"/>
            <a:r>
              <a:rPr lang="en-US" sz="800"/>
              <a:t>Add footnotes here</a:t>
            </a:r>
          </a:p>
          <a:p>
            <a:pPr lvl="0"/>
            <a:r>
              <a:rPr lang="en-US" sz="800"/>
              <a:t>Add footnotes here</a:t>
            </a:r>
          </a:p>
          <a:p>
            <a:pPr lvl="0"/>
            <a:r>
              <a:rPr lang="en-US" sz="800"/>
              <a:t>Add footnotes here</a:t>
            </a:r>
          </a:p>
          <a:p>
            <a:pPr lvl="0"/>
            <a:r>
              <a:rPr lang="en-US" sz="800"/>
              <a:t>Add footnotes here</a:t>
            </a:r>
          </a:p>
          <a:p>
            <a:pPr lvl="0"/>
            <a:r>
              <a:rPr lang="en-US" sz="800"/>
              <a:t>Add footnotes here</a:t>
            </a:r>
            <a:endParaRPr lang="en-US"/>
          </a:p>
        </p:txBody>
      </p:sp>
      <p:sp>
        <p:nvSpPr>
          <p:cNvPr id="19" name="Footer Placeholder 2">
            <a:extLst>
              <a:ext uri="{FF2B5EF4-FFF2-40B4-BE49-F238E27FC236}">
                <a16:creationId xmlns:a16="http://schemas.microsoft.com/office/drawing/2014/main" id="{39467262-291E-DC4A-8F74-6C78098E6DA6}"/>
              </a:ext>
            </a:extLst>
          </p:cNvPr>
          <p:cNvSpPr txBox="1">
            <a:spLocks/>
          </p:cNvSpPr>
          <p:nvPr userDrawn="1"/>
        </p:nvSpPr>
        <p:spPr>
          <a:xfrm>
            <a:off x="6168325" y="6529421"/>
            <a:ext cx="4455436" cy="215444"/>
          </a:xfrm>
          <a:prstGeom prst="rect">
            <a:avLst/>
          </a:prstGeom>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spc="-30" baseline="0" dirty="0">
                <a:solidFill>
                  <a:srgbClr val="3F403F"/>
                </a:solidFill>
                <a:effectLst/>
              </a:rPr>
              <a:t>CONFIDENTIAL. FOR INTERNAL USE ONLY – DO NOT DUPLICATE OR DISTRIBUTE.</a:t>
            </a:r>
          </a:p>
        </p:txBody>
      </p:sp>
      <p:sp>
        <p:nvSpPr>
          <p:cNvPr id="20" name="Slide Number Placeholder 3">
            <a:extLst>
              <a:ext uri="{FF2B5EF4-FFF2-40B4-BE49-F238E27FC236}">
                <a16:creationId xmlns:a16="http://schemas.microsoft.com/office/drawing/2014/main" id="{EF0DCE40-B2D6-2A42-8B1D-82272D06001A}"/>
              </a:ext>
            </a:extLst>
          </p:cNvPr>
          <p:cNvSpPr txBox="1">
            <a:spLocks/>
          </p:cNvSpPr>
          <p:nvPr userDrawn="1"/>
        </p:nvSpPr>
        <p:spPr>
          <a:xfrm>
            <a:off x="11103429" y="6521727"/>
            <a:ext cx="555171" cy="230832"/>
          </a:xfrm>
          <a:prstGeom prst="rect">
            <a:avLst/>
          </a:prstGeom>
        </p:spPr>
        <p:txBody>
          <a:bodyPr vert="horz" wrap="square" lIns="91440" tIns="45720" rIns="91440" bIns="45720" rtlCol="0" anchor="ctr" anchorCtr="0">
            <a:spAutoFit/>
          </a:bodyPr>
          <a:lstStyle>
            <a:defPPr>
              <a:defRPr lang="en-US"/>
            </a:defPPr>
            <a:lvl1pPr marL="0" algn="r" defTabSz="914400" rtl="0" eaLnBrk="1" latinLnBrk="0" hangingPunct="1">
              <a:defRPr sz="900" b="0" kern="1200">
                <a:solidFill>
                  <a:srgbClr val="0A4A8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CA5BF-B763-1840-8654-29064379A303}" type="slidenum">
              <a:rPr lang="en-US" smtClean="0">
                <a:solidFill>
                  <a:srgbClr val="3F403F"/>
                </a:solidFill>
              </a:rPr>
              <a:pPr/>
              <a:t>‹#›</a:t>
            </a:fld>
            <a:endParaRPr lang="en-US" dirty="0">
              <a:solidFill>
                <a:srgbClr val="3F403F"/>
              </a:solidFill>
            </a:endParaRPr>
          </a:p>
        </p:txBody>
      </p:sp>
      <p:pic>
        <p:nvPicPr>
          <p:cNvPr id="21" name="Picture 20">
            <a:extLst>
              <a:ext uri="{FF2B5EF4-FFF2-40B4-BE49-F238E27FC236}">
                <a16:creationId xmlns:a16="http://schemas.microsoft.com/office/drawing/2014/main" id="{5C75AB52-6A81-9A4E-A7EE-B5BC713FAFFE}"/>
              </a:ext>
            </a:extLst>
          </p:cNvPr>
          <p:cNvPicPr>
            <a:picLocks noChangeAspect="1"/>
          </p:cNvPicPr>
          <p:nvPr userDrawn="1"/>
        </p:nvPicPr>
        <p:blipFill>
          <a:blip r:embed="rId2"/>
          <a:stretch>
            <a:fillRect/>
          </a:stretch>
        </p:blipFill>
        <p:spPr>
          <a:xfrm>
            <a:off x="10432811" y="6562277"/>
            <a:ext cx="853821" cy="149733"/>
          </a:xfrm>
          <a:prstGeom prst="rect">
            <a:avLst/>
          </a:prstGeom>
        </p:spPr>
      </p:pic>
    </p:spTree>
    <p:extLst>
      <p:ext uri="{BB962C8B-B14F-4D97-AF65-F5344CB8AC3E}">
        <p14:creationId xmlns:p14="http://schemas.microsoft.com/office/powerpoint/2010/main" val="66750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head, Financials, Content &amp; Footnotes Split Content">
    <p:spTree>
      <p:nvGrpSpPr>
        <p:cNvPr id="1" name=""/>
        <p:cNvGrpSpPr/>
        <p:nvPr/>
      </p:nvGrpSpPr>
      <p:grpSpPr>
        <a:xfrm>
          <a:off x="0" y="0"/>
          <a:ext cx="0" cy="0"/>
          <a:chOff x="0" y="0"/>
          <a:chExt cx="0" cy="0"/>
        </a:xfrm>
      </p:grpSpPr>
      <p:sp>
        <p:nvSpPr>
          <p:cNvPr id="11" name="Content Placeholder 4">
            <a:extLst>
              <a:ext uri="{FF2B5EF4-FFF2-40B4-BE49-F238E27FC236}">
                <a16:creationId xmlns:a16="http://schemas.microsoft.com/office/drawing/2014/main" id="{D759AB29-1C2E-994E-AA90-5169C439859A}"/>
              </a:ext>
            </a:extLst>
          </p:cNvPr>
          <p:cNvSpPr>
            <a:spLocks noGrp="1"/>
          </p:cNvSpPr>
          <p:nvPr>
            <p:ph sz="quarter" idx="17"/>
          </p:nvPr>
        </p:nvSpPr>
        <p:spPr>
          <a:xfrm>
            <a:off x="548639" y="1371600"/>
            <a:ext cx="5349240" cy="1938992"/>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9">
            <a:extLst>
              <a:ext uri="{FF2B5EF4-FFF2-40B4-BE49-F238E27FC236}">
                <a16:creationId xmlns:a16="http://schemas.microsoft.com/office/drawing/2014/main" id="{96420F66-DA17-6241-B75A-E870DC375DBE}"/>
              </a:ext>
            </a:extLst>
          </p:cNvPr>
          <p:cNvSpPr>
            <a:spLocks noGrp="1"/>
          </p:cNvSpPr>
          <p:nvPr>
            <p:ph type="body" sz="quarter" idx="19" hasCustomPrompt="1"/>
          </p:nvPr>
        </p:nvSpPr>
        <p:spPr>
          <a:xfrm>
            <a:off x="548640" y="5785015"/>
            <a:ext cx="5332396" cy="671979"/>
          </a:xfrm>
        </p:spPr>
        <p:txBody>
          <a:bodyPr wrap="square" bIns="0" anchor="b" anchorCtr="0">
            <a:spAutoFit/>
          </a:bodyPr>
          <a:lstStyle>
            <a:lvl1pPr marL="114300" indent="-114300">
              <a:lnSpc>
                <a:spcPct val="85000"/>
              </a:lnSpc>
              <a:spcAft>
                <a:spcPts val="200"/>
              </a:spcAft>
              <a:buFont typeface="+mj-lt"/>
              <a:buAutoNum type="arabicPeriod"/>
              <a:tabLst/>
              <a:defRPr sz="800"/>
            </a:lvl1pPr>
          </a:lstStyle>
          <a:p>
            <a:pPr lvl="0"/>
            <a:r>
              <a:rPr lang="en-US" sz="800"/>
              <a:t>Add footnotes here</a:t>
            </a:r>
          </a:p>
          <a:p>
            <a:pPr lvl="0"/>
            <a:r>
              <a:rPr lang="en-US" sz="800"/>
              <a:t>Add footnotes here</a:t>
            </a:r>
          </a:p>
          <a:p>
            <a:pPr lvl="0"/>
            <a:r>
              <a:rPr lang="en-US" sz="800"/>
              <a:t>Add footnotes here</a:t>
            </a:r>
          </a:p>
          <a:p>
            <a:pPr lvl="0"/>
            <a:r>
              <a:rPr lang="en-US" sz="800"/>
              <a:t>Add footnotes here</a:t>
            </a:r>
          </a:p>
          <a:p>
            <a:pPr lvl="0"/>
            <a:r>
              <a:rPr lang="en-US" sz="800"/>
              <a:t>Add footnotes here</a:t>
            </a:r>
            <a:endParaRPr lang="en-US"/>
          </a:p>
        </p:txBody>
      </p:sp>
      <p:sp>
        <p:nvSpPr>
          <p:cNvPr id="12" name="Content Placeholder 4">
            <a:extLst>
              <a:ext uri="{FF2B5EF4-FFF2-40B4-BE49-F238E27FC236}">
                <a16:creationId xmlns:a16="http://schemas.microsoft.com/office/drawing/2014/main" id="{00DD96F7-3E30-E843-BBFD-C82F3ED958DF}"/>
              </a:ext>
            </a:extLst>
          </p:cNvPr>
          <p:cNvSpPr>
            <a:spLocks noGrp="1"/>
          </p:cNvSpPr>
          <p:nvPr>
            <p:ph sz="quarter" idx="20"/>
          </p:nvPr>
        </p:nvSpPr>
        <p:spPr>
          <a:xfrm>
            <a:off x="6310967" y="1371600"/>
            <a:ext cx="5347633" cy="1938992"/>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6">
            <a:extLst>
              <a:ext uri="{FF2B5EF4-FFF2-40B4-BE49-F238E27FC236}">
                <a16:creationId xmlns:a16="http://schemas.microsoft.com/office/drawing/2014/main" id="{88CB1EED-E29E-B143-A692-EBE76951503B}"/>
              </a:ext>
            </a:extLst>
          </p:cNvPr>
          <p:cNvSpPr>
            <a:spLocks noGrp="1"/>
          </p:cNvSpPr>
          <p:nvPr>
            <p:ph type="body" sz="quarter" idx="15" hasCustomPrompt="1"/>
          </p:nvPr>
        </p:nvSpPr>
        <p:spPr>
          <a:xfrm>
            <a:off x="548640" y="822960"/>
            <a:ext cx="8705719" cy="369332"/>
          </a:xfrm>
        </p:spPr>
        <p:txBody>
          <a:bodyPr/>
          <a:lstStyle>
            <a:lvl1pPr marL="0" indent="0">
              <a:buFontTx/>
              <a:buNone/>
              <a:defRPr sz="1800" cap="none" baseline="0"/>
            </a:lvl1pPr>
          </a:lstStyle>
          <a:p>
            <a:pPr lvl="0"/>
            <a:r>
              <a:rPr lang="en-US" dirty="0"/>
              <a:t>Subhead goes here</a:t>
            </a:r>
          </a:p>
        </p:txBody>
      </p:sp>
      <p:sp>
        <p:nvSpPr>
          <p:cNvPr id="14" name="Text Placeholder 6">
            <a:extLst>
              <a:ext uri="{FF2B5EF4-FFF2-40B4-BE49-F238E27FC236}">
                <a16:creationId xmlns:a16="http://schemas.microsoft.com/office/drawing/2014/main" id="{44061824-525E-1242-9087-C1A37679BB3E}"/>
              </a:ext>
            </a:extLst>
          </p:cNvPr>
          <p:cNvSpPr>
            <a:spLocks noGrp="1"/>
          </p:cNvSpPr>
          <p:nvPr>
            <p:ph type="body" sz="quarter" idx="21" hasCustomPrompt="1"/>
          </p:nvPr>
        </p:nvSpPr>
        <p:spPr>
          <a:xfrm>
            <a:off x="9427779" y="924161"/>
            <a:ext cx="2218059" cy="246221"/>
          </a:xfrm>
        </p:spPr>
        <p:txBody>
          <a:bodyPr/>
          <a:lstStyle>
            <a:lvl1pPr marL="0" indent="0" algn="r">
              <a:buFontTx/>
              <a:buNone/>
              <a:defRPr sz="1000" cap="none" baseline="0"/>
            </a:lvl1pPr>
          </a:lstStyle>
          <a:p>
            <a:pPr lvl="0"/>
            <a:r>
              <a:rPr lang="en-US" dirty="0"/>
              <a:t>(Millions)</a:t>
            </a:r>
          </a:p>
        </p:txBody>
      </p:sp>
      <p:sp>
        <p:nvSpPr>
          <p:cNvPr id="15" name="Title 1">
            <a:extLst>
              <a:ext uri="{FF2B5EF4-FFF2-40B4-BE49-F238E27FC236}">
                <a16:creationId xmlns:a16="http://schemas.microsoft.com/office/drawing/2014/main" id="{E3B5274F-5C3C-9140-8A8B-7F29E09A2957}"/>
              </a:ext>
            </a:extLst>
          </p:cNvPr>
          <p:cNvSpPr>
            <a:spLocks noGrp="1"/>
          </p:cNvSpPr>
          <p:nvPr>
            <p:ph type="title" hasCustomPrompt="1"/>
          </p:nvPr>
        </p:nvSpPr>
        <p:spPr>
          <a:xfrm>
            <a:off x="548640" y="457200"/>
            <a:ext cx="11102023" cy="424732"/>
          </a:xfrm>
        </p:spPr>
        <p:txBody>
          <a:bodyPr/>
          <a:lstStyle>
            <a:lvl1pPr>
              <a:defRPr sz="2400">
                <a:solidFill>
                  <a:schemeClr val="accent1"/>
                </a:solidFill>
              </a:defRPr>
            </a:lvl1pPr>
          </a:lstStyle>
          <a:p>
            <a:r>
              <a:rPr lang="en-US" dirty="0"/>
              <a:t>Title Goes Here</a:t>
            </a:r>
          </a:p>
        </p:txBody>
      </p:sp>
    </p:spTree>
    <p:extLst>
      <p:ext uri="{BB962C8B-B14F-4D97-AF65-F5344CB8AC3E}">
        <p14:creationId xmlns:p14="http://schemas.microsoft.com/office/powerpoint/2010/main" val="320009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F007-6DEA-3547-9B09-1A02E9F01D25}"/>
              </a:ext>
            </a:extLst>
          </p:cNvPr>
          <p:cNvSpPr>
            <a:spLocks noGrp="1"/>
          </p:cNvSpPr>
          <p:nvPr>
            <p:ph type="title" hasCustomPrompt="1"/>
          </p:nvPr>
        </p:nvSpPr>
        <p:spPr>
          <a:xfrm>
            <a:off x="548640" y="457200"/>
            <a:ext cx="11102023" cy="424732"/>
          </a:xfrm>
        </p:spPr>
        <p:txBody>
          <a:bodyPr/>
          <a:lstStyle/>
          <a:p>
            <a:r>
              <a:rPr lang="en-US"/>
              <a:t>Title Goes Here</a:t>
            </a:r>
          </a:p>
        </p:txBody>
      </p:sp>
      <p:sp>
        <p:nvSpPr>
          <p:cNvPr id="8" name="Content Placeholder 7">
            <a:extLst>
              <a:ext uri="{FF2B5EF4-FFF2-40B4-BE49-F238E27FC236}">
                <a16:creationId xmlns:a16="http://schemas.microsoft.com/office/drawing/2014/main" id="{DD880F95-F3FA-AD40-A9AD-BA6034C21DD3}"/>
              </a:ext>
            </a:extLst>
          </p:cNvPr>
          <p:cNvSpPr>
            <a:spLocks noGrp="1"/>
          </p:cNvSpPr>
          <p:nvPr>
            <p:ph sz="quarter" idx="13"/>
          </p:nvPr>
        </p:nvSpPr>
        <p:spPr>
          <a:xfrm>
            <a:off x="541338" y="1371600"/>
            <a:ext cx="11116627" cy="1973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202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Financials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F007-6DEA-3547-9B09-1A02E9F01D25}"/>
              </a:ext>
            </a:extLst>
          </p:cNvPr>
          <p:cNvSpPr>
            <a:spLocks noGrp="1"/>
          </p:cNvSpPr>
          <p:nvPr>
            <p:ph type="title" hasCustomPrompt="1"/>
          </p:nvPr>
        </p:nvSpPr>
        <p:spPr>
          <a:xfrm>
            <a:off x="548640" y="457200"/>
            <a:ext cx="11102023" cy="424732"/>
          </a:xfrm>
        </p:spPr>
        <p:txBody>
          <a:bodyPr/>
          <a:lstStyle/>
          <a:p>
            <a:r>
              <a:rPr lang="en-US"/>
              <a:t>Title Goes Here</a:t>
            </a:r>
          </a:p>
        </p:txBody>
      </p:sp>
      <p:sp>
        <p:nvSpPr>
          <p:cNvPr id="8" name="Content Placeholder 7">
            <a:extLst>
              <a:ext uri="{FF2B5EF4-FFF2-40B4-BE49-F238E27FC236}">
                <a16:creationId xmlns:a16="http://schemas.microsoft.com/office/drawing/2014/main" id="{DD880F95-F3FA-AD40-A9AD-BA6034C21DD3}"/>
              </a:ext>
            </a:extLst>
          </p:cNvPr>
          <p:cNvSpPr>
            <a:spLocks noGrp="1"/>
          </p:cNvSpPr>
          <p:nvPr>
            <p:ph sz="quarter" idx="13"/>
          </p:nvPr>
        </p:nvSpPr>
        <p:spPr>
          <a:xfrm>
            <a:off x="541338" y="1371600"/>
            <a:ext cx="11116627" cy="1973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6">
            <a:extLst>
              <a:ext uri="{FF2B5EF4-FFF2-40B4-BE49-F238E27FC236}">
                <a16:creationId xmlns:a16="http://schemas.microsoft.com/office/drawing/2014/main" id="{D7FCDEEB-8F5E-4940-8309-A6C59D3E8C87}"/>
              </a:ext>
            </a:extLst>
          </p:cNvPr>
          <p:cNvSpPr>
            <a:spLocks noGrp="1"/>
          </p:cNvSpPr>
          <p:nvPr>
            <p:ph type="body" sz="quarter" idx="19" hasCustomPrompt="1"/>
          </p:nvPr>
        </p:nvSpPr>
        <p:spPr>
          <a:xfrm>
            <a:off x="9427779" y="924161"/>
            <a:ext cx="2218059" cy="246221"/>
          </a:xfrm>
        </p:spPr>
        <p:txBody>
          <a:bodyPr/>
          <a:lstStyle>
            <a:lvl1pPr marL="0" indent="0" algn="r">
              <a:buFontTx/>
              <a:buNone/>
              <a:defRPr sz="1000" cap="none" baseline="0"/>
            </a:lvl1pPr>
          </a:lstStyle>
          <a:p>
            <a:pPr lvl="0"/>
            <a:r>
              <a:rPr lang="en-US" dirty="0"/>
              <a:t>(Millions)</a:t>
            </a:r>
          </a:p>
        </p:txBody>
      </p:sp>
    </p:spTree>
    <p:extLst>
      <p:ext uri="{BB962C8B-B14F-4D97-AF65-F5344CB8AC3E}">
        <p14:creationId xmlns:p14="http://schemas.microsoft.com/office/powerpoint/2010/main" val="247980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23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0F1777B-816D-EB9D-B1A3-BC4E1B177134}"/>
              </a:ext>
            </a:extLst>
          </p:cNvPr>
          <p:cNvGrpSpPr/>
          <p:nvPr userDrawn="1"/>
        </p:nvGrpSpPr>
        <p:grpSpPr>
          <a:xfrm>
            <a:off x="0" y="0"/>
            <a:ext cx="12192000" cy="6858000"/>
            <a:chOff x="0" y="0"/>
            <a:chExt cx="12192000" cy="6858000"/>
          </a:xfrm>
        </p:grpSpPr>
        <p:pic>
          <p:nvPicPr>
            <p:cNvPr id="7" name="Picture 6" descr="A white and yellow cover with arrows and blue text&#10;&#10;Description automatically generated">
              <a:extLst>
                <a:ext uri="{FF2B5EF4-FFF2-40B4-BE49-F238E27FC236}">
                  <a16:creationId xmlns:a16="http://schemas.microsoft.com/office/drawing/2014/main" id="{2C9A9673-2CD2-2054-4B2F-4DA401DEA347}"/>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96BC3716-81ED-8D79-BE33-5C3999953B25}"/>
                </a:ext>
              </a:extLst>
            </p:cNvPr>
            <p:cNvGrpSpPr/>
            <p:nvPr userDrawn="1"/>
          </p:nvGrpSpPr>
          <p:grpSpPr>
            <a:xfrm>
              <a:off x="4331677" y="2189285"/>
              <a:ext cx="6060831" cy="1345223"/>
              <a:chOff x="5952392" y="2189285"/>
              <a:chExt cx="4440116" cy="1345223"/>
            </a:xfrm>
          </p:grpSpPr>
          <p:sp>
            <p:nvSpPr>
              <p:cNvPr id="2" name="Rectangle 1">
                <a:extLst>
                  <a:ext uri="{FF2B5EF4-FFF2-40B4-BE49-F238E27FC236}">
                    <a16:creationId xmlns:a16="http://schemas.microsoft.com/office/drawing/2014/main" id="{0024D70D-1E0A-EA86-948D-C2904984FCBC}"/>
                  </a:ext>
                </a:extLst>
              </p:cNvPr>
              <p:cNvSpPr/>
              <p:nvPr userDrawn="1"/>
            </p:nvSpPr>
            <p:spPr>
              <a:xfrm>
                <a:off x="5952392" y="2189285"/>
                <a:ext cx="4167554" cy="1345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5EAF414-A5F8-786B-22F6-B62C061C3E92}"/>
                  </a:ext>
                </a:extLst>
              </p:cNvPr>
              <p:cNvSpPr/>
              <p:nvPr userDrawn="1"/>
            </p:nvSpPr>
            <p:spPr>
              <a:xfrm>
                <a:off x="9935308" y="3077308"/>
                <a:ext cx="457200" cy="457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A blue and yellow logo&#10;&#10;Description automatically generated">
              <a:extLst>
                <a:ext uri="{FF2B5EF4-FFF2-40B4-BE49-F238E27FC236}">
                  <a16:creationId xmlns:a16="http://schemas.microsoft.com/office/drawing/2014/main" id="{4514C617-F18A-57E3-48AC-36124845F89B}"/>
                </a:ext>
              </a:extLst>
            </p:cNvPr>
            <p:cNvPicPr>
              <a:picLocks noChangeAspect="1"/>
            </p:cNvPicPr>
            <p:nvPr userDrawn="1"/>
          </p:nvPicPr>
          <p:blipFill>
            <a:blip r:embed="rId3"/>
            <a:stretch>
              <a:fillRect/>
            </a:stretch>
          </p:blipFill>
          <p:spPr>
            <a:xfrm>
              <a:off x="281354" y="4552950"/>
              <a:ext cx="4469423" cy="2234712"/>
            </a:xfrm>
            <a:prstGeom prst="rect">
              <a:avLst/>
            </a:prstGeom>
          </p:spPr>
        </p:pic>
      </p:grpSp>
      <p:sp>
        <p:nvSpPr>
          <p:cNvPr id="8" name="Text Placeholder 2">
            <a:extLst>
              <a:ext uri="{FF2B5EF4-FFF2-40B4-BE49-F238E27FC236}">
                <a16:creationId xmlns:a16="http://schemas.microsoft.com/office/drawing/2014/main" id="{20AFC791-694C-68FC-9B06-7F24F3961471}"/>
              </a:ext>
            </a:extLst>
          </p:cNvPr>
          <p:cNvSpPr>
            <a:spLocks noGrp="1"/>
          </p:cNvSpPr>
          <p:nvPr>
            <p:ph type="body" sz="quarter" idx="10" hasCustomPrompt="1"/>
          </p:nvPr>
        </p:nvSpPr>
        <p:spPr>
          <a:xfrm>
            <a:off x="4073925" y="1684216"/>
            <a:ext cx="5824818" cy="2070100"/>
          </a:xfrm>
        </p:spPr>
        <p:txBody>
          <a:bodyPr anchor="b">
            <a:noAutofit/>
          </a:bodyPr>
          <a:lstStyle>
            <a:lvl1pPr marL="0" indent="0">
              <a:buNone/>
              <a:defRPr sz="32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Slide Title</a:t>
            </a:r>
          </a:p>
        </p:txBody>
      </p:sp>
    </p:spTree>
    <p:extLst>
      <p:ext uri="{BB962C8B-B14F-4D97-AF65-F5344CB8AC3E}">
        <p14:creationId xmlns:p14="http://schemas.microsoft.com/office/powerpoint/2010/main" val="4017439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Divider - White">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9EB1634-360E-CCCD-79F9-0A097225A2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3" name="Graphic 2">
            <a:extLst>
              <a:ext uri="{FF2B5EF4-FFF2-40B4-BE49-F238E27FC236}">
                <a16:creationId xmlns:a16="http://schemas.microsoft.com/office/drawing/2014/main" id="{E803E018-51F6-0B86-FDF3-745C5066FD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851" y="0"/>
            <a:ext cx="12227704" cy="6858000"/>
          </a:xfrm>
          <a:prstGeom prst="rect">
            <a:avLst/>
          </a:prstGeom>
        </p:spPr>
      </p:pic>
      <p:sp>
        <p:nvSpPr>
          <p:cNvPr id="5" name="Title Placeholder 1">
            <a:extLst>
              <a:ext uri="{FF2B5EF4-FFF2-40B4-BE49-F238E27FC236}">
                <a16:creationId xmlns:a16="http://schemas.microsoft.com/office/drawing/2014/main" id="{D1BB77A4-CE5B-F301-B669-456BCE77EC71}"/>
              </a:ext>
            </a:extLst>
          </p:cNvPr>
          <p:cNvSpPr>
            <a:spLocks noGrp="1"/>
          </p:cNvSpPr>
          <p:nvPr>
            <p:ph type="title" hasCustomPrompt="1"/>
          </p:nvPr>
        </p:nvSpPr>
        <p:spPr>
          <a:xfrm>
            <a:off x="3993088" y="2690191"/>
            <a:ext cx="4860235" cy="738810"/>
          </a:xfrm>
          <a:prstGeom prst="rect">
            <a:avLst/>
          </a:prstGeom>
        </p:spPr>
        <p:txBody>
          <a:bodyPr vert="horz" lIns="91440" tIns="45720" rIns="91440" bIns="45720" rtlCol="0" anchor="b">
            <a:noAutofit/>
          </a:bodyPr>
          <a:lstStyle>
            <a:lvl1pPr>
              <a:defRPr sz="3200">
                <a:solidFill>
                  <a:schemeClr val="accent1"/>
                </a:solidFill>
              </a:defRPr>
            </a:lvl1pPr>
          </a:lstStyle>
          <a:p>
            <a:r>
              <a:rPr lang="en-US" dirty="0"/>
              <a:t>This is a section divider</a:t>
            </a:r>
          </a:p>
        </p:txBody>
      </p:sp>
    </p:spTree>
    <p:extLst>
      <p:ext uri="{BB962C8B-B14F-4D97-AF65-F5344CB8AC3E}">
        <p14:creationId xmlns:p14="http://schemas.microsoft.com/office/powerpoint/2010/main" val="2005445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mage Break">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4D87779-F724-985B-0AD5-3C7AF32D56DF}"/>
              </a:ext>
            </a:extLst>
          </p:cNvPr>
          <p:cNvSpPr>
            <a:spLocks noGrp="1"/>
          </p:cNvSpPr>
          <p:nvPr>
            <p:ph type="pic" sz="quarter" idx="10"/>
          </p:nvPr>
        </p:nvSpPr>
        <p:spPr>
          <a:xfrm>
            <a:off x="0" y="0"/>
            <a:ext cx="12192000" cy="6858000"/>
          </a:xfrm>
        </p:spPr>
        <p:txBody>
          <a:bodyPr/>
          <a:lstStyle/>
          <a:p>
            <a:endParaRPr lang="en-US"/>
          </a:p>
        </p:txBody>
      </p:sp>
      <p:pic>
        <p:nvPicPr>
          <p:cNvPr id="8" name="Graphic 7">
            <a:extLst>
              <a:ext uri="{FF2B5EF4-FFF2-40B4-BE49-F238E27FC236}">
                <a16:creationId xmlns:a16="http://schemas.microsoft.com/office/drawing/2014/main" id="{DA5ACF7C-3B4D-F653-5778-7FB50D6FA2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379"/>
            <a:ext cx="12196234" cy="6855621"/>
          </a:xfrm>
          <a:prstGeom prst="rect">
            <a:avLst/>
          </a:prstGeom>
        </p:spPr>
      </p:pic>
      <p:pic>
        <p:nvPicPr>
          <p:cNvPr id="2" name="Graphic 1">
            <a:extLst>
              <a:ext uri="{FF2B5EF4-FFF2-40B4-BE49-F238E27FC236}">
                <a16:creationId xmlns:a16="http://schemas.microsoft.com/office/drawing/2014/main" id="{4D353759-6963-E4EB-613A-410099FD638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66142" y="495300"/>
            <a:ext cx="457200" cy="454090"/>
          </a:xfrm>
          <a:prstGeom prst="rect">
            <a:avLst/>
          </a:prstGeom>
        </p:spPr>
      </p:pic>
    </p:spTree>
    <p:extLst>
      <p:ext uri="{BB962C8B-B14F-4D97-AF65-F5344CB8AC3E}">
        <p14:creationId xmlns:p14="http://schemas.microsoft.com/office/powerpoint/2010/main" val="2805704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ABCE0-E3AF-1707-9B98-F1116C2C0E32}"/>
              </a:ext>
            </a:extLst>
          </p:cNvPr>
          <p:cNvSpPr>
            <a:spLocks noGrp="1"/>
          </p:cNvSpPr>
          <p:nvPr>
            <p:ph type="title"/>
          </p:nvPr>
        </p:nvSpPr>
        <p:spPr/>
        <p:txBody>
          <a:bodyPr anchor="b"/>
          <a:lstStyle/>
          <a:p>
            <a:r>
              <a:rPr lang="en-US" dirty="0"/>
              <a:t>Click to edit Master title style</a:t>
            </a:r>
          </a:p>
        </p:txBody>
      </p:sp>
      <p:sp>
        <p:nvSpPr>
          <p:cNvPr id="4" name="Text Placeholder 3">
            <a:extLst>
              <a:ext uri="{FF2B5EF4-FFF2-40B4-BE49-F238E27FC236}">
                <a16:creationId xmlns:a16="http://schemas.microsoft.com/office/drawing/2014/main" id="{60CF604C-085E-C921-8F70-89A0C2352222}"/>
              </a:ext>
            </a:extLst>
          </p:cNvPr>
          <p:cNvSpPr>
            <a:spLocks noGrp="1"/>
          </p:cNvSpPr>
          <p:nvPr>
            <p:ph type="body" sz="quarter" idx="10"/>
          </p:nvPr>
        </p:nvSpPr>
        <p:spPr>
          <a:xfrm>
            <a:off x="838200" y="2146300"/>
            <a:ext cx="10515600" cy="3897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4490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Large Quote">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F0DD726-2596-84BA-FA2D-311E87CC9B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DA5ACF7C-3B4D-F653-5778-7FB50D6FA2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379"/>
            <a:ext cx="12196234" cy="6855621"/>
          </a:xfrm>
          <a:prstGeom prst="rect">
            <a:avLst/>
          </a:prstGeom>
        </p:spPr>
      </p:pic>
      <p:sp>
        <p:nvSpPr>
          <p:cNvPr id="3" name="Text Placeholder 2">
            <a:extLst>
              <a:ext uri="{FF2B5EF4-FFF2-40B4-BE49-F238E27FC236}">
                <a16:creationId xmlns:a16="http://schemas.microsoft.com/office/drawing/2014/main" id="{B2BD1848-C39E-6CB6-C824-78B5B81D09C1}"/>
              </a:ext>
            </a:extLst>
          </p:cNvPr>
          <p:cNvSpPr>
            <a:spLocks noGrp="1"/>
          </p:cNvSpPr>
          <p:nvPr>
            <p:ph type="body" sz="quarter" idx="10"/>
          </p:nvPr>
        </p:nvSpPr>
        <p:spPr>
          <a:xfrm>
            <a:off x="4610100" y="1219200"/>
            <a:ext cx="5824818" cy="2070100"/>
          </a:xfrm>
        </p:spPr>
        <p:txBody>
          <a:bodyPr anchor="b">
            <a:noAutofit/>
          </a:bodyPr>
          <a:lstStyle>
            <a:lvl1pPr marL="0" indent="0">
              <a:buNone/>
              <a:defRPr sz="3200" b="1"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pic>
        <p:nvPicPr>
          <p:cNvPr id="2" name="Graphic 1">
            <a:extLst>
              <a:ext uri="{FF2B5EF4-FFF2-40B4-BE49-F238E27FC236}">
                <a16:creationId xmlns:a16="http://schemas.microsoft.com/office/drawing/2014/main" id="{683B3241-862D-E7CA-06A5-B8E6DDB6FE6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266142" y="495300"/>
            <a:ext cx="457200" cy="454090"/>
          </a:xfrm>
          <a:prstGeom prst="rect">
            <a:avLst/>
          </a:prstGeom>
        </p:spPr>
      </p:pic>
    </p:spTree>
    <p:extLst>
      <p:ext uri="{BB962C8B-B14F-4D97-AF65-F5344CB8AC3E}">
        <p14:creationId xmlns:p14="http://schemas.microsoft.com/office/powerpoint/2010/main" val="4241100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663FF-5D9E-4349-92BC-B90A4C2C91A0}"/>
              </a:ext>
            </a:extLst>
          </p:cNvPr>
          <p:cNvSpPr>
            <a:spLocks noGrp="1"/>
          </p:cNvSpPr>
          <p:nvPr>
            <p:ph type="title" hasCustomPrompt="1"/>
          </p:nvPr>
        </p:nvSpPr>
        <p:spPr>
          <a:xfrm>
            <a:off x="548640" y="3882008"/>
            <a:ext cx="11102023" cy="590931"/>
          </a:xfrm>
        </p:spPr>
        <p:txBody>
          <a:bodyPr anchor="t" anchorCtr="0"/>
          <a:lstStyle>
            <a:lvl1pPr>
              <a:defRPr sz="3600">
                <a:solidFill>
                  <a:srgbClr val="0A4A8E"/>
                </a:solidFill>
              </a:defRPr>
            </a:lvl1pPr>
          </a:lstStyle>
          <a:p>
            <a:r>
              <a:rPr lang="en-US" dirty="0"/>
              <a:t>Title Goes Here</a:t>
            </a:r>
          </a:p>
        </p:txBody>
      </p:sp>
      <p:cxnSp>
        <p:nvCxnSpPr>
          <p:cNvPr id="6" name="Straight Connector 5">
            <a:extLst>
              <a:ext uri="{FF2B5EF4-FFF2-40B4-BE49-F238E27FC236}">
                <a16:creationId xmlns:a16="http://schemas.microsoft.com/office/drawing/2014/main" id="{FBB6E322-A43F-5745-A965-5D290070662C}"/>
              </a:ext>
            </a:extLst>
          </p:cNvPr>
          <p:cNvCxnSpPr>
            <a:cxnSpLocks/>
          </p:cNvCxnSpPr>
          <p:nvPr userDrawn="1"/>
        </p:nvCxnSpPr>
        <p:spPr>
          <a:xfrm>
            <a:off x="647700" y="4471191"/>
            <a:ext cx="11002963" cy="0"/>
          </a:xfrm>
          <a:prstGeom prst="line">
            <a:avLst/>
          </a:prstGeom>
          <a:ln w="6350">
            <a:solidFill>
              <a:srgbClr val="0A4A8E"/>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ECB0760-4CFC-204D-AC25-4DF499FE174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03222" y="6251231"/>
            <a:ext cx="1541078" cy="270256"/>
          </a:xfrm>
          <a:prstGeom prst="rect">
            <a:avLst/>
          </a:prstGeom>
        </p:spPr>
      </p:pic>
    </p:spTree>
    <p:extLst>
      <p:ext uri="{BB962C8B-B14F-4D97-AF65-F5344CB8AC3E}">
        <p14:creationId xmlns:p14="http://schemas.microsoft.com/office/powerpoint/2010/main" val="398733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41338" y="632633"/>
            <a:ext cx="11117262" cy="249299"/>
          </a:xfrm>
        </p:spPr>
        <p:txBody>
          <a:bodyPr lIns="0" tIns="0" rIns="0" bIns="0"/>
          <a:lstStyle>
            <a:lvl1pPr>
              <a:defRPr sz="1800" b="0" i="0">
                <a:solidFill>
                  <a:srgbClr val="0A4A8E"/>
                </a:solidFill>
                <a:latin typeface="Arial Unicode MS"/>
                <a:cs typeface="Arial Unicode MS"/>
              </a:defRPr>
            </a:lvl1pPr>
          </a:lstStyle>
          <a:p>
            <a:endParaRPr/>
          </a:p>
        </p:txBody>
      </p:sp>
      <p:sp>
        <p:nvSpPr>
          <p:cNvPr id="3" name="Holder 3"/>
          <p:cNvSpPr>
            <a:spLocks noGrp="1"/>
          </p:cNvSpPr>
          <p:nvPr>
            <p:ph type="body" idx="1"/>
          </p:nvPr>
        </p:nvSpPr>
        <p:spPr>
          <a:xfrm>
            <a:off x="541338" y="1371600"/>
            <a:ext cx="11117262" cy="276999"/>
          </a:xfrm>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675" b="0" i="0">
                <a:solidFill>
                  <a:srgbClr val="0A4A8E"/>
                </a:solidFill>
                <a:latin typeface="Arial Unicode MS"/>
                <a:cs typeface="Arial Unicode MS"/>
              </a:defRPr>
            </a:lvl1pPr>
          </a:lstStyle>
          <a:p>
            <a:pPr marL="9525">
              <a:spcBef>
                <a:spcPts val="83"/>
              </a:spcBef>
            </a:pPr>
            <a:r>
              <a:rPr lang="en-US" spc="53"/>
              <a:t>©</a:t>
            </a:r>
            <a:r>
              <a:rPr lang="en-US" spc="-113"/>
              <a:t> </a:t>
            </a:r>
            <a:r>
              <a:rPr lang="en-US" spc="26"/>
              <a:t>2021 </a:t>
            </a:r>
            <a:r>
              <a:rPr lang="en-US" spc="-8"/>
              <a:t>Brink’s. </a:t>
            </a:r>
            <a:r>
              <a:rPr lang="en-US" spc="4"/>
              <a:t>Proprietary </a:t>
            </a:r>
            <a:r>
              <a:rPr lang="en-US"/>
              <a:t>and confidential. </a:t>
            </a:r>
            <a:r>
              <a:rPr lang="en-US" spc="15"/>
              <a:t>All </a:t>
            </a:r>
            <a:r>
              <a:rPr lang="en-US" spc="11"/>
              <a:t>rights </a:t>
            </a:r>
            <a:r>
              <a:rPr lang="en-US" spc="-8"/>
              <a:t>reserved.</a:t>
            </a:r>
            <a:endParaRPr lang="en-US" spc="-8"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11/18/2024</a:t>
            </a:fld>
            <a:endParaRPr lang="en-US"/>
          </a:p>
        </p:txBody>
      </p:sp>
      <p:sp>
        <p:nvSpPr>
          <p:cNvPr id="6" name="Holder 6"/>
          <p:cNvSpPr>
            <a:spLocks noGrp="1"/>
          </p:cNvSpPr>
          <p:nvPr>
            <p:ph type="sldNum" sz="quarter" idx="7"/>
          </p:nvPr>
        </p:nvSpPr>
        <p:spPr/>
        <p:txBody>
          <a:bodyPr lIns="0" tIns="0" rIns="0" bIns="0"/>
          <a:lstStyle>
            <a:lvl1pPr>
              <a:defRPr sz="675" b="0" i="0">
                <a:solidFill>
                  <a:srgbClr val="0A4A8E"/>
                </a:solidFill>
                <a:latin typeface="Arial Unicode MS"/>
                <a:cs typeface="Arial Unicode MS"/>
              </a:defRPr>
            </a:lvl1pPr>
          </a:lstStyle>
          <a:p>
            <a:pPr marL="9525">
              <a:spcBef>
                <a:spcPts val="83"/>
              </a:spcBef>
            </a:pPr>
            <a:r>
              <a:rPr lang="en-US" spc="4"/>
              <a:t>Marketing </a:t>
            </a:r>
            <a:r>
              <a:rPr lang="en-US"/>
              <a:t>and </a:t>
            </a:r>
            <a:r>
              <a:rPr lang="en-US" spc="4"/>
              <a:t>Brand </a:t>
            </a:r>
            <a:r>
              <a:rPr lang="en-US"/>
              <a:t>Style </a:t>
            </a:r>
            <a:r>
              <a:rPr lang="en-US" spc="-8"/>
              <a:t>Guidelines </a:t>
            </a:r>
            <a:r>
              <a:rPr lang="en-US"/>
              <a:t>|</a:t>
            </a:r>
            <a:r>
              <a:rPr lang="en-US" spc="68"/>
              <a:t> </a:t>
            </a:r>
            <a:fld id="{81D60167-4931-47E6-BA6A-407CBD079E47}" type="slidenum">
              <a:rPr lang="en-US" spc="26" smtClean="0"/>
              <a:pPr marL="9525">
                <a:spcBef>
                  <a:spcPts val="83"/>
                </a:spcBef>
              </a:pPr>
              <a:t>‹#›</a:t>
            </a:fld>
            <a:endParaRPr lang="en-US" spc="26" dirty="0"/>
          </a:p>
        </p:txBody>
      </p:sp>
    </p:spTree>
    <p:extLst>
      <p:ext uri="{BB962C8B-B14F-4D97-AF65-F5344CB8AC3E}">
        <p14:creationId xmlns:p14="http://schemas.microsoft.com/office/powerpoint/2010/main" val="2282374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ubhead, Content, Financial &amp; Foot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12A0-B153-1842-ABEA-FB2FEFBAB120}"/>
              </a:ext>
            </a:extLst>
          </p:cNvPr>
          <p:cNvSpPr>
            <a:spLocks noGrp="1"/>
          </p:cNvSpPr>
          <p:nvPr>
            <p:ph type="title" hasCustomPrompt="1"/>
          </p:nvPr>
        </p:nvSpPr>
        <p:spPr>
          <a:xfrm>
            <a:off x="548640" y="457200"/>
            <a:ext cx="11102023" cy="424732"/>
          </a:xfrm>
        </p:spPr>
        <p:txBody>
          <a:bodyPr/>
          <a:lstStyle>
            <a:lvl1pPr>
              <a:defRPr sz="2400">
                <a:solidFill>
                  <a:schemeClr val="accent1"/>
                </a:solidFill>
              </a:defRPr>
            </a:lvl1pPr>
          </a:lstStyle>
          <a:p>
            <a:r>
              <a:rPr lang="en-US" dirty="0"/>
              <a:t>Title Goes Here</a:t>
            </a:r>
          </a:p>
        </p:txBody>
      </p:sp>
      <p:sp>
        <p:nvSpPr>
          <p:cNvPr id="7" name="Text Placeholder 6">
            <a:extLst>
              <a:ext uri="{FF2B5EF4-FFF2-40B4-BE49-F238E27FC236}">
                <a16:creationId xmlns:a16="http://schemas.microsoft.com/office/drawing/2014/main" id="{9A5839A4-0860-054D-B56C-D9188887A002}"/>
              </a:ext>
            </a:extLst>
          </p:cNvPr>
          <p:cNvSpPr>
            <a:spLocks noGrp="1"/>
          </p:cNvSpPr>
          <p:nvPr>
            <p:ph type="body" sz="quarter" idx="15" hasCustomPrompt="1"/>
          </p:nvPr>
        </p:nvSpPr>
        <p:spPr>
          <a:xfrm>
            <a:off x="548640" y="822960"/>
            <a:ext cx="8705719" cy="369332"/>
          </a:xfrm>
        </p:spPr>
        <p:txBody>
          <a:bodyPr/>
          <a:lstStyle>
            <a:lvl1pPr marL="0" indent="0">
              <a:buFontTx/>
              <a:buNone/>
              <a:defRPr sz="1800" cap="none" baseline="0"/>
            </a:lvl1pPr>
          </a:lstStyle>
          <a:p>
            <a:pPr lvl="0"/>
            <a:r>
              <a:rPr lang="en-US" dirty="0"/>
              <a:t>Subhead goes here</a:t>
            </a:r>
          </a:p>
        </p:txBody>
      </p:sp>
      <p:sp>
        <p:nvSpPr>
          <p:cNvPr id="13" name="Content Placeholder 12">
            <a:extLst>
              <a:ext uri="{FF2B5EF4-FFF2-40B4-BE49-F238E27FC236}">
                <a16:creationId xmlns:a16="http://schemas.microsoft.com/office/drawing/2014/main" id="{5551383F-84AB-8247-AB1C-3B17087488EE}"/>
              </a:ext>
            </a:extLst>
          </p:cNvPr>
          <p:cNvSpPr>
            <a:spLocks noGrp="1"/>
          </p:cNvSpPr>
          <p:nvPr>
            <p:ph sz="quarter" idx="17"/>
          </p:nvPr>
        </p:nvSpPr>
        <p:spPr>
          <a:xfrm>
            <a:off x="548640" y="1371600"/>
            <a:ext cx="11102023" cy="1938992"/>
          </a:xfrm>
        </p:spPr>
        <p:txBody>
          <a:bodyPr/>
          <a:lstStyle>
            <a:lvl1pPr>
              <a:defRPr>
                <a:solidFill>
                  <a:srgbClr val="3F403F"/>
                </a:solidFill>
              </a:defRPr>
            </a:lvl1pPr>
            <a:lvl2pPr>
              <a:defRPr>
                <a:solidFill>
                  <a:srgbClr val="3F403F"/>
                </a:solidFill>
              </a:defRPr>
            </a:lvl2pPr>
            <a:lvl3pPr>
              <a:defRPr>
                <a:solidFill>
                  <a:srgbClr val="3F403F"/>
                </a:solidFill>
              </a:defRPr>
            </a:lvl3pPr>
            <a:lvl4pPr>
              <a:defRPr>
                <a:solidFill>
                  <a:srgbClr val="3F403F"/>
                </a:solidFill>
              </a:defRPr>
            </a:lvl4pPr>
            <a:lvl5pPr>
              <a:defRPr>
                <a:solidFill>
                  <a:srgbClr val="3F403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9">
            <a:extLst>
              <a:ext uri="{FF2B5EF4-FFF2-40B4-BE49-F238E27FC236}">
                <a16:creationId xmlns:a16="http://schemas.microsoft.com/office/drawing/2014/main" id="{494E2E9D-E130-7649-9A4A-34557A92621F}"/>
              </a:ext>
            </a:extLst>
          </p:cNvPr>
          <p:cNvSpPr>
            <a:spLocks noGrp="1"/>
          </p:cNvSpPr>
          <p:nvPr>
            <p:ph type="body" sz="quarter" idx="18" hasCustomPrompt="1"/>
          </p:nvPr>
        </p:nvSpPr>
        <p:spPr>
          <a:xfrm>
            <a:off x="548640" y="5785015"/>
            <a:ext cx="11102023" cy="671979"/>
          </a:xfrm>
        </p:spPr>
        <p:txBody>
          <a:bodyPr wrap="square" bIns="0" anchor="b" anchorCtr="0">
            <a:spAutoFit/>
          </a:bodyPr>
          <a:lstStyle>
            <a:lvl1pPr marL="114300" indent="-114300">
              <a:lnSpc>
                <a:spcPct val="85000"/>
              </a:lnSpc>
              <a:spcAft>
                <a:spcPts val="200"/>
              </a:spcAft>
              <a:buFont typeface="+mj-lt"/>
              <a:buAutoNum type="arabicPeriod"/>
              <a:tabLst/>
              <a:defRPr sz="800"/>
            </a:lvl1pPr>
          </a:lstStyle>
          <a:p>
            <a:pPr lvl="0"/>
            <a:r>
              <a:rPr lang="en-US" sz="800"/>
              <a:t>Add footnotes here</a:t>
            </a:r>
          </a:p>
          <a:p>
            <a:pPr lvl="0"/>
            <a:r>
              <a:rPr lang="en-US" sz="800"/>
              <a:t>Add footnotes here</a:t>
            </a:r>
          </a:p>
          <a:p>
            <a:pPr lvl="0"/>
            <a:r>
              <a:rPr lang="en-US" sz="800"/>
              <a:t>Add footnotes here</a:t>
            </a:r>
          </a:p>
          <a:p>
            <a:pPr lvl="0"/>
            <a:r>
              <a:rPr lang="en-US" sz="800"/>
              <a:t>Add footnotes here</a:t>
            </a:r>
          </a:p>
          <a:p>
            <a:pPr lvl="0"/>
            <a:r>
              <a:rPr lang="en-US" sz="800"/>
              <a:t>Add footnotes here</a:t>
            </a:r>
            <a:endParaRPr lang="en-US"/>
          </a:p>
        </p:txBody>
      </p:sp>
      <p:sp>
        <p:nvSpPr>
          <p:cNvPr id="6" name="Text Placeholder 6">
            <a:extLst>
              <a:ext uri="{FF2B5EF4-FFF2-40B4-BE49-F238E27FC236}">
                <a16:creationId xmlns:a16="http://schemas.microsoft.com/office/drawing/2014/main" id="{F0631FDE-FF59-3248-A30C-1C759C1963FD}"/>
              </a:ext>
            </a:extLst>
          </p:cNvPr>
          <p:cNvSpPr>
            <a:spLocks noGrp="1"/>
          </p:cNvSpPr>
          <p:nvPr>
            <p:ph type="body" sz="quarter" idx="19" hasCustomPrompt="1"/>
          </p:nvPr>
        </p:nvSpPr>
        <p:spPr>
          <a:xfrm>
            <a:off x="9427779" y="924161"/>
            <a:ext cx="2218059" cy="246221"/>
          </a:xfrm>
        </p:spPr>
        <p:txBody>
          <a:bodyPr/>
          <a:lstStyle>
            <a:lvl1pPr marL="0" indent="0" algn="r">
              <a:buFontTx/>
              <a:buNone/>
              <a:defRPr sz="1000" cap="none" baseline="0"/>
            </a:lvl1pPr>
          </a:lstStyle>
          <a:p>
            <a:pPr lvl="0"/>
            <a:r>
              <a:rPr lang="en-US" dirty="0"/>
              <a:t>(Millions)</a:t>
            </a:r>
          </a:p>
        </p:txBody>
      </p:sp>
    </p:spTree>
    <p:extLst>
      <p:ext uri="{BB962C8B-B14F-4D97-AF65-F5344CB8AC3E}">
        <p14:creationId xmlns:p14="http://schemas.microsoft.com/office/powerpoint/2010/main" val="267168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head, Financial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12A0-B153-1842-ABEA-FB2FEFBAB120}"/>
              </a:ext>
            </a:extLst>
          </p:cNvPr>
          <p:cNvSpPr>
            <a:spLocks noGrp="1"/>
          </p:cNvSpPr>
          <p:nvPr>
            <p:ph type="title" hasCustomPrompt="1"/>
          </p:nvPr>
        </p:nvSpPr>
        <p:spPr>
          <a:xfrm>
            <a:off x="548640" y="457200"/>
            <a:ext cx="11102023" cy="424732"/>
          </a:xfrm>
        </p:spPr>
        <p:txBody>
          <a:bodyPr/>
          <a:lstStyle>
            <a:lvl1pPr>
              <a:defRPr sz="2400">
                <a:solidFill>
                  <a:schemeClr val="accent1"/>
                </a:solidFill>
              </a:defRPr>
            </a:lvl1pPr>
          </a:lstStyle>
          <a:p>
            <a:r>
              <a:rPr lang="en-US" dirty="0"/>
              <a:t>Title Goes Here</a:t>
            </a:r>
          </a:p>
        </p:txBody>
      </p:sp>
      <p:sp>
        <p:nvSpPr>
          <p:cNvPr id="13" name="Content Placeholder 12">
            <a:extLst>
              <a:ext uri="{FF2B5EF4-FFF2-40B4-BE49-F238E27FC236}">
                <a16:creationId xmlns:a16="http://schemas.microsoft.com/office/drawing/2014/main" id="{5551383F-84AB-8247-AB1C-3B17087488EE}"/>
              </a:ext>
            </a:extLst>
          </p:cNvPr>
          <p:cNvSpPr>
            <a:spLocks noGrp="1"/>
          </p:cNvSpPr>
          <p:nvPr>
            <p:ph sz="quarter" idx="17"/>
          </p:nvPr>
        </p:nvSpPr>
        <p:spPr>
          <a:xfrm>
            <a:off x="548640" y="1371600"/>
            <a:ext cx="11102023" cy="1938992"/>
          </a:xfrm>
        </p:spPr>
        <p:txBody>
          <a:bodyPr/>
          <a:lstStyle>
            <a:lvl1pPr>
              <a:defRPr>
                <a:solidFill>
                  <a:srgbClr val="3F403F"/>
                </a:solidFill>
              </a:defRPr>
            </a:lvl1pPr>
            <a:lvl2pPr>
              <a:defRPr>
                <a:solidFill>
                  <a:srgbClr val="3F403F"/>
                </a:solidFill>
              </a:defRPr>
            </a:lvl2pPr>
            <a:lvl3pPr>
              <a:defRPr>
                <a:solidFill>
                  <a:srgbClr val="3F403F"/>
                </a:solidFill>
              </a:defRPr>
            </a:lvl3pPr>
            <a:lvl4pPr>
              <a:defRPr>
                <a:solidFill>
                  <a:srgbClr val="3F403F"/>
                </a:solidFill>
              </a:defRPr>
            </a:lvl4pPr>
            <a:lvl5pPr>
              <a:defRPr>
                <a:solidFill>
                  <a:srgbClr val="3F403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a:extLst>
              <a:ext uri="{FF2B5EF4-FFF2-40B4-BE49-F238E27FC236}">
                <a16:creationId xmlns:a16="http://schemas.microsoft.com/office/drawing/2014/main" id="{5E9D0D49-6424-B54F-B884-EC83077F3A3D}"/>
              </a:ext>
            </a:extLst>
          </p:cNvPr>
          <p:cNvSpPr>
            <a:spLocks noGrp="1"/>
          </p:cNvSpPr>
          <p:nvPr>
            <p:ph type="body" sz="quarter" idx="15" hasCustomPrompt="1"/>
          </p:nvPr>
        </p:nvSpPr>
        <p:spPr>
          <a:xfrm>
            <a:off x="548640" y="822960"/>
            <a:ext cx="8705719" cy="369332"/>
          </a:xfrm>
        </p:spPr>
        <p:txBody>
          <a:bodyPr/>
          <a:lstStyle>
            <a:lvl1pPr marL="0" indent="0">
              <a:buFontTx/>
              <a:buNone/>
              <a:defRPr sz="1800" cap="none" baseline="0"/>
            </a:lvl1pPr>
          </a:lstStyle>
          <a:p>
            <a:pPr lvl="0"/>
            <a:r>
              <a:rPr lang="en-US" dirty="0"/>
              <a:t>Subhead goes here</a:t>
            </a:r>
          </a:p>
        </p:txBody>
      </p:sp>
      <p:sp>
        <p:nvSpPr>
          <p:cNvPr id="9" name="Text Placeholder 6">
            <a:extLst>
              <a:ext uri="{FF2B5EF4-FFF2-40B4-BE49-F238E27FC236}">
                <a16:creationId xmlns:a16="http://schemas.microsoft.com/office/drawing/2014/main" id="{42569076-FA3B-254E-94C8-0C8F676A7246}"/>
              </a:ext>
            </a:extLst>
          </p:cNvPr>
          <p:cNvSpPr>
            <a:spLocks noGrp="1"/>
          </p:cNvSpPr>
          <p:nvPr>
            <p:ph type="body" sz="quarter" idx="19" hasCustomPrompt="1"/>
          </p:nvPr>
        </p:nvSpPr>
        <p:spPr>
          <a:xfrm>
            <a:off x="9427779" y="924161"/>
            <a:ext cx="2218059" cy="246221"/>
          </a:xfrm>
        </p:spPr>
        <p:txBody>
          <a:bodyPr/>
          <a:lstStyle>
            <a:lvl1pPr marL="0" indent="0" algn="r">
              <a:buFontTx/>
              <a:buNone/>
              <a:defRPr sz="1000" cap="none" baseline="0"/>
            </a:lvl1pPr>
          </a:lstStyle>
          <a:p>
            <a:pPr lvl="0"/>
            <a:r>
              <a:rPr lang="en-US" dirty="0"/>
              <a:t>(Millions)</a:t>
            </a:r>
          </a:p>
        </p:txBody>
      </p:sp>
    </p:spTree>
    <p:extLst>
      <p:ext uri="{BB962C8B-B14F-4D97-AF65-F5344CB8AC3E}">
        <p14:creationId xmlns:p14="http://schemas.microsoft.com/office/powerpoint/2010/main" val="399581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Financials &amp; Foot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12A0-B153-1842-ABEA-FB2FEFBAB120}"/>
              </a:ext>
            </a:extLst>
          </p:cNvPr>
          <p:cNvSpPr>
            <a:spLocks noGrp="1"/>
          </p:cNvSpPr>
          <p:nvPr>
            <p:ph type="title" hasCustomPrompt="1"/>
          </p:nvPr>
        </p:nvSpPr>
        <p:spPr>
          <a:xfrm>
            <a:off x="548640" y="457200"/>
            <a:ext cx="11102023" cy="424732"/>
          </a:xfrm>
        </p:spPr>
        <p:txBody>
          <a:bodyPr/>
          <a:lstStyle>
            <a:lvl1pPr>
              <a:defRPr sz="2400">
                <a:solidFill>
                  <a:schemeClr val="accent1"/>
                </a:solidFill>
              </a:defRPr>
            </a:lvl1pPr>
          </a:lstStyle>
          <a:p>
            <a:r>
              <a:rPr lang="en-US" dirty="0"/>
              <a:t>Title Goes Here</a:t>
            </a:r>
          </a:p>
        </p:txBody>
      </p:sp>
      <p:sp>
        <p:nvSpPr>
          <p:cNvPr id="9" name="Text Placeholder 6">
            <a:extLst>
              <a:ext uri="{FF2B5EF4-FFF2-40B4-BE49-F238E27FC236}">
                <a16:creationId xmlns:a16="http://schemas.microsoft.com/office/drawing/2014/main" id="{42569076-FA3B-254E-94C8-0C8F676A7246}"/>
              </a:ext>
            </a:extLst>
          </p:cNvPr>
          <p:cNvSpPr>
            <a:spLocks noGrp="1"/>
          </p:cNvSpPr>
          <p:nvPr>
            <p:ph type="body" sz="quarter" idx="19" hasCustomPrompt="1"/>
          </p:nvPr>
        </p:nvSpPr>
        <p:spPr>
          <a:xfrm>
            <a:off x="9427779" y="924161"/>
            <a:ext cx="2218059" cy="246221"/>
          </a:xfrm>
        </p:spPr>
        <p:txBody>
          <a:bodyPr/>
          <a:lstStyle>
            <a:lvl1pPr marL="0" indent="0" algn="r">
              <a:buFontTx/>
              <a:buNone/>
              <a:defRPr sz="1000" cap="none" baseline="0"/>
            </a:lvl1pPr>
          </a:lstStyle>
          <a:p>
            <a:pPr lvl="0"/>
            <a:r>
              <a:rPr lang="en-US" dirty="0"/>
              <a:t>(Millions)</a:t>
            </a:r>
          </a:p>
        </p:txBody>
      </p:sp>
      <p:sp>
        <p:nvSpPr>
          <p:cNvPr id="6" name="Text Placeholder 9">
            <a:extLst>
              <a:ext uri="{FF2B5EF4-FFF2-40B4-BE49-F238E27FC236}">
                <a16:creationId xmlns:a16="http://schemas.microsoft.com/office/drawing/2014/main" id="{371DCFAA-D504-8845-B4A3-1F51347CC62F}"/>
              </a:ext>
            </a:extLst>
          </p:cNvPr>
          <p:cNvSpPr>
            <a:spLocks noGrp="1"/>
          </p:cNvSpPr>
          <p:nvPr>
            <p:ph type="body" sz="quarter" idx="18" hasCustomPrompt="1"/>
          </p:nvPr>
        </p:nvSpPr>
        <p:spPr>
          <a:xfrm>
            <a:off x="548640" y="5785015"/>
            <a:ext cx="11102023" cy="671979"/>
          </a:xfrm>
        </p:spPr>
        <p:txBody>
          <a:bodyPr wrap="square" bIns="0" anchor="b" anchorCtr="0">
            <a:spAutoFit/>
          </a:bodyPr>
          <a:lstStyle>
            <a:lvl1pPr marL="114300" indent="-114300">
              <a:lnSpc>
                <a:spcPct val="85000"/>
              </a:lnSpc>
              <a:spcAft>
                <a:spcPts val="200"/>
              </a:spcAft>
              <a:buFont typeface="+mj-lt"/>
              <a:buAutoNum type="arabicPeriod"/>
              <a:tabLst/>
              <a:defRPr sz="800"/>
            </a:lvl1pPr>
          </a:lstStyle>
          <a:p>
            <a:pPr lvl="0"/>
            <a:r>
              <a:rPr lang="en-US" sz="800"/>
              <a:t>Add footnotes here</a:t>
            </a:r>
          </a:p>
          <a:p>
            <a:pPr lvl="0"/>
            <a:r>
              <a:rPr lang="en-US" sz="800"/>
              <a:t>Add footnotes here</a:t>
            </a:r>
          </a:p>
          <a:p>
            <a:pPr lvl="0"/>
            <a:r>
              <a:rPr lang="en-US" sz="800"/>
              <a:t>Add footnotes here</a:t>
            </a:r>
          </a:p>
          <a:p>
            <a:pPr lvl="0"/>
            <a:r>
              <a:rPr lang="en-US" sz="800"/>
              <a:t>Add footnotes here</a:t>
            </a:r>
          </a:p>
          <a:p>
            <a:pPr lvl="0"/>
            <a:r>
              <a:rPr lang="en-US" sz="800"/>
              <a:t>Add footnotes here</a:t>
            </a:r>
            <a:endParaRPr lang="en-US"/>
          </a:p>
        </p:txBody>
      </p:sp>
    </p:spTree>
    <p:extLst>
      <p:ext uri="{BB962C8B-B14F-4D97-AF65-F5344CB8AC3E}">
        <p14:creationId xmlns:p14="http://schemas.microsoft.com/office/powerpoint/2010/main" val="73088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head &amp; Financ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12A0-B153-1842-ABEA-FB2FEFBAB120}"/>
              </a:ext>
            </a:extLst>
          </p:cNvPr>
          <p:cNvSpPr>
            <a:spLocks noGrp="1"/>
          </p:cNvSpPr>
          <p:nvPr>
            <p:ph type="title" hasCustomPrompt="1"/>
          </p:nvPr>
        </p:nvSpPr>
        <p:spPr>
          <a:xfrm>
            <a:off x="548640" y="457200"/>
            <a:ext cx="11102023" cy="424732"/>
          </a:xfrm>
        </p:spPr>
        <p:txBody>
          <a:bodyPr/>
          <a:lstStyle>
            <a:lvl1pPr>
              <a:defRPr sz="2400">
                <a:solidFill>
                  <a:schemeClr val="accent1"/>
                </a:solidFill>
              </a:defRPr>
            </a:lvl1pPr>
          </a:lstStyle>
          <a:p>
            <a:r>
              <a:rPr lang="en-US" dirty="0"/>
              <a:t>Title Goes Here</a:t>
            </a:r>
          </a:p>
        </p:txBody>
      </p:sp>
      <p:sp>
        <p:nvSpPr>
          <p:cNvPr id="6" name="Text Placeholder 6">
            <a:extLst>
              <a:ext uri="{FF2B5EF4-FFF2-40B4-BE49-F238E27FC236}">
                <a16:creationId xmlns:a16="http://schemas.microsoft.com/office/drawing/2014/main" id="{9F9FCDFC-9DCF-5E49-B920-D08BB6EE9D3E}"/>
              </a:ext>
            </a:extLst>
          </p:cNvPr>
          <p:cNvSpPr>
            <a:spLocks noGrp="1"/>
          </p:cNvSpPr>
          <p:nvPr>
            <p:ph type="body" sz="quarter" idx="15" hasCustomPrompt="1"/>
          </p:nvPr>
        </p:nvSpPr>
        <p:spPr>
          <a:xfrm>
            <a:off x="548640" y="822960"/>
            <a:ext cx="8705719" cy="369332"/>
          </a:xfrm>
        </p:spPr>
        <p:txBody>
          <a:bodyPr/>
          <a:lstStyle>
            <a:lvl1pPr marL="0" indent="0">
              <a:buFontTx/>
              <a:buNone/>
              <a:defRPr sz="1800" cap="none" baseline="0"/>
            </a:lvl1pPr>
          </a:lstStyle>
          <a:p>
            <a:pPr lvl="0"/>
            <a:r>
              <a:rPr lang="en-US" dirty="0"/>
              <a:t>Subhead goes here</a:t>
            </a:r>
          </a:p>
        </p:txBody>
      </p:sp>
      <p:sp>
        <p:nvSpPr>
          <p:cNvPr id="8" name="Text Placeholder 6">
            <a:extLst>
              <a:ext uri="{FF2B5EF4-FFF2-40B4-BE49-F238E27FC236}">
                <a16:creationId xmlns:a16="http://schemas.microsoft.com/office/drawing/2014/main" id="{7023CEB4-A427-5E47-831A-51FFAC0BF8D3}"/>
              </a:ext>
            </a:extLst>
          </p:cNvPr>
          <p:cNvSpPr>
            <a:spLocks noGrp="1"/>
          </p:cNvSpPr>
          <p:nvPr>
            <p:ph type="body" sz="quarter" idx="19" hasCustomPrompt="1"/>
          </p:nvPr>
        </p:nvSpPr>
        <p:spPr>
          <a:xfrm>
            <a:off x="9427779" y="924161"/>
            <a:ext cx="2218059" cy="246221"/>
          </a:xfrm>
        </p:spPr>
        <p:txBody>
          <a:bodyPr/>
          <a:lstStyle>
            <a:lvl1pPr marL="0" indent="0" algn="r">
              <a:buFontTx/>
              <a:buNone/>
              <a:defRPr sz="1000" cap="none" baseline="0"/>
            </a:lvl1pPr>
          </a:lstStyle>
          <a:p>
            <a:pPr lvl="0"/>
            <a:r>
              <a:rPr lang="en-US" dirty="0"/>
              <a:t>(Millions)</a:t>
            </a:r>
          </a:p>
        </p:txBody>
      </p:sp>
    </p:spTree>
    <p:extLst>
      <p:ext uri="{BB962C8B-B14F-4D97-AF65-F5344CB8AC3E}">
        <p14:creationId xmlns:p14="http://schemas.microsoft.com/office/powerpoint/2010/main" val="98673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12A0-B153-1842-ABEA-FB2FEFBAB120}"/>
              </a:ext>
            </a:extLst>
          </p:cNvPr>
          <p:cNvSpPr>
            <a:spLocks noGrp="1"/>
          </p:cNvSpPr>
          <p:nvPr>
            <p:ph type="title" hasCustomPrompt="1"/>
          </p:nvPr>
        </p:nvSpPr>
        <p:spPr>
          <a:xfrm>
            <a:off x="548640" y="457200"/>
            <a:ext cx="11102023" cy="424732"/>
          </a:xfrm>
        </p:spPr>
        <p:txBody>
          <a:bodyPr/>
          <a:lstStyle>
            <a:lvl1pPr>
              <a:defRPr sz="2400">
                <a:solidFill>
                  <a:schemeClr val="accent1"/>
                </a:solidFill>
              </a:defRPr>
            </a:lvl1pPr>
          </a:lstStyle>
          <a:p>
            <a:r>
              <a:rPr lang="en-US" dirty="0"/>
              <a:t>Title Goes Here</a:t>
            </a:r>
          </a:p>
        </p:txBody>
      </p:sp>
      <p:sp>
        <p:nvSpPr>
          <p:cNvPr id="6" name="Text Placeholder 6">
            <a:extLst>
              <a:ext uri="{FF2B5EF4-FFF2-40B4-BE49-F238E27FC236}">
                <a16:creationId xmlns:a16="http://schemas.microsoft.com/office/drawing/2014/main" id="{9F9FCDFC-9DCF-5E49-B920-D08BB6EE9D3E}"/>
              </a:ext>
            </a:extLst>
          </p:cNvPr>
          <p:cNvSpPr>
            <a:spLocks noGrp="1"/>
          </p:cNvSpPr>
          <p:nvPr>
            <p:ph type="body" sz="quarter" idx="15" hasCustomPrompt="1"/>
          </p:nvPr>
        </p:nvSpPr>
        <p:spPr>
          <a:xfrm>
            <a:off x="548640" y="822960"/>
            <a:ext cx="11094720" cy="369332"/>
          </a:xfrm>
        </p:spPr>
        <p:txBody>
          <a:bodyPr/>
          <a:lstStyle>
            <a:lvl1pPr marL="0" indent="0">
              <a:buFontTx/>
              <a:buNone/>
              <a:defRPr sz="1800" cap="none" baseline="0"/>
            </a:lvl1pPr>
          </a:lstStyle>
          <a:p>
            <a:pPr lvl="0"/>
            <a:r>
              <a:rPr lang="en-US" dirty="0"/>
              <a:t>Subhead goes here</a:t>
            </a:r>
          </a:p>
        </p:txBody>
      </p:sp>
    </p:spTree>
    <p:extLst>
      <p:ext uri="{BB962C8B-B14F-4D97-AF65-F5344CB8AC3E}">
        <p14:creationId xmlns:p14="http://schemas.microsoft.com/office/powerpoint/2010/main" val="153756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head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12A0-B153-1842-ABEA-FB2FEFBAB120}"/>
              </a:ext>
            </a:extLst>
          </p:cNvPr>
          <p:cNvSpPr>
            <a:spLocks noGrp="1"/>
          </p:cNvSpPr>
          <p:nvPr>
            <p:ph type="title" hasCustomPrompt="1"/>
          </p:nvPr>
        </p:nvSpPr>
        <p:spPr>
          <a:xfrm>
            <a:off x="548640" y="457200"/>
            <a:ext cx="11102023" cy="424732"/>
          </a:xfrm>
        </p:spPr>
        <p:txBody>
          <a:bodyPr/>
          <a:lstStyle>
            <a:lvl1pPr>
              <a:defRPr sz="2400">
                <a:solidFill>
                  <a:schemeClr val="accent1"/>
                </a:solidFill>
              </a:defRPr>
            </a:lvl1pPr>
          </a:lstStyle>
          <a:p>
            <a:r>
              <a:rPr lang="en-US" dirty="0"/>
              <a:t>Title Goes Here</a:t>
            </a:r>
          </a:p>
        </p:txBody>
      </p:sp>
      <p:sp>
        <p:nvSpPr>
          <p:cNvPr id="6" name="Text Placeholder 6">
            <a:extLst>
              <a:ext uri="{FF2B5EF4-FFF2-40B4-BE49-F238E27FC236}">
                <a16:creationId xmlns:a16="http://schemas.microsoft.com/office/drawing/2014/main" id="{9F9FCDFC-9DCF-5E49-B920-D08BB6EE9D3E}"/>
              </a:ext>
            </a:extLst>
          </p:cNvPr>
          <p:cNvSpPr>
            <a:spLocks noGrp="1"/>
          </p:cNvSpPr>
          <p:nvPr>
            <p:ph type="body" sz="quarter" idx="15" hasCustomPrompt="1"/>
          </p:nvPr>
        </p:nvSpPr>
        <p:spPr>
          <a:xfrm>
            <a:off x="548640" y="822960"/>
            <a:ext cx="11094720" cy="369332"/>
          </a:xfrm>
        </p:spPr>
        <p:txBody>
          <a:bodyPr/>
          <a:lstStyle>
            <a:lvl1pPr marL="0" indent="0">
              <a:buFontTx/>
              <a:buNone/>
              <a:defRPr sz="1800" cap="none" baseline="0"/>
            </a:lvl1pPr>
          </a:lstStyle>
          <a:p>
            <a:pPr lvl="0"/>
            <a:r>
              <a:rPr lang="en-US" dirty="0"/>
              <a:t>Subhead goes here</a:t>
            </a:r>
          </a:p>
        </p:txBody>
      </p:sp>
      <p:sp>
        <p:nvSpPr>
          <p:cNvPr id="4" name="Content Placeholder 12">
            <a:extLst>
              <a:ext uri="{FF2B5EF4-FFF2-40B4-BE49-F238E27FC236}">
                <a16:creationId xmlns:a16="http://schemas.microsoft.com/office/drawing/2014/main" id="{0D7A7698-3A39-2C40-97AC-850584A46EA7}"/>
              </a:ext>
            </a:extLst>
          </p:cNvPr>
          <p:cNvSpPr>
            <a:spLocks noGrp="1"/>
          </p:cNvSpPr>
          <p:nvPr>
            <p:ph sz="quarter" idx="17"/>
          </p:nvPr>
        </p:nvSpPr>
        <p:spPr>
          <a:xfrm>
            <a:off x="548640" y="1371600"/>
            <a:ext cx="11102023" cy="1938992"/>
          </a:xfrm>
        </p:spPr>
        <p:txBody>
          <a:bodyPr/>
          <a:lstStyle>
            <a:lvl1pPr>
              <a:defRPr>
                <a:solidFill>
                  <a:srgbClr val="3F403F"/>
                </a:solidFill>
              </a:defRPr>
            </a:lvl1pPr>
            <a:lvl2pPr>
              <a:defRPr>
                <a:solidFill>
                  <a:srgbClr val="3F403F"/>
                </a:solidFill>
              </a:defRPr>
            </a:lvl2pPr>
            <a:lvl3pPr>
              <a:defRPr>
                <a:solidFill>
                  <a:srgbClr val="3F403F"/>
                </a:solidFill>
              </a:defRPr>
            </a:lvl3pPr>
            <a:lvl4pPr>
              <a:defRPr>
                <a:solidFill>
                  <a:srgbClr val="3F403F"/>
                </a:solidFill>
              </a:defRPr>
            </a:lvl4pPr>
            <a:lvl5pPr>
              <a:defRPr>
                <a:solidFill>
                  <a:srgbClr val="3F403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787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F007-6DEA-3547-9B09-1A02E9F01D25}"/>
              </a:ext>
            </a:extLst>
          </p:cNvPr>
          <p:cNvSpPr>
            <a:spLocks noGrp="1"/>
          </p:cNvSpPr>
          <p:nvPr>
            <p:ph type="title" hasCustomPrompt="1"/>
          </p:nvPr>
        </p:nvSpPr>
        <p:spPr>
          <a:xfrm>
            <a:off x="548640" y="457200"/>
            <a:ext cx="11109325" cy="424732"/>
          </a:xfrm>
        </p:spPr>
        <p:txBody>
          <a:bodyPr/>
          <a:lstStyle/>
          <a:p>
            <a:r>
              <a:rPr lang="en-US"/>
              <a:t>Title Goes Here</a:t>
            </a:r>
          </a:p>
        </p:txBody>
      </p:sp>
    </p:spTree>
    <p:extLst>
      <p:ext uri="{BB962C8B-B14F-4D97-AF65-F5344CB8AC3E}">
        <p14:creationId xmlns:p14="http://schemas.microsoft.com/office/powerpoint/2010/main" val="8384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FF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1CF326-110E-C646-A3D3-5904ABB04517}"/>
              </a:ext>
            </a:extLst>
          </p:cNvPr>
          <p:cNvSpPr>
            <a:spLocks noGrp="1"/>
          </p:cNvSpPr>
          <p:nvPr>
            <p:ph type="title"/>
          </p:nvPr>
        </p:nvSpPr>
        <p:spPr>
          <a:xfrm>
            <a:off x="541338" y="457200"/>
            <a:ext cx="11117262" cy="424732"/>
          </a:xfrm>
          <a:prstGeom prst="rect">
            <a:avLst/>
          </a:prstGeom>
        </p:spPr>
        <p:txBody>
          <a:bodyPr vert="horz" wrap="square" lIns="91440" tIns="45720" rIns="91440" bIns="45720" rtlCol="0" anchor="b" anchorCtr="0">
            <a:spAutoFit/>
          </a:bodyPr>
          <a:lstStyle/>
          <a:p>
            <a:r>
              <a:rPr lang="en-US" dirty="0"/>
              <a:t>Title Goes Here</a:t>
            </a:r>
          </a:p>
        </p:txBody>
      </p:sp>
      <p:sp>
        <p:nvSpPr>
          <p:cNvPr id="3" name="Text Placeholder 2">
            <a:extLst>
              <a:ext uri="{FF2B5EF4-FFF2-40B4-BE49-F238E27FC236}">
                <a16:creationId xmlns:a16="http://schemas.microsoft.com/office/drawing/2014/main" id="{337AA9A9-7588-9A44-B7E4-470B31F5B907}"/>
              </a:ext>
            </a:extLst>
          </p:cNvPr>
          <p:cNvSpPr>
            <a:spLocks noGrp="1"/>
          </p:cNvSpPr>
          <p:nvPr>
            <p:ph type="body" idx="1"/>
          </p:nvPr>
        </p:nvSpPr>
        <p:spPr>
          <a:xfrm>
            <a:off x="541338" y="1371600"/>
            <a:ext cx="11117262" cy="1938992"/>
          </a:xfrm>
          <a:prstGeom prst="rect">
            <a:avLst/>
          </a:prstGeom>
        </p:spPr>
        <p:txBody>
          <a:bodyPr vert="horz" wrap="square" lIns="91440" tIns="45720" rIns="9144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2">
            <a:extLst>
              <a:ext uri="{FF2B5EF4-FFF2-40B4-BE49-F238E27FC236}">
                <a16:creationId xmlns:a16="http://schemas.microsoft.com/office/drawing/2014/main" id="{B3E3B468-C0B5-3B48-B1DF-440F85BFBD28}"/>
              </a:ext>
            </a:extLst>
          </p:cNvPr>
          <p:cNvSpPr txBox="1">
            <a:spLocks/>
          </p:cNvSpPr>
          <p:nvPr userDrawn="1"/>
        </p:nvSpPr>
        <p:spPr>
          <a:xfrm>
            <a:off x="6168325" y="6529421"/>
            <a:ext cx="4455436" cy="215444"/>
          </a:xfrm>
          <a:prstGeom prst="rect">
            <a:avLst/>
          </a:prstGeom>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spc="-30" baseline="0" dirty="0">
                <a:solidFill>
                  <a:srgbClr val="3F403F"/>
                </a:solidFill>
                <a:effectLst/>
              </a:rPr>
              <a:t>CONFIDENTIAL. FOR INTERNAL USE ONLY – DO NOT DUPLICATE OR DISTRIBUTE.</a:t>
            </a:r>
          </a:p>
        </p:txBody>
      </p:sp>
      <p:sp>
        <p:nvSpPr>
          <p:cNvPr id="10" name="Slide Number Placeholder 3">
            <a:extLst>
              <a:ext uri="{FF2B5EF4-FFF2-40B4-BE49-F238E27FC236}">
                <a16:creationId xmlns:a16="http://schemas.microsoft.com/office/drawing/2014/main" id="{26190199-5B6E-054C-B096-8E7F4D0D06A3}"/>
              </a:ext>
            </a:extLst>
          </p:cNvPr>
          <p:cNvSpPr txBox="1">
            <a:spLocks/>
          </p:cNvSpPr>
          <p:nvPr userDrawn="1"/>
        </p:nvSpPr>
        <p:spPr>
          <a:xfrm>
            <a:off x="11103429" y="6521727"/>
            <a:ext cx="555171" cy="230832"/>
          </a:xfrm>
          <a:prstGeom prst="rect">
            <a:avLst/>
          </a:prstGeom>
        </p:spPr>
        <p:txBody>
          <a:bodyPr vert="horz" wrap="square" lIns="91440" tIns="45720" rIns="91440" bIns="45720" rtlCol="0" anchor="ctr" anchorCtr="0">
            <a:spAutoFit/>
          </a:bodyPr>
          <a:lstStyle>
            <a:defPPr>
              <a:defRPr lang="en-US"/>
            </a:defPPr>
            <a:lvl1pPr marL="0" algn="r" defTabSz="914400" rtl="0" eaLnBrk="1" latinLnBrk="0" hangingPunct="1">
              <a:defRPr sz="900" b="0" kern="1200">
                <a:solidFill>
                  <a:srgbClr val="0A4A8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CA5BF-B763-1840-8654-29064379A303}" type="slidenum">
              <a:rPr lang="en-US" smtClean="0">
                <a:solidFill>
                  <a:srgbClr val="3F403F"/>
                </a:solidFill>
              </a:rPr>
              <a:pPr/>
              <a:t>‹#›</a:t>
            </a:fld>
            <a:endParaRPr lang="en-US" dirty="0">
              <a:solidFill>
                <a:srgbClr val="3F403F"/>
              </a:solidFill>
            </a:endParaRPr>
          </a:p>
        </p:txBody>
      </p:sp>
      <p:pic>
        <p:nvPicPr>
          <p:cNvPr id="4" name="Picture 3">
            <a:extLst>
              <a:ext uri="{FF2B5EF4-FFF2-40B4-BE49-F238E27FC236}">
                <a16:creationId xmlns:a16="http://schemas.microsoft.com/office/drawing/2014/main" id="{1870F63B-109C-7642-8FCA-D0AD25E8F300}"/>
              </a:ext>
            </a:extLst>
          </p:cNvPr>
          <p:cNvPicPr>
            <a:picLocks noChangeAspect="1"/>
          </p:cNvPicPr>
          <p:nvPr userDrawn="1"/>
        </p:nvPicPr>
        <p:blipFill>
          <a:blip r:embed="rId22"/>
          <a:stretch>
            <a:fillRect/>
          </a:stretch>
        </p:blipFill>
        <p:spPr>
          <a:xfrm>
            <a:off x="10432811" y="6562277"/>
            <a:ext cx="853821" cy="149733"/>
          </a:xfrm>
          <a:prstGeom prst="rect">
            <a:avLst/>
          </a:prstGeom>
        </p:spPr>
      </p:pic>
    </p:spTree>
    <p:extLst>
      <p:ext uri="{BB962C8B-B14F-4D97-AF65-F5344CB8AC3E}">
        <p14:creationId xmlns:p14="http://schemas.microsoft.com/office/powerpoint/2010/main" val="3511814458"/>
      </p:ext>
    </p:extLst>
  </p:cSld>
  <p:clrMap bg1="lt1" tx1="dk1" bg2="lt2" tx2="dk2" accent1="accent1" accent2="accent2" accent3="accent3" accent4="accent4" accent5="accent5" accent6="accent6" hlink="hlink" folHlink="folHlink"/>
  <p:sldLayoutIdLst>
    <p:sldLayoutId id="2147483679" r:id="rId1"/>
    <p:sldLayoutId id="2147483689" r:id="rId2"/>
    <p:sldLayoutId id="2147483681" r:id="rId3"/>
    <p:sldLayoutId id="2147483682" r:id="rId4"/>
    <p:sldLayoutId id="2147483693" r:id="rId5"/>
    <p:sldLayoutId id="2147483683" r:id="rId6"/>
    <p:sldLayoutId id="2147483690" r:id="rId7"/>
    <p:sldLayoutId id="2147483692" r:id="rId8"/>
    <p:sldLayoutId id="2147483685" r:id="rId9"/>
    <p:sldLayoutId id="2147483687" r:id="rId10"/>
    <p:sldLayoutId id="2147483688" r:id="rId11"/>
    <p:sldLayoutId id="2147483684" r:id="rId12"/>
    <p:sldLayoutId id="2147483691" r:id="rId13"/>
    <p:sldLayoutId id="2147483686" r:id="rId14"/>
    <p:sldLayoutId id="2147483694" r:id="rId15"/>
    <p:sldLayoutId id="2147483696" r:id="rId16"/>
    <p:sldLayoutId id="2147483697" r:id="rId17"/>
    <p:sldLayoutId id="2147483698" r:id="rId18"/>
    <p:sldLayoutId id="2147483699" r:id="rId19"/>
    <p:sldLayoutId id="2147483704"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71450" indent="-171450" algn="l" defTabSz="914400" rtl="0" eaLnBrk="1" latinLnBrk="0" hangingPunct="1">
        <a:lnSpc>
          <a:spcPct val="100000"/>
        </a:lnSpc>
        <a:spcBef>
          <a:spcPts val="0"/>
        </a:spcBef>
        <a:spcAft>
          <a:spcPts val="900"/>
        </a:spcAft>
        <a:buFont typeface="Arial" panose="020B0604020202020204" pitchFamily="34" charset="0"/>
        <a:buChar char="•"/>
        <a:tabLst/>
        <a:defRPr sz="1800" kern="1200">
          <a:solidFill>
            <a:srgbClr val="3F403F"/>
          </a:solidFill>
          <a:latin typeface="+mn-lt"/>
          <a:ea typeface="+mn-ea"/>
          <a:cs typeface="+mn-cs"/>
        </a:defRPr>
      </a:lvl1pPr>
      <a:lvl2pPr marL="356616" indent="-174625" algn="l" defTabSz="914400" rtl="0" eaLnBrk="1" latinLnBrk="0" hangingPunct="1">
        <a:lnSpc>
          <a:spcPct val="100000"/>
        </a:lnSpc>
        <a:spcBef>
          <a:spcPts val="0"/>
        </a:spcBef>
        <a:spcAft>
          <a:spcPts val="900"/>
        </a:spcAft>
        <a:buFont typeface="System Font Regular"/>
        <a:buChar char="–"/>
        <a:tabLst/>
        <a:defRPr sz="1800" kern="1200">
          <a:solidFill>
            <a:srgbClr val="3F403F"/>
          </a:solidFill>
          <a:latin typeface="+mn-lt"/>
          <a:ea typeface="+mn-ea"/>
          <a:cs typeface="+mn-cs"/>
        </a:defRPr>
      </a:lvl2pPr>
      <a:lvl3pPr marL="539496" indent="-174625" algn="l" defTabSz="914400" rtl="0" eaLnBrk="1" latinLnBrk="0" hangingPunct="1">
        <a:lnSpc>
          <a:spcPct val="100000"/>
        </a:lnSpc>
        <a:spcBef>
          <a:spcPts val="0"/>
        </a:spcBef>
        <a:spcAft>
          <a:spcPts val="900"/>
        </a:spcAft>
        <a:buFont typeface="Arial" panose="020B0604020202020204" pitchFamily="34" charset="0"/>
        <a:buChar char="•"/>
        <a:tabLst/>
        <a:defRPr sz="1800" kern="1200">
          <a:solidFill>
            <a:srgbClr val="3F403F"/>
          </a:solidFill>
          <a:latin typeface="+mn-lt"/>
          <a:ea typeface="+mn-ea"/>
          <a:cs typeface="+mn-cs"/>
        </a:defRPr>
      </a:lvl3pPr>
      <a:lvl4pPr marL="722376" indent="-174625" algn="l" defTabSz="914400" rtl="0" eaLnBrk="1" latinLnBrk="0" hangingPunct="1">
        <a:lnSpc>
          <a:spcPct val="100000"/>
        </a:lnSpc>
        <a:spcBef>
          <a:spcPts val="0"/>
        </a:spcBef>
        <a:spcAft>
          <a:spcPts val="900"/>
        </a:spcAft>
        <a:buFont typeface="System Font Regular"/>
        <a:buChar char="–"/>
        <a:tabLst/>
        <a:defRPr sz="1800" kern="1200">
          <a:solidFill>
            <a:srgbClr val="3F403F"/>
          </a:solidFill>
          <a:latin typeface="+mn-lt"/>
          <a:ea typeface="+mn-ea"/>
          <a:cs typeface="+mn-cs"/>
        </a:defRPr>
      </a:lvl4pPr>
      <a:lvl5pPr marL="905256" indent="-174625" algn="l" defTabSz="914400" rtl="0" eaLnBrk="1" latinLnBrk="0" hangingPunct="1">
        <a:lnSpc>
          <a:spcPct val="100000"/>
        </a:lnSpc>
        <a:spcBef>
          <a:spcPts val="0"/>
        </a:spcBef>
        <a:spcAft>
          <a:spcPts val="900"/>
        </a:spcAft>
        <a:buFont typeface="Arial" panose="020B0604020202020204" pitchFamily="34" charset="0"/>
        <a:buChar char="•"/>
        <a:tabLst/>
        <a:defRPr sz="1800" kern="1200">
          <a:solidFill>
            <a:srgbClr val="3F40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hyperlink" Target="https://www.brinks.com/" TargetMode="Externa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18.xml"/><Relationship Id="rId4" Type="http://schemas.openxmlformats.org/officeDocument/2006/relationships/image" Target="../media/image12.sv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12.svg"/><Relationship Id="rId5" Type="http://schemas.openxmlformats.org/officeDocument/2006/relationships/image" Target="../media/image23.svg"/><Relationship Id="rId10" Type="http://schemas.openxmlformats.org/officeDocument/2006/relationships/image" Target="../media/image11.png"/><Relationship Id="rId4" Type="http://schemas.openxmlformats.org/officeDocument/2006/relationships/image" Target="../media/image22.png"/><Relationship Id="rId9" Type="http://schemas.openxmlformats.org/officeDocument/2006/relationships/image" Target="../media/image27.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chart" Target="../charts/chart4.xml"/><Relationship Id="rId7" Type="http://schemas.openxmlformats.org/officeDocument/2006/relationships/chart" Target="../charts/chart8.xml"/><Relationship Id="rId2" Type="http://schemas.openxmlformats.org/officeDocument/2006/relationships/chart" Target="../charts/chart3.xml"/><Relationship Id="rId1" Type="http://schemas.openxmlformats.org/officeDocument/2006/relationships/slideLayout" Target="../slideLayouts/slideLayout5.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 Id="rId9" Type="http://schemas.openxmlformats.org/officeDocument/2006/relationships/chart" Target="../charts/char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28E88F-D9D1-F811-B5CC-24F84A3622F2}"/>
              </a:ext>
            </a:extLst>
          </p:cNvPr>
          <p:cNvSpPr txBox="1"/>
          <p:nvPr/>
        </p:nvSpPr>
        <p:spPr>
          <a:xfrm>
            <a:off x="8720784" y="5813692"/>
            <a:ext cx="41556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kern="0" dirty="0">
                <a:solidFill>
                  <a:schemeClr val="accent1"/>
                </a:solidFill>
                <a:latin typeface="Arial"/>
                <a:cs typeface="Arial"/>
              </a:rPr>
              <a:t>Cover Page</a:t>
            </a:r>
            <a:endParaRPr lang="en-US" sz="3200" dirty="0">
              <a:solidFill>
                <a:schemeClr val="accent1"/>
              </a:solidFill>
              <a:latin typeface="Arial"/>
              <a:cs typeface="Arial"/>
            </a:endParaRPr>
          </a:p>
        </p:txBody>
      </p:sp>
      <p:sp>
        <p:nvSpPr>
          <p:cNvPr id="3" name="Title 1">
            <a:extLst>
              <a:ext uri="{FF2B5EF4-FFF2-40B4-BE49-F238E27FC236}">
                <a16:creationId xmlns:a16="http://schemas.microsoft.com/office/drawing/2014/main" id="{CF7E4C9B-D982-9C85-DC4E-A66B4D52519D}"/>
              </a:ext>
            </a:extLst>
          </p:cNvPr>
          <p:cNvSpPr txBox="1">
            <a:spLocks/>
          </p:cNvSpPr>
          <p:nvPr/>
        </p:nvSpPr>
        <p:spPr>
          <a:xfrm>
            <a:off x="552293" y="3532658"/>
            <a:ext cx="11102023" cy="1255728"/>
          </a:xfrm>
          <a:prstGeom prst="rect">
            <a:avLst/>
          </a:prstGeom>
        </p:spPr>
        <p:txBody>
          <a:bodyPr/>
          <a:lst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a:lstStyle>
          <a:p>
            <a:r>
              <a:rPr lang="en-US" sz="3600"/>
              <a:t>Presentation Title </a:t>
            </a:r>
            <a:br>
              <a:rPr lang="en-US" sz="3600"/>
            </a:br>
            <a:r>
              <a:rPr lang="en-US"/>
              <a:t>This material is for Review and Approval - [Committee] [Board] approval will be requested at this meeting</a:t>
            </a:r>
            <a:endParaRPr lang="en-US" dirty="0"/>
          </a:p>
        </p:txBody>
      </p:sp>
      <p:sp>
        <p:nvSpPr>
          <p:cNvPr id="4" name="Text Placeholder 2">
            <a:extLst>
              <a:ext uri="{FF2B5EF4-FFF2-40B4-BE49-F238E27FC236}">
                <a16:creationId xmlns:a16="http://schemas.microsoft.com/office/drawing/2014/main" id="{C70D3C16-960B-8991-AFB7-B01DEB1C1BE6}"/>
              </a:ext>
            </a:extLst>
          </p:cNvPr>
          <p:cNvSpPr txBox="1">
            <a:spLocks/>
          </p:cNvSpPr>
          <p:nvPr/>
        </p:nvSpPr>
        <p:spPr>
          <a:xfrm>
            <a:off x="552293" y="4865953"/>
            <a:ext cx="11102023" cy="400110"/>
          </a:xfrm>
          <a:prstGeom prst="rect">
            <a:avLst/>
          </a:prstGeom>
        </p:spPr>
        <p:txBody>
          <a:bodyPr/>
          <a:lstStyle>
            <a:lvl1pPr marL="171450" indent="-171450" algn="l" defTabSz="914400" rtl="0" eaLnBrk="1" latinLnBrk="0" hangingPunct="1">
              <a:lnSpc>
                <a:spcPct val="100000"/>
              </a:lnSpc>
              <a:spcBef>
                <a:spcPts val="0"/>
              </a:spcBef>
              <a:spcAft>
                <a:spcPts val="900"/>
              </a:spcAft>
              <a:buFont typeface="Arial" panose="020B0604020202020204" pitchFamily="34" charset="0"/>
              <a:buChar char="•"/>
              <a:tabLst/>
              <a:defRPr sz="1800" kern="1200">
                <a:solidFill>
                  <a:srgbClr val="3F403F"/>
                </a:solidFill>
                <a:latin typeface="+mn-lt"/>
                <a:ea typeface="+mn-ea"/>
                <a:cs typeface="+mn-cs"/>
              </a:defRPr>
            </a:lvl1pPr>
            <a:lvl2pPr marL="356616" indent="-174625" algn="l" defTabSz="914400" rtl="0" eaLnBrk="1" latinLnBrk="0" hangingPunct="1">
              <a:lnSpc>
                <a:spcPct val="100000"/>
              </a:lnSpc>
              <a:spcBef>
                <a:spcPts val="0"/>
              </a:spcBef>
              <a:spcAft>
                <a:spcPts val="900"/>
              </a:spcAft>
              <a:buFont typeface="System Font Regular"/>
              <a:buChar char="–"/>
              <a:tabLst/>
              <a:defRPr sz="1800" kern="1200">
                <a:solidFill>
                  <a:srgbClr val="3F403F"/>
                </a:solidFill>
                <a:latin typeface="+mn-lt"/>
                <a:ea typeface="+mn-ea"/>
                <a:cs typeface="+mn-cs"/>
              </a:defRPr>
            </a:lvl2pPr>
            <a:lvl3pPr marL="539496" indent="-174625" algn="l" defTabSz="914400" rtl="0" eaLnBrk="1" latinLnBrk="0" hangingPunct="1">
              <a:lnSpc>
                <a:spcPct val="100000"/>
              </a:lnSpc>
              <a:spcBef>
                <a:spcPts val="0"/>
              </a:spcBef>
              <a:spcAft>
                <a:spcPts val="900"/>
              </a:spcAft>
              <a:buFont typeface="Arial" panose="020B0604020202020204" pitchFamily="34" charset="0"/>
              <a:buChar char="•"/>
              <a:tabLst/>
              <a:defRPr sz="1800" kern="1200">
                <a:solidFill>
                  <a:srgbClr val="3F403F"/>
                </a:solidFill>
                <a:latin typeface="+mn-lt"/>
                <a:ea typeface="+mn-ea"/>
                <a:cs typeface="+mn-cs"/>
              </a:defRPr>
            </a:lvl3pPr>
            <a:lvl4pPr marL="722376" indent="-174625" algn="l" defTabSz="914400" rtl="0" eaLnBrk="1" latinLnBrk="0" hangingPunct="1">
              <a:lnSpc>
                <a:spcPct val="100000"/>
              </a:lnSpc>
              <a:spcBef>
                <a:spcPts val="0"/>
              </a:spcBef>
              <a:spcAft>
                <a:spcPts val="900"/>
              </a:spcAft>
              <a:buFont typeface="System Font Regular"/>
              <a:buChar char="–"/>
              <a:tabLst/>
              <a:defRPr sz="1800" kern="1200">
                <a:solidFill>
                  <a:srgbClr val="3F403F"/>
                </a:solidFill>
                <a:latin typeface="+mn-lt"/>
                <a:ea typeface="+mn-ea"/>
                <a:cs typeface="+mn-cs"/>
              </a:defRPr>
            </a:lvl4pPr>
            <a:lvl5pPr marL="905256" indent="-174625" algn="l" defTabSz="914400" rtl="0" eaLnBrk="1" latinLnBrk="0" hangingPunct="1">
              <a:lnSpc>
                <a:spcPct val="100000"/>
              </a:lnSpc>
              <a:spcBef>
                <a:spcPts val="0"/>
              </a:spcBef>
              <a:spcAft>
                <a:spcPts val="900"/>
              </a:spcAft>
              <a:buFont typeface="Arial" panose="020B0604020202020204" pitchFamily="34" charset="0"/>
              <a:buChar char="•"/>
              <a:tabLst/>
              <a:defRPr sz="1800" kern="1200">
                <a:solidFill>
                  <a:srgbClr val="3F40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DATE</a:t>
            </a:r>
            <a:endParaRPr lang="en-US" dirty="0"/>
          </a:p>
        </p:txBody>
      </p:sp>
      <p:sp>
        <p:nvSpPr>
          <p:cNvPr id="5" name="Title 1">
            <a:extLst>
              <a:ext uri="{FF2B5EF4-FFF2-40B4-BE49-F238E27FC236}">
                <a16:creationId xmlns:a16="http://schemas.microsoft.com/office/drawing/2014/main" id="{FFAF5787-7B78-2240-C243-2AA4DDAF9020}"/>
              </a:ext>
            </a:extLst>
          </p:cNvPr>
          <p:cNvSpPr txBox="1">
            <a:spLocks/>
          </p:cNvSpPr>
          <p:nvPr/>
        </p:nvSpPr>
        <p:spPr>
          <a:xfrm>
            <a:off x="552293" y="470684"/>
            <a:ext cx="11102023" cy="53553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3600" kern="1200">
                <a:solidFill>
                  <a:srgbClr val="0A4A8E"/>
                </a:solidFill>
                <a:latin typeface="+mj-lt"/>
                <a:ea typeface="+mj-ea"/>
                <a:cs typeface="+mj-cs"/>
              </a:defRPr>
            </a:lvl1pPr>
          </a:lstStyle>
          <a:p>
            <a:r>
              <a:rPr lang="en-US" sz="3200" b="1" dirty="0"/>
              <a:t>Choose one of the three options below:</a:t>
            </a:r>
          </a:p>
        </p:txBody>
      </p:sp>
      <p:sp>
        <p:nvSpPr>
          <p:cNvPr id="6" name="Title 1">
            <a:extLst>
              <a:ext uri="{FF2B5EF4-FFF2-40B4-BE49-F238E27FC236}">
                <a16:creationId xmlns:a16="http://schemas.microsoft.com/office/drawing/2014/main" id="{2179C964-BE7B-9301-6644-086B54062B09}"/>
              </a:ext>
            </a:extLst>
          </p:cNvPr>
          <p:cNvSpPr txBox="1">
            <a:spLocks/>
          </p:cNvSpPr>
          <p:nvPr/>
        </p:nvSpPr>
        <p:spPr>
          <a:xfrm>
            <a:off x="548640" y="2088081"/>
            <a:ext cx="11102023" cy="1255728"/>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3600" kern="1200">
                <a:solidFill>
                  <a:srgbClr val="0A4A8E"/>
                </a:solidFill>
                <a:latin typeface="+mj-lt"/>
                <a:ea typeface="+mj-ea"/>
                <a:cs typeface="+mj-cs"/>
              </a:defRPr>
            </a:lvl1pPr>
          </a:lstStyle>
          <a:p>
            <a:r>
              <a:rPr lang="en-US" dirty="0"/>
              <a:t>Presentation Title </a:t>
            </a:r>
          </a:p>
          <a:p>
            <a:r>
              <a:rPr lang="en-US" sz="2400" dirty="0"/>
              <a:t>This material is for Consideration – [Committee] [Board] approval will be requested at a subsequent meeting [insert date if known]</a:t>
            </a:r>
          </a:p>
        </p:txBody>
      </p:sp>
      <p:sp>
        <p:nvSpPr>
          <p:cNvPr id="7" name="Title 1">
            <a:extLst>
              <a:ext uri="{FF2B5EF4-FFF2-40B4-BE49-F238E27FC236}">
                <a16:creationId xmlns:a16="http://schemas.microsoft.com/office/drawing/2014/main" id="{B38ACF9F-F91D-4D78-30E0-FC16F00220C8}"/>
              </a:ext>
            </a:extLst>
          </p:cNvPr>
          <p:cNvSpPr txBox="1">
            <a:spLocks/>
          </p:cNvSpPr>
          <p:nvPr/>
        </p:nvSpPr>
        <p:spPr>
          <a:xfrm>
            <a:off x="552293" y="1061615"/>
            <a:ext cx="11102023" cy="923330"/>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3600" kern="1200">
                <a:solidFill>
                  <a:srgbClr val="0A4A8E"/>
                </a:solidFill>
                <a:latin typeface="+mj-lt"/>
                <a:ea typeface="+mj-ea"/>
                <a:cs typeface="+mj-cs"/>
              </a:defRPr>
            </a:lvl1pPr>
          </a:lstStyle>
          <a:p>
            <a:r>
              <a:rPr lang="en-US" dirty="0"/>
              <a:t>Presentation Title </a:t>
            </a:r>
          </a:p>
          <a:p>
            <a:r>
              <a:rPr lang="en-US" sz="2400" dirty="0"/>
              <a:t>This material is for Discussion Only</a:t>
            </a:r>
          </a:p>
        </p:txBody>
      </p:sp>
    </p:spTree>
    <p:extLst>
      <p:ext uri="{BB962C8B-B14F-4D97-AF65-F5344CB8AC3E}">
        <p14:creationId xmlns:p14="http://schemas.microsoft.com/office/powerpoint/2010/main" val="1837781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0867C-D863-394D-AB7C-FBF623758395}"/>
              </a:ext>
            </a:extLst>
          </p:cNvPr>
          <p:cNvSpPr>
            <a:spLocks noGrp="1"/>
          </p:cNvSpPr>
          <p:nvPr>
            <p:ph type="title"/>
          </p:nvPr>
        </p:nvSpPr>
        <p:spPr/>
        <p:txBody>
          <a:bodyPr/>
          <a:lstStyle/>
          <a:p>
            <a:r>
              <a:rPr lang="en-US" dirty="0"/>
              <a:t>2021 Free Cash Flow Target</a:t>
            </a:r>
            <a:endParaRPr lang="en-US"/>
          </a:p>
        </p:txBody>
      </p:sp>
      <p:sp>
        <p:nvSpPr>
          <p:cNvPr id="4" name="Text Placeholder 3">
            <a:extLst>
              <a:ext uri="{FF2B5EF4-FFF2-40B4-BE49-F238E27FC236}">
                <a16:creationId xmlns:a16="http://schemas.microsoft.com/office/drawing/2014/main" id="{FCD13BCF-42C1-E745-8D66-E77E875809BC}"/>
              </a:ext>
            </a:extLst>
          </p:cNvPr>
          <p:cNvSpPr>
            <a:spLocks noGrp="1"/>
          </p:cNvSpPr>
          <p:nvPr>
            <p:ph type="body" sz="quarter" idx="19"/>
          </p:nvPr>
        </p:nvSpPr>
        <p:spPr/>
        <p:txBody>
          <a:bodyPr/>
          <a:lstStyle/>
          <a:p>
            <a:r>
              <a:rPr lang="en-US"/>
              <a:t>(Non-GAAP, $ millions)</a:t>
            </a:r>
          </a:p>
        </p:txBody>
      </p:sp>
      <p:sp>
        <p:nvSpPr>
          <p:cNvPr id="7" name="Text Placeholder 6">
            <a:extLst>
              <a:ext uri="{FF2B5EF4-FFF2-40B4-BE49-F238E27FC236}">
                <a16:creationId xmlns:a16="http://schemas.microsoft.com/office/drawing/2014/main" id="{A21BED6F-5DAA-A841-ADD4-140FF59038F2}"/>
              </a:ext>
            </a:extLst>
          </p:cNvPr>
          <p:cNvSpPr>
            <a:spLocks noGrp="1"/>
          </p:cNvSpPr>
          <p:nvPr>
            <p:ph type="body" sz="quarter" idx="18"/>
          </p:nvPr>
        </p:nvSpPr>
        <p:spPr/>
        <p:txBody>
          <a:bodyPr/>
          <a:lstStyle/>
          <a:p>
            <a:pPr marL="0" indent="0">
              <a:buNone/>
            </a:pPr>
            <a:r>
              <a:rPr lang="en-US" dirty="0"/>
              <a:t>Notes: Amounts may not add due to rounding. See detailed reconciliations of non-GAAP to GAAP results included in the First Quarter 2021 Earnings Release available in the Quarterly Results section of the Brink’s website </a:t>
            </a:r>
            <a:r>
              <a:rPr lang="en-US" dirty="0">
                <a:hlinkClick r:id="rId2"/>
              </a:rPr>
              <a:t>www.brinks.com</a:t>
            </a:r>
            <a:r>
              <a:rPr lang="en-US" dirty="0"/>
              <a:t>.    </a:t>
            </a:r>
          </a:p>
          <a:p>
            <a:r>
              <a:rPr lang="en-US" dirty="0"/>
              <a:t>Includes cash proceeds from sale of property, equipment and investments.</a:t>
            </a:r>
          </a:p>
        </p:txBody>
      </p:sp>
      <p:graphicFrame>
        <p:nvGraphicFramePr>
          <p:cNvPr id="35" name="Chart 34">
            <a:extLst>
              <a:ext uri="{FF2B5EF4-FFF2-40B4-BE49-F238E27FC236}">
                <a16:creationId xmlns:a16="http://schemas.microsoft.com/office/drawing/2014/main" id="{7E5D1D97-F593-9A4B-B02F-56CE05862E87}"/>
              </a:ext>
            </a:extLst>
          </p:cNvPr>
          <p:cNvGraphicFramePr/>
          <p:nvPr/>
        </p:nvGraphicFramePr>
        <p:xfrm>
          <a:off x="1103751" y="1171793"/>
          <a:ext cx="6699995" cy="3837932"/>
        </p:xfrm>
        <a:graphic>
          <a:graphicData uri="http://schemas.openxmlformats.org/drawingml/2006/chart">
            <c:chart xmlns:c="http://schemas.openxmlformats.org/drawingml/2006/chart" xmlns:r="http://schemas.openxmlformats.org/officeDocument/2006/relationships" r:id="rId3"/>
          </a:graphicData>
        </a:graphic>
      </p:graphicFrame>
      <p:sp>
        <p:nvSpPr>
          <p:cNvPr id="44" name="Text Box 72">
            <a:extLst>
              <a:ext uri="{FF2B5EF4-FFF2-40B4-BE49-F238E27FC236}">
                <a16:creationId xmlns:a16="http://schemas.microsoft.com/office/drawing/2014/main" id="{89F0334D-EC9D-5B48-B022-6AA6122DF220}"/>
              </a:ext>
            </a:extLst>
          </p:cNvPr>
          <p:cNvSpPr txBox="1">
            <a:spLocks noChangeArrowheads="1"/>
          </p:cNvSpPr>
          <p:nvPr/>
        </p:nvSpPr>
        <p:spPr bwMode="auto">
          <a:xfrm>
            <a:off x="644109" y="1745115"/>
            <a:ext cx="545667" cy="307777"/>
          </a:xfrm>
          <a:prstGeom prst="rect">
            <a:avLst/>
          </a:prstGeom>
          <a:noFill/>
          <a:ln>
            <a:noFill/>
          </a:ln>
          <a:effectLst/>
        </p:spPr>
        <p:txBody>
          <a:bodyPr wrap="square" lIns="0" tIns="0" rIns="0" bIns="0" anchor="ctr">
            <a:spAutoFit/>
          </a:bodyPr>
          <a:lstStyle>
            <a:defPPr>
              <a:defRPr lang="en-US"/>
            </a:defPPr>
            <a:lvl1pPr>
              <a:defRPr sz="1200" b="1">
                <a:solidFill>
                  <a:srgbClr val="000000"/>
                </a:solidFill>
              </a:defRPr>
            </a:lvl1pPr>
          </a:lstStyle>
          <a:p>
            <a:r>
              <a:rPr lang="en-US" sz="1000" b="0" dirty="0">
                <a:solidFill>
                  <a:srgbClr val="3F403F"/>
                </a:solidFill>
              </a:rPr>
              <a:t>D&amp;A / Other</a:t>
            </a:r>
            <a:endParaRPr lang="en-US" sz="1000" b="0" baseline="30000" dirty="0">
              <a:solidFill>
                <a:srgbClr val="3F403F"/>
              </a:solidFill>
            </a:endParaRPr>
          </a:p>
        </p:txBody>
      </p:sp>
      <p:sp>
        <p:nvSpPr>
          <p:cNvPr id="45" name="Text Box 72">
            <a:extLst>
              <a:ext uri="{FF2B5EF4-FFF2-40B4-BE49-F238E27FC236}">
                <a16:creationId xmlns:a16="http://schemas.microsoft.com/office/drawing/2014/main" id="{AAB5E67C-D06D-4A4B-B016-BB8651FD633E}"/>
              </a:ext>
            </a:extLst>
          </p:cNvPr>
          <p:cNvSpPr txBox="1">
            <a:spLocks noChangeArrowheads="1"/>
          </p:cNvSpPr>
          <p:nvPr/>
        </p:nvSpPr>
        <p:spPr bwMode="auto">
          <a:xfrm>
            <a:off x="644109" y="3109290"/>
            <a:ext cx="545667" cy="153888"/>
          </a:xfrm>
          <a:prstGeom prst="rect">
            <a:avLst/>
          </a:prstGeom>
          <a:noFill/>
          <a:ln>
            <a:noFill/>
          </a:ln>
          <a:effectLst/>
        </p:spPr>
        <p:txBody>
          <a:bodyPr wrap="square" lIns="0" tIns="0" rIns="0" bIns="0" anchor="ctr">
            <a:spAutoFit/>
          </a:bodyPr>
          <a:lstStyle>
            <a:defPPr>
              <a:defRPr lang="en-US"/>
            </a:defPPr>
            <a:lvl1pPr>
              <a:defRPr sz="1200" b="1">
                <a:solidFill>
                  <a:srgbClr val="000000"/>
                </a:solidFill>
              </a:defRPr>
            </a:lvl1pPr>
          </a:lstStyle>
          <a:p>
            <a:r>
              <a:rPr lang="en-US" sz="1000" b="0" dirty="0">
                <a:solidFill>
                  <a:srgbClr val="3F403F"/>
                </a:solidFill>
              </a:rPr>
              <a:t>Op Profit</a:t>
            </a:r>
            <a:endParaRPr lang="en-US" sz="1000" b="0" baseline="30000" dirty="0">
              <a:solidFill>
                <a:srgbClr val="3F403F"/>
              </a:solidFill>
            </a:endParaRPr>
          </a:p>
        </p:txBody>
      </p:sp>
      <p:sp>
        <p:nvSpPr>
          <p:cNvPr id="46" name="Text Box 72">
            <a:extLst>
              <a:ext uri="{FF2B5EF4-FFF2-40B4-BE49-F238E27FC236}">
                <a16:creationId xmlns:a16="http://schemas.microsoft.com/office/drawing/2014/main" id="{9D9DF065-CCB8-E746-9BA4-5D648F3D69D8}"/>
              </a:ext>
            </a:extLst>
          </p:cNvPr>
          <p:cNvSpPr txBox="1">
            <a:spLocks noChangeArrowheads="1"/>
          </p:cNvSpPr>
          <p:nvPr/>
        </p:nvSpPr>
        <p:spPr bwMode="auto">
          <a:xfrm>
            <a:off x="644109" y="1267929"/>
            <a:ext cx="545667" cy="307777"/>
          </a:xfrm>
          <a:prstGeom prst="rect">
            <a:avLst/>
          </a:prstGeom>
          <a:noFill/>
          <a:ln>
            <a:noFill/>
          </a:ln>
          <a:effectLst/>
        </p:spPr>
        <p:txBody>
          <a:bodyPr wrap="square" lIns="0" tIns="0" rIns="0" bIns="0" anchor="ctr">
            <a:spAutoFit/>
          </a:bodyPr>
          <a:lstStyle>
            <a:defPPr>
              <a:defRPr lang="en-US"/>
            </a:defPPr>
            <a:lvl1pPr>
              <a:defRPr sz="1200" b="1">
                <a:solidFill>
                  <a:srgbClr val="000000"/>
                </a:solidFill>
              </a:defRPr>
            </a:lvl1pPr>
          </a:lstStyle>
          <a:p>
            <a:r>
              <a:rPr lang="en-US" sz="1000" b="0" dirty="0">
                <a:solidFill>
                  <a:srgbClr val="3F403F"/>
                </a:solidFill>
              </a:rPr>
              <a:t>Adjusted</a:t>
            </a:r>
          </a:p>
          <a:p>
            <a:r>
              <a:rPr lang="en-US" sz="1000" b="0" dirty="0">
                <a:solidFill>
                  <a:srgbClr val="3F403F"/>
                </a:solidFill>
              </a:rPr>
              <a:t>EBITDA</a:t>
            </a:r>
            <a:endParaRPr lang="en-US" sz="1000" b="0" baseline="30000" dirty="0">
              <a:solidFill>
                <a:srgbClr val="3F403F"/>
              </a:solidFill>
            </a:endParaRPr>
          </a:p>
        </p:txBody>
      </p:sp>
      <p:sp>
        <p:nvSpPr>
          <p:cNvPr id="48" name="TextBox 47">
            <a:extLst>
              <a:ext uri="{FF2B5EF4-FFF2-40B4-BE49-F238E27FC236}">
                <a16:creationId xmlns:a16="http://schemas.microsoft.com/office/drawing/2014/main" id="{E5B19990-9BE3-0D42-8346-C1F61D6C06F2}"/>
              </a:ext>
            </a:extLst>
          </p:cNvPr>
          <p:cNvSpPr txBox="1"/>
          <p:nvPr/>
        </p:nvSpPr>
        <p:spPr>
          <a:xfrm>
            <a:off x="4439678" y="4226142"/>
            <a:ext cx="82296" cy="92333"/>
          </a:xfrm>
          <a:prstGeom prst="rect">
            <a:avLst/>
          </a:prstGeom>
        </p:spPr>
        <p:txBody>
          <a:bodyPr wrap="square" lIns="0" tIns="0" rIns="0" bIns="0" rtlCol="0">
            <a:spAutoFit/>
          </a:bodyPr>
          <a:lstStyle/>
          <a:p>
            <a:pPr algn="l">
              <a:spcBef>
                <a:spcPts val="0"/>
              </a:spcBef>
              <a:spcAft>
                <a:spcPts val="1200"/>
              </a:spcAft>
            </a:pPr>
            <a:r>
              <a:rPr lang="en-US" sz="600" dirty="0"/>
              <a:t>1</a:t>
            </a:r>
          </a:p>
        </p:txBody>
      </p:sp>
      <p:sp>
        <p:nvSpPr>
          <p:cNvPr id="54" name="TextBox 53">
            <a:extLst>
              <a:ext uri="{FF2B5EF4-FFF2-40B4-BE49-F238E27FC236}">
                <a16:creationId xmlns:a16="http://schemas.microsoft.com/office/drawing/2014/main" id="{88D679BC-F6F3-DC4E-B3BD-A12C9D2EA2D9}"/>
              </a:ext>
            </a:extLst>
          </p:cNvPr>
          <p:cNvSpPr txBox="1"/>
          <p:nvPr/>
        </p:nvSpPr>
        <p:spPr>
          <a:xfrm>
            <a:off x="6811170" y="2204581"/>
            <a:ext cx="684605" cy="397281"/>
          </a:xfrm>
          <a:prstGeom prst="rect">
            <a:avLst/>
          </a:prstGeom>
          <a:ln w="25400">
            <a:solidFill>
              <a:srgbClr val="FFC000"/>
            </a:solidFill>
          </a:ln>
        </p:spPr>
        <p:txBody>
          <a:bodyPr wrap="square" lIns="0" tIns="0" rIns="0" bIns="0" rtlCol="0" anchor="ctr" anchorCtr="0">
            <a:noAutofit/>
          </a:bodyPr>
          <a:lstStyle/>
          <a:p>
            <a:pPr algn="ctr"/>
            <a:r>
              <a:rPr lang="en-US" sz="1000" dirty="0">
                <a:solidFill>
                  <a:srgbClr val="3F403F"/>
                </a:solidFill>
              </a:rPr>
              <a:t>33-41% of EBITDA</a:t>
            </a:r>
          </a:p>
        </p:txBody>
      </p:sp>
      <p:sp>
        <p:nvSpPr>
          <p:cNvPr id="65" name="Text Placeholder 7">
            <a:extLst>
              <a:ext uri="{FF2B5EF4-FFF2-40B4-BE49-F238E27FC236}">
                <a16:creationId xmlns:a16="http://schemas.microsoft.com/office/drawing/2014/main" id="{60042C7F-11B0-6449-AB1E-6940F3465DFA}"/>
              </a:ext>
            </a:extLst>
          </p:cNvPr>
          <p:cNvSpPr txBox="1">
            <a:spLocks/>
          </p:cNvSpPr>
          <p:nvPr/>
        </p:nvSpPr>
        <p:spPr>
          <a:xfrm>
            <a:off x="5451321" y="4214314"/>
            <a:ext cx="167978" cy="179347"/>
          </a:xfrm>
          <a:prstGeom prst="rect">
            <a:avLst/>
          </a:prstGeom>
        </p:spPr>
        <p:txBody>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1800" kern="1200">
                <a:solidFill>
                  <a:srgbClr val="191919"/>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rgbClr val="191919"/>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rgbClr val="191919"/>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rgbClr val="191919"/>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rgbClr val="19191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pPr>
            <a:r>
              <a:rPr lang="en-US" sz="600" dirty="0">
                <a:solidFill>
                  <a:srgbClr val="3F403F"/>
                </a:solidFill>
              </a:rPr>
              <a:t>1</a:t>
            </a:r>
          </a:p>
        </p:txBody>
      </p:sp>
      <p:graphicFrame>
        <p:nvGraphicFramePr>
          <p:cNvPr id="66" name="Table 66">
            <a:extLst>
              <a:ext uri="{FF2B5EF4-FFF2-40B4-BE49-F238E27FC236}">
                <a16:creationId xmlns:a16="http://schemas.microsoft.com/office/drawing/2014/main" id="{FB6D96E1-90D6-B645-B180-762B64CE60AE}"/>
              </a:ext>
            </a:extLst>
          </p:cNvPr>
          <p:cNvGraphicFramePr>
            <a:graphicFrameLocks noGrp="1"/>
          </p:cNvGraphicFramePr>
          <p:nvPr/>
        </p:nvGraphicFramePr>
        <p:xfrm>
          <a:off x="641877" y="5018936"/>
          <a:ext cx="6974945" cy="461447"/>
        </p:xfrm>
        <a:graphic>
          <a:graphicData uri="http://schemas.openxmlformats.org/drawingml/2006/table">
            <a:tbl>
              <a:tblPr firstRow="1" bandRow="1">
                <a:tableStyleId>{5C22544A-7EE6-4342-B048-85BDC9FD1C3A}</a:tableStyleId>
              </a:tblPr>
              <a:tblGrid>
                <a:gridCol w="682625">
                  <a:extLst>
                    <a:ext uri="{9D8B030D-6E8A-4147-A177-3AD203B41FA5}">
                      <a16:colId xmlns:a16="http://schemas.microsoft.com/office/drawing/2014/main" val="1020364567"/>
                    </a:ext>
                  </a:extLst>
                </a:gridCol>
                <a:gridCol w="948426">
                  <a:extLst>
                    <a:ext uri="{9D8B030D-6E8A-4147-A177-3AD203B41FA5}">
                      <a16:colId xmlns:a16="http://schemas.microsoft.com/office/drawing/2014/main" val="3678881126"/>
                    </a:ext>
                  </a:extLst>
                </a:gridCol>
                <a:gridCol w="890649">
                  <a:extLst>
                    <a:ext uri="{9D8B030D-6E8A-4147-A177-3AD203B41FA5}">
                      <a16:colId xmlns:a16="http://schemas.microsoft.com/office/drawing/2014/main" val="1706491097"/>
                    </a:ext>
                  </a:extLst>
                </a:gridCol>
                <a:gridCol w="890649">
                  <a:extLst>
                    <a:ext uri="{9D8B030D-6E8A-4147-A177-3AD203B41FA5}">
                      <a16:colId xmlns:a16="http://schemas.microsoft.com/office/drawing/2014/main" val="2389865597"/>
                    </a:ext>
                  </a:extLst>
                </a:gridCol>
                <a:gridCol w="890649">
                  <a:extLst>
                    <a:ext uri="{9D8B030D-6E8A-4147-A177-3AD203B41FA5}">
                      <a16:colId xmlns:a16="http://schemas.microsoft.com/office/drawing/2014/main" val="2970635011"/>
                    </a:ext>
                  </a:extLst>
                </a:gridCol>
                <a:gridCol w="890649">
                  <a:extLst>
                    <a:ext uri="{9D8B030D-6E8A-4147-A177-3AD203B41FA5}">
                      <a16:colId xmlns:a16="http://schemas.microsoft.com/office/drawing/2014/main" val="3192395801"/>
                    </a:ext>
                  </a:extLst>
                </a:gridCol>
                <a:gridCol w="890649">
                  <a:extLst>
                    <a:ext uri="{9D8B030D-6E8A-4147-A177-3AD203B41FA5}">
                      <a16:colId xmlns:a16="http://schemas.microsoft.com/office/drawing/2014/main" val="273502650"/>
                    </a:ext>
                  </a:extLst>
                </a:gridCol>
                <a:gridCol w="890649">
                  <a:extLst>
                    <a:ext uri="{9D8B030D-6E8A-4147-A177-3AD203B41FA5}">
                      <a16:colId xmlns:a16="http://schemas.microsoft.com/office/drawing/2014/main" val="3482570966"/>
                    </a:ext>
                  </a:extLst>
                </a:gridCol>
              </a:tblGrid>
              <a:tr h="461447">
                <a:tc>
                  <a:txBody>
                    <a:bodyPr/>
                    <a:lstStyle/>
                    <a:p>
                      <a:pPr algn="ctr"/>
                      <a:r>
                        <a:rPr lang="en-US" sz="1100" b="0" dirty="0">
                          <a:solidFill>
                            <a:schemeClr val="bg1"/>
                          </a:solidFill>
                        </a:rPr>
                        <a:t>VS. 2020</a:t>
                      </a:r>
                    </a:p>
                  </a:txBody>
                  <a:tcPr marL="0" marR="0" marT="0" marB="0" anchor="ctr">
                    <a:lnL w="6350" cap="flat" cmpd="sng" algn="ctr">
                      <a:solidFill>
                        <a:srgbClr val="97CAEB"/>
                      </a:solidFill>
                      <a:prstDash val="solid"/>
                      <a:round/>
                      <a:headEnd type="none" w="med" len="med"/>
                      <a:tailEnd type="none" w="med" len="med"/>
                    </a:lnL>
                    <a:lnR w="6350" cap="flat" cmpd="sng" algn="ctr">
                      <a:solidFill>
                        <a:srgbClr val="97CAEB"/>
                      </a:solidFill>
                      <a:prstDash val="solid"/>
                      <a:round/>
                      <a:headEnd type="none" w="med" len="med"/>
                      <a:tailEnd type="none" w="med" len="med"/>
                    </a:lnR>
                    <a:lnT w="6350" cap="flat" cmpd="sng" algn="ctr">
                      <a:solidFill>
                        <a:srgbClr val="97CAEB"/>
                      </a:solidFill>
                      <a:prstDash val="solid"/>
                      <a:round/>
                      <a:headEnd type="none" w="med" len="med"/>
                      <a:tailEnd type="none" w="med" len="med"/>
                    </a:lnT>
                    <a:lnB w="6350" cap="flat" cmpd="sng" algn="ctr">
                      <a:solidFill>
                        <a:srgbClr val="97CAEB"/>
                      </a:solidFill>
                      <a:prstDash val="solid"/>
                      <a:round/>
                      <a:headEnd type="none" w="med" len="med"/>
                      <a:tailEnd type="none" w="med" len="med"/>
                    </a:lnB>
                    <a:solidFill>
                      <a:srgbClr val="97CAEB"/>
                    </a:solidFill>
                  </a:tcPr>
                </a:tc>
                <a:tc>
                  <a:txBody>
                    <a:bodyPr/>
                    <a:lstStyle/>
                    <a:p>
                      <a:pPr algn="ctr"/>
                      <a:r>
                        <a:rPr lang="en-US" sz="1100" b="0" dirty="0">
                          <a:solidFill>
                            <a:srgbClr val="3F403F"/>
                          </a:solidFill>
                        </a:rPr>
                        <a:t>$94-$184</a:t>
                      </a:r>
                    </a:p>
                  </a:txBody>
                  <a:tcPr marL="0" marR="0" marT="0" marB="0" anchor="ctr">
                    <a:lnL w="6350" cap="flat" cmpd="sng" algn="ctr">
                      <a:solidFill>
                        <a:srgbClr val="97CAEB"/>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97CAEB"/>
                      </a:solidFill>
                      <a:prstDash val="solid"/>
                      <a:round/>
                      <a:headEnd type="none" w="med" len="med"/>
                      <a:tailEnd type="none" w="med" len="med"/>
                    </a:lnT>
                    <a:lnB w="6350" cap="flat" cmpd="sng" algn="ctr">
                      <a:solidFill>
                        <a:srgbClr val="97CAEB"/>
                      </a:solidFill>
                      <a:prstDash val="solid"/>
                      <a:round/>
                      <a:headEnd type="none" w="med" len="med"/>
                      <a:tailEnd type="none" w="med" len="med"/>
                    </a:lnB>
                    <a:noFill/>
                  </a:tcPr>
                </a:tc>
                <a:tc>
                  <a:txBody>
                    <a:bodyPr/>
                    <a:lstStyle/>
                    <a:p>
                      <a:pPr algn="ctr"/>
                      <a:r>
                        <a:rPr lang="en-US" sz="1100" b="0">
                          <a:solidFill>
                            <a:srgbClr val="3F403F"/>
                          </a:solidFill>
                        </a:rPr>
                        <a:t>( $3 )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97CAEB"/>
                      </a:solidFill>
                      <a:prstDash val="solid"/>
                      <a:round/>
                      <a:headEnd type="none" w="med" len="med"/>
                      <a:tailEnd type="none" w="med" len="med"/>
                    </a:lnT>
                    <a:lnB w="6350" cap="flat" cmpd="sng" algn="ctr">
                      <a:solidFill>
                        <a:srgbClr val="97CAEB"/>
                      </a:solidFill>
                      <a:prstDash val="solid"/>
                      <a:round/>
                      <a:headEnd type="none" w="med" len="med"/>
                      <a:tailEnd type="none" w="med" len="med"/>
                    </a:lnB>
                    <a:noFill/>
                  </a:tcPr>
                </a:tc>
                <a:tc>
                  <a:txBody>
                    <a:bodyPr/>
                    <a:lstStyle/>
                    <a:p>
                      <a:pPr algn="ctr"/>
                      <a:r>
                        <a:rPr lang="en-US" sz="1100" b="0">
                          <a:solidFill>
                            <a:srgbClr val="3F403F"/>
                          </a:solidFill>
                        </a:rPr>
                        <a:t>( $18 )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97CAEB"/>
                      </a:solidFill>
                      <a:prstDash val="solid"/>
                      <a:round/>
                      <a:headEnd type="none" w="med" len="med"/>
                      <a:tailEnd type="none" w="med" len="med"/>
                    </a:lnT>
                    <a:lnB w="6350" cap="flat" cmpd="sng" algn="ctr">
                      <a:solidFill>
                        <a:srgbClr val="97CAEB"/>
                      </a:solidFill>
                      <a:prstDash val="solid"/>
                      <a:round/>
                      <a:headEnd type="none" w="med" len="med"/>
                      <a:tailEnd type="none" w="med" len="med"/>
                    </a:lnB>
                    <a:noFill/>
                  </a:tcPr>
                </a:tc>
                <a:tc>
                  <a:txBody>
                    <a:bodyPr/>
                    <a:lstStyle/>
                    <a:p>
                      <a:pPr algn="ctr"/>
                      <a:r>
                        <a:rPr lang="en-US" sz="1100" b="0">
                          <a:solidFill>
                            <a:srgbClr val="3F403F"/>
                          </a:solidFill>
                        </a:rPr>
                        <a:t>( $27 )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97CAEB"/>
                      </a:solidFill>
                      <a:prstDash val="solid"/>
                      <a:round/>
                      <a:headEnd type="none" w="med" len="med"/>
                      <a:tailEnd type="none" w="med" len="med"/>
                    </a:lnT>
                    <a:lnB w="6350" cap="flat" cmpd="sng" algn="ctr">
                      <a:solidFill>
                        <a:srgbClr val="97CAEB"/>
                      </a:solidFill>
                      <a:prstDash val="solid"/>
                      <a:round/>
                      <a:headEnd type="none" w="med" len="med"/>
                      <a:tailEnd type="none" w="med" len="med"/>
                    </a:lnB>
                    <a:noFill/>
                  </a:tcPr>
                </a:tc>
                <a:tc>
                  <a:txBody>
                    <a:bodyPr/>
                    <a:lstStyle/>
                    <a:p>
                      <a:pPr algn="ctr"/>
                      <a:r>
                        <a:rPr lang="en-US" sz="1100" b="0">
                          <a:solidFill>
                            <a:srgbClr val="3F403F"/>
                          </a:solidFill>
                        </a:rPr>
                        <a:t>( $67 )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97CAEB"/>
                      </a:solidFill>
                      <a:prstDash val="solid"/>
                      <a:round/>
                      <a:headEnd type="none" w="med" len="med"/>
                      <a:tailEnd type="none" w="med" len="med"/>
                    </a:lnT>
                    <a:lnB w="6350" cap="flat" cmpd="sng" algn="ctr">
                      <a:solidFill>
                        <a:srgbClr val="97CAEB"/>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rgbClr val="3F403F"/>
                          </a:solidFill>
                          <a:latin typeface="+mn-lt"/>
                          <a:ea typeface="+mn-ea"/>
                          <a:cs typeface="+mn-cs"/>
                        </a:rPr>
                        <a:t>($21)-$69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97CAEB"/>
                      </a:solidFill>
                      <a:prstDash val="solid"/>
                      <a:round/>
                      <a:headEnd type="none" w="med" len="med"/>
                      <a:tailEnd type="none" w="med" len="med"/>
                    </a:lnT>
                    <a:lnB w="6350" cap="flat" cmpd="sng" algn="ctr">
                      <a:solidFill>
                        <a:srgbClr val="97CAEB"/>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rgbClr val="3F403F"/>
                          </a:solidFill>
                          <a:latin typeface="+mn-lt"/>
                          <a:ea typeface="+mn-ea"/>
                          <a:cs typeface="+mn-cs"/>
                        </a:rPr>
                        <a:t>$59-$149</a:t>
                      </a:r>
                    </a:p>
                  </a:txBody>
                  <a:tcPr marL="0" marR="0" marT="0" marB="0" anchor="ctr">
                    <a:lnL w="6350" cap="flat" cmpd="sng" algn="ctr">
                      <a:noFill/>
                      <a:prstDash val="solid"/>
                      <a:round/>
                      <a:headEnd type="none" w="med" len="med"/>
                      <a:tailEnd type="none" w="med" len="med"/>
                    </a:lnL>
                    <a:lnR w="6350" cap="flat" cmpd="sng" algn="ctr">
                      <a:solidFill>
                        <a:srgbClr val="97CAEB"/>
                      </a:solidFill>
                      <a:prstDash val="solid"/>
                      <a:round/>
                      <a:headEnd type="none" w="med" len="med"/>
                      <a:tailEnd type="none" w="med" len="med"/>
                    </a:lnR>
                    <a:lnT w="6350" cap="flat" cmpd="sng" algn="ctr">
                      <a:solidFill>
                        <a:srgbClr val="97CAEB"/>
                      </a:solidFill>
                      <a:prstDash val="solid"/>
                      <a:round/>
                      <a:headEnd type="none" w="med" len="med"/>
                      <a:tailEnd type="none" w="med" len="med"/>
                    </a:lnT>
                    <a:lnB w="6350" cap="flat" cmpd="sng" algn="ctr">
                      <a:solidFill>
                        <a:srgbClr val="97CAEB"/>
                      </a:solidFill>
                      <a:prstDash val="solid"/>
                      <a:round/>
                      <a:headEnd type="none" w="med" len="med"/>
                      <a:tailEnd type="none" w="med" len="med"/>
                    </a:lnB>
                    <a:noFill/>
                  </a:tcPr>
                </a:tc>
                <a:extLst>
                  <a:ext uri="{0D108BD9-81ED-4DB2-BD59-A6C34878D82A}">
                    <a16:rowId xmlns:a16="http://schemas.microsoft.com/office/drawing/2014/main" val="2274935676"/>
                  </a:ext>
                </a:extLst>
              </a:tr>
            </a:tbl>
          </a:graphicData>
        </a:graphic>
      </p:graphicFrame>
      <p:graphicFrame>
        <p:nvGraphicFramePr>
          <p:cNvPr id="67" name="Table 67">
            <a:extLst>
              <a:ext uri="{FF2B5EF4-FFF2-40B4-BE49-F238E27FC236}">
                <a16:creationId xmlns:a16="http://schemas.microsoft.com/office/drawing/2014/main" id="{A5C7B9BD-B08A-5A4D-9B07-F90556D4AE43}"/>
              </a:ext>
            </a:extLst>
          </p:cNvPr>
          <p:cNvGraphicFramePr>
            <a:graphicFrameLocks noGrp="1"/>
          </p:cNvGraphicFramePr>
          <p:nvPr>
            <p:extLst>
              <p:ext uri="{D42A27DB-BD31-4B8C-83A1-F6EECF244321}">
                <p14:modId xmlns:p14="http://schemas.microsoft.com/office/powerpoint/2010/main" val="474125847"/>
              </p:ext>
            </p:extLst>
          </p:nvPr>
        </p:nvGraphicFramePr>
        <p:xfrm>
          <a:off x="8077962" y="2463898"/>
          <a:ext cx="3656838" cy="2987040"/>
        </p:xfrm>
        <a:graphic>
          <a:graphicData uri="http://schemas.openxmlformats.org/drawingml/2006/table">
            <a:tbl>
              <a:tblPr firstRow="1" bandRow="1">
                <a:tableStyleId>{5C22544A-7EE6-4342-B048-85BDC9FD1C3A}</a:tableStyleId>
              </a:tblPr>
              <a:tblGrid>
                <a:gridCol w="406299">
                  <a:extLst>
                    <a:ext uri="{9D8B030D-6E8A-4147-A177-3AD203B41FA5}">
                      <a16:colId xmlns:a16="http://schemas.microsoft.com/office/drawing/2014/main" val="1107287877"/>
                    </a:ext>
                  </a:extLst>
                </a:gridCol>
                <a:gridCol w="3250539">
                  <a:extLst>
                    <a:ext uri="{9D8B030D-6E8A-4147-A177-3AD203B41FA5}">
                      <a16:colId xmlns:a16="http://schemas.microsoft.com/office/drawing/2014/main" val="3333476852"/>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rgbClr val="3F403F"/>
                        </a:solidFill>
                        <a:cs typeface="Arial" panose="020B0604020202020204" pitchFamily="34" charset="0"/>
                      </a:endParaRPr>
                    </a:p>
                  </a:txBody>
                  <a:tcPr marL="0" marR="4572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3F403F"/>
                          </a:solidFill>
                          <a:cs typeface="Arial" panose="020B0604020202020204" pitchFamily="34" charset="0"/>
                        </a:rPr>
                        <a:t>Adjusted EBITDA</a:t>
                      </a:r>
                    </a:p>
                  </a:txBody>
                  <a:tcPr marL="0" marR="4572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809992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rgbClr val="3F403F"/>
                        </a:solidFill>
                      </a:endParaRPr>
                    </a:p>
                  </a:txBody>
                  <a:tcPr marL="0" marR="45720" anchor="ctr">
                    <a:lnL w="635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3F403F"/>
                          </a:solidFill>
                        </a:rPr>
                        <a:t>Working Capital and Cash Restructuring:</a:t>
                      </a:r>
                      <a:r>
                        <a:rPr lang="en-US" sz="1100" b="0" dirty="0">
                          <a:solidFill>
                            <a:srgbClr val="3F403F"/>
                          </a:solidFill>
                        </a:rPr>
                        <a:t> </a:t>
                      </a:r>
                      <a:r>
                        <a:rPr lang="en-US" sz="1100" b="0" dirty="0">
                          <a:solidFill>
                            <a:srgbClr val="3F403F"/>
                          </a:solidFill>
                          <a:cs typeface="Arial" panose="020B0604020202020204" pitchFamily="34" charset="0"/>
                        </a:rPr>
                        <a:t>Lower restructuring expected in 2021 post-Covid-19 and G4S acquisition</a:t>
                      </a:r>
                      <a:endParaRPr lang="en-US" sz="1100" b="0" dirty="0">
                        <a:solidFill>
                          <a:srgbClr val="3F403F"/>
                        </a:solidFill>
                      </a:endParaRPr>
                    </a:p>
                  </a:txBody>
                  <a:tcPr marL="0" marR="45720" anchor="ctr">
                    <a:lnL w="12700" cmpd="sng">
                      <a:noFill/>
                    </a:lnL>
                    <a:lnR w="635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98561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rgbClr val="3F403F"/>
                        </a:solidFill>
                      </a:endParaRPr>
                    </a:p>
                  </a:txBody>
                  <a:tcPr marL="0" marR="45720"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3F403F"/>
                          </a:solidFill>
                        </a:rPr>
                        <a:t>$35 Deferred Payments to be made:</a:t>
                      </a:r>
                      <a:r>
                        <a:rPr lang="en-US" sz="1100" b="0" dirty="0">
                          <a:solidFill>
                            <a:srgbClr val="3F403F"/>
                          </a:solidFill>
                        </a:rPr>
                        <a:t> primarily payroll taxes in US and France</a:t>
                      </a:r>
                    </a:p>
                  </a:txBody>
                  <a:tcPr marL="0" marR="4572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1315405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rgbClr val="3F403F"/>
                        </a:solidFill>
                      </a:endParaRPr>
                    </a:p>
                  </a:txBody>
                  <a:tcPr marL="0" marR="45720"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rgbClr val="3F403F"/>
                          </a:solidFill>
                          <a:latin typeface="+mn-lt"/>
                          <a:ea typeface="+mn-ea"/>
                          <a:cs typeface="+mn-cs"/>
                        </a:rPr>
                        <a:t>Cash Taxes:</a:t>
                      </a:r>
                      <a:r>
                        <a:rPr lang="en-US" sz="1100" b="0" dirty="0">
                          <a:solidFill>
                            <a:srgbClr val="3F403F"/>
                          </a:solidFill>
                        </a:rPr>
                        <a:t> Higher due to timing of refunds</a:t>
                      </a:r>
                    </a:p>
                  </a:txBody>
                  <a:tcPr marL="0" marR="4572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388300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rgbClr val="3F403F"/>
                        </a:solidFill>
                      </a:endParaRPr>
                    </a:p>
                  </a:txBody>
                  <a:tcPr marL="0" marR="45720"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rgbClr val="3F403F"/>
                          </a:solidFill>
                          <a:latin typeface="+mn-lt"/>
                          <a:ea typeface="+mn-ea"/>
                          <a:cs typeface="+mn-cs"/>
                        </a:rPr>
                        <a:t>Cash Interest: </a:t>
                      </a:r>
                      <a:r>
                        <a:rPr lang="en-US" sz="1100" b="0" dirty="0">
                          <a:solidFill>
                            <a:srgbClr val="3F403F"/>
                          </a:solidFill>
                        </a:rPr>
                        <a:t>Higher due to acquisitions, partially offset by cross-currency interest rate swap</a:t>
                      </a:r>
                    </a:p>
                  </a:txBody>
                  <a:tcPr marL="0" marR="4572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7344482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rgbClr val="3F403F"/>
                        </a:solidFill>
                      </a:endParaRPr>
                    </a:p>
                  </a:txBody>
                  <a:tcPr marL="0" marR="45720"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rgbClr val="3F403F"/>
                          </a:solidFill>
                          <a:latin typeface="+mn-lt"/>
                          <a:ea typeface="+mn-ea"/>
                          <a:cs typeface="+mn-cs"/>
                        </a:rPr>
                        <a:t>Cash Capital Expenditures:</a:t>
                      </a:r>
                      <a:r>
                        <a:rPr lang="en-US" sz="1100" b="0" dirty="0">
                          <a:solidFill>
                            <a:srgbClr val="3F403F"/>
                          </a:solidFill>
                        </a:rPr>
                        <a:t> Higher due to temporary reductions in 2020</a:t>
                      </a:r>
                    </a:p>
                  </a:txBody>
                  <a:tcPr marL="0" marR="4572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5556323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rgbClr val="3F403F"/>
                        </a:solidFill>
                      </a:endParaRPr>
                    </a:p>
                  </a:txBody>
                  <a:tcPr marL="0" marR="45720" anchor="ctr">
                    <a:lnL w="6350" cap="flat" cmpd="sng" algn="ctr">
                      <a:no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rgbClr val="3F403F"/>
                          </a:solidFill>
                          <a:latin typeface="+mn-lt"/>
                          <a:ea typeface="+mn-ea"/>
                          <a:cs typeface="+mn-cs"/>
                        </a:rPr>
                        <a:t>Free Cash Flow before Dividends</a:t>
                      </a:r>
                    </a:p>
                  </a:txBody>
                  <a:tcPr marL="0" marR="4572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8797454"/>
                  </a:ext>
                </a:extLst>
              </a:tr>
            </a:tbl>
          </a:graphicData>
        </a:graphic>
      </p:graphicFrame>
      <p:grpSp>
        <p:nvGrpSpPr>
          <p:cNvPr id="71" name="Group 70">
            <a:extLst>
              <a:ext uri="{FF2B5EF4-FFF2-40B4-BE49-F238E27FC236}">
                <a16:creationId xmlns:a16="http://schemas.microsoft.com/office/drawing/2014/main" id="{4F3DD607-FCA5-E243-97AD-0F5E36410A91}"/>
              </a:ext>
            </a:extLst>
          </p:cNvPr>
          <p:cNvGrpSpPr/>
          <p:nvPr/>
        </p:nvGrpSpPr>
        <p:grpSpPr>
          <a:xfrm>
            <a:off x="8197830" y="2561452"/>
            <a:ext cx="169718" cy="2786676"/>
            <a:chOff x="8116805" y="2268869"/>
            <a:chExt cx="169718" cy="2786676"/>
          </a:xfrm>
        </p:grpSpPr>
        <p:sp>
          <p:nvSpPr>
            <p:cNvPr id="57" name="Rectangle 56">
              <a:extLst>
                <a:ext uri="{FF2B5EF4-FFF2-40B4-BE49-F238E27FC236}">
                  <a16:creationId xmlns:a16="http://schemas.microsoft.com/office/drawing/2014/main" id="{09D1E8F0-6660-594B-9940-3B60E4FC8968}"/>
                </a:ext>
              </a:extLst>
            </p:cNvPr>
            <p:cNvSpPr/>
            <p:nvPr/>
          </p:nvSpPr>
          <p:spPr>
            <a:xfrm rot="10800000" flipV="1">
              <a:off x="8116807" y="2268869"/>
              <a:ext cx="169716" cy="169717"/>
            </a:xfrm>
            <a:prstGeom prst="rect">
              <a:avLst/>
            </a:prstGeom>
            <a:solidFill>
              <a:srgbClr val="3F40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8FEC3869-6ABD-D74E-9DD5-4EFE2E202939}"/>
                </a:ext>
              </a:extLst>
            </p:cNvPr>
            <p:cNvSpPr/>
            <p:nvPr/>
          </p:nvSpPr>
          <p:spPr>
            <a:xfrm rot="10800000" flipV="1">
              <a:off x="8116807" y="2580059"/>
              <a:ext cx="169716" cy="16971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B8AAFBAF-CA0B-6F4E-873D-F271B2D01FD9}"/>
                </a:ext>
              </a:extLst>
            </p:cNvPr>
            <p:cNvSpPr/>
            <p:nvPr/>
          </p:nvSpPr>
          <p:spPr>
            <a:xfrm rot="10800000" flipV="1">
              <a:off x="8116807" y="3194565"/>
              <a:ext cx="169716" cy="16971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4ACA3A47-2EA8-5F4A-B5A1-523DC8340AFC}"/>
                </a:ext>
              </a:extLst>
            </p:cNvPr>
            <p:cNvSpPr/>
            <p:nvPr/>
          </p:nvSpPr>
          <p:spPr>
            <a:xfrm rot="10800000" flipV="1">
              <a:off x="8116807" y="3654011"/>
              <a:ext cx="169716" cy="16971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1623292F-6F2F-5D4F-A5F9-C13859C3BA89}"/>
                </a:ext>
              </a:extLst>
            </p:cNvPr>
            <p:cNvSpPr/>
            <p:nvPr/>
          </p:nvSpPr>
          <p:spPr>
            <a:xfrm rot="10800000" flipV="1">
              <a:off x="8116807" y="4885828"/>
              <a:ext cx="169716" cy="169717"/>
            </a:xfrm>
            <a:prstGeom prst="rect">
              <a:avLst/>
            </a:prstGeom>
            <a:pattFill prst="dkUp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CA8D306-0595-484D-B204-E2A57F3E9059}"/>
                </a:ext>
              </a:extLst>
            </p:cNvPr>
            <p:cNvSpPr/>
            <p:nvPr/>
          </p:nvSpPr>
          <p:spPr>
            <a:xfrm rot="10800000" flipV="1">
              <a:off x="8116806" y="4406260"/>
              <a:ext cx="169716" cy="169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CBBC7759-D9CD-B848-869B-65ACD7412E2A}"/>
                </a:ext>
              </a:extLst>
            </p:cNvPr>
            <p:cNvSpPr/>
            <p:nvPr/>
          </p:nvSpPr>
          <p:spPr>
            <a:xfrm rot="10800000" flipV="1">
              <a:off x="8116805" y="3978649"/>
              <a:ext cx="169716" cy="1697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6C9D48DA-7497-0749-B3FC-83D556BED0EE}"/>
              </a:ext>
            </a:extLst>
          </p:cNvPr>
          <p:cNvSpPr txBox="1"/>
          <p:nvPr/>
        </p:nvSpPr>
        <p:spPr>
          <a:xfrm>
            <a:off x="8197829" y="1425988"/>
            <a:ext cx="3346465" cy="886173"/>
          </a:xfrm>
          <a:prstGeom prst="rect">
            <a:avLst/>
          </a:prstGeom>
          <a:noFill/>
          <a:ln w="50800">
            <a:solidFill>
              <a:schemeClr val="accent3"/>
            </a:solidFill>
          </a:ln>
        </p:spPr>
        <p:txBody>
          <a:bodyPr wrap="square" lIns="182880" rIns="182880" rtlCol="0" anchor="ctr" anchorCtr="0">
            <a:noAutofit/>
          </a:bodyPr>
          <a:lstStyle/>
          <a:p>
            <a:r>
              <a:rPr lang="en-US" altLang="en-US" dirty="0">
                <a:solidFill>
                  <a:schemeClr val="accent1"/>
                </a:solidFill>
                <a:ea typeface="Arial" charset="0"/>
                <a:cs typeface="Arial" charset="0"/>
              </a:rPr>
              <a:t>Growth of ~65% excluding deferred payments</a:t>
            </a:r>
          </a:p>
        </p:txBody>
      </p:sp>
      <p:cxnSp>
        <p:nvCxnSpPr>
          <p:cNvPr id="8" name="Straight Connector 7">
            <a:extLst>
              <a:ext uri="{FF2B5EF4-FFF2-40B4-BE49-F238E27FC236}">
                <a16:creationId xmlns:a16="http://schemas.microsoft.com/office/drawing/2014/main" id="{EE3B17CD-0E01-074B-AE87-31F9E84C5A23}"/>
              </a:ext>
            </a:extLst>
          </p:cNvPr>
          <p:cNvCxnSpPr/>
          <p:nvPr/>
        </p:nvCxnSpPr>
        <p:spPr>
          <a:xfrm>
            <a:off x="7911322" y="962415"/>
            <a:ext cx="0" cy="451796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000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6ADE7B9-F511-3E4A-A227-3837E91D1BA3}"/>
              </a:ext>
            </a:extLst>
          </p:cNvPr>
          <p:cNvSpPr>
            <a:spLocks noGrp="1"/>
          </p:cNvSpPr>
          <p:nvPr>
            <p:ph type="pic" sz="quarter" idx="18"/>
          </p:nvPr>
        </p:nvSpPr>
        <p:spPr/>
        <p:txBody>
          <a:bodyPr/>
          <a:lstStyle/>
          <a:p>
            <a:endParaRPr lang="en-US"/>
          </a:p>
        </p:txBody>
      </p:sp>
      <p:sp>
        <p:nvSpPr>
          <p:cNvPr id="2" name="Title 1">
            <a:extLst>
              <a:ext uri="{FF2B5EF4-FFF2-40B4-BE49-F238E27FC236}">
                <a16:creationId xmlns:a16="http://schemas.microsoft.com/office/drawing/2014/main" id="{04A2CC4C-150A-044D-A626-1D1E24C2D2A2}"/>
              </a:ext>
            </a:extLst>
          </p:cNvPr>
          <p:cNvSpPr>
            <a:spLocks noGrp="1"/>
          </p:cNvSpPr>
          <p:nvPr>
            <p:ph type="title"/>
          </p:nvPr>
        </p:nvSpPr>
        <p:spPr/>
        <p:txBody>
          <a:bodyPr/>
          <a:lstStyle/>
          <a:p>
            <a:r>
              <a:rPr lang="en-US" dirty="0"/>
              <a:t>Our People &amp; Customers</a:t>
            </a:r>
            <a:endParaRPr lang="en-US"/>
          </a:p>
        </p:txBody>
      </p:sp>
      <p:sp>
        <p:nvSpPr>
          <p:cNvPr id="3" name="Text Placeholder 2">
            <a:extLst>
              <a:ext uri="{FF2B5EF4-FFF2-40B4-BE49-F238E27FC236}">
                <a16:creationId xmlns:a16="http://schemas.microsoft.com/office/drawing/2014/main" id="{9A23ED30-0D3F-154B-A13F-FFA469C0FE85}"/>
              </a:ext>
            </a:extLst>
          </p:cNvPr>
          <p:cNvSpPr>
            <a:spLocks noGrp="1"/>
          </p:cNvSpPr>
          <p:nvPr>
            <p:ph type="body" sz="quarter" idx="15"/>
          </p:nvPr>
        </p:nvSpPr>
        <p:spPr/>
        <p:txBody>
          <a:bodyPr/>
          <a:lstStyle/>
          <a:p>
            <a:r>
              <a:rPr lang="en-US" dirty="0"/>
              <a:t>Health &amp; Safety</a:t>
            </a:r>
          </a:p>
        </p:txBody>
      </p:sp>
      <p:sp>
        <p:nvSpPr>
          <p:cNvPr id="7" name="Content Placeholder 6">
            <a:extLst>
              <a:ext uri="{FF2B5EF4-FFF2-40B4-BE49-F238E27FC236}">
                <a16:creationId xmlns:a16="http://schemas.microsoft.com/office/drawing/2014/main" id="{D3F3A958-040C-1E48-A8BE-E6A5B8D3719F}"/>
              </a:ext>
            </a:extLst>
          </p:cNvPr>
          <p:cNvSpPr>
            <a:spLocks noGrp="1"/>
          </p:cNvSpPr>
          <p:nvPr>
            <p:ph sz="quarter" idx="17"/>
          </p:nvPr>
        </p:nvSpPr>
        <p:spPr>
          <a:xfrm>
            <a:off x="548640" y="1371600"/>
            <a:ext cx="5332395" cy="3762568"/>
          </a:xfrm>
        </p:spPr>
        <p:txBody>
          <a:bodyPr>
            <a:spAutoFit/>
          </a:bodyPr>
          <a:lstStyle/>
          <a:p>
            <a:pPr marL="171450" lvl="1" indent="-171450">
              <a:buFont typeface="Arial" panose="020B0604020202020204" pitchFamily="34" charset="0"/>
              <a:buChar char="•"/>
            </a:pPr>
            <a:r>
              <a:rPr lang="en-US" dirty="0"/>
              <a:t>Working with public health authorities to respond to affected employees with contact tracing and aggressive branch cleaning to mitigate further spreading.</a:t>
            </a:r>
          </a:p>
          <a:p>
            <a:pPr marL="171450" lvl="1" indent="-171450">
              <a:buFont typeface="Arial" panose="020B0604020202020204" pitchFamily="34" charset="0"/>
              <a:buChar char="•"/>
            </a:pPr>
            <a:r>
              <a:rPr lang="en-US" dirty="0"/>
              <a:t>Implementing best practices and training for hygiene, sanitization, and social distancing. </a:t>
            </a:r>
          </a:p>
          <a:p>
            <a:pPr marL="171450" lvl="1" indent="-171450">
              <a:buFont typeface="Arial" panose="020B0604020202020204" pitchFamily="34" charset="0"/>
              <a:buChar char="•"/>
            </a:pPr>
            <a:r>
              <a:rPr lang="en-US" dirty="0"/>
              <a:t>Distributing personal protective equipment, including masks and gloves, and sanitation supplies to frontline employees.</a:t>
            </a:r>
          </a:p>
          <a:p>
            <a:pPr marL="171450" lvl="1" indent="-171450">
              <a:buFont typeface="Arial" panose="020B0604020202020204" pitchFamily="34" charset="0"/>
              <a:buChar char="•"/>
            </a:pPr>
            <a:r>
              <a:rPr lang="en-US" dirty="0"/>
              <a:t>Implementing all employee health screening including daily temperature checks for employees.</a:t>
            </a:r>
          </a:p>
        </p:txBody>
      </p:sp>
      <p:pic>
        <p:nvPicPr>
          <p:cNvPr id="22" name="Picture 21">
            <a:extLst>
              <a:ext uri="{FF2B5EF4-FFF2-40B4-BE49-F238E27FC236}">
                <a16:creationId xmlns:a16="http://schemas.microsoft.com/office/drawing/2014/main" id="{5CD5119B-2ABA-C146-862C-59281A2EFCE3}"/>
              </a:ext>
            </a:extLst>
          </p:cNvPr>
          <p:cNvPicPr>
            <a:picLocks noChangeAspect="1"/>
          </p:cNvPicPr>
          <p:nvPr/>
        </p:nvPicPr>
        <p:blipFill rotWithShape="1">
          <a:blip r:embed="rId2">
            <a:extLst>
              <a:ext uri="{28A0092B-C50C-407E-A947-70E740481C1C}">
                <a14:useLocalDpi xmlns:a14="http://schemas.microsoft.com/office/drawing/2010/main" val="0"/>
              </a:ext>
            </a:extLst>
          </a:blip>
          <a:srcRect l="21346" t="3492" r="28492"/>
          <a:stretch/>
        </p:blipFill>
        <p:spPr>
          <a:xfrm>
            <a:off x="6096000" y="0"/>
            <a:ext cx="6094967" cy="6858000"/>
          </a:xfrm>
          <a:prstGeom prst="rect">
            <a:avLst/>
          </a:prstGeom>
        </p:spPr>
      </p:pic>
      <p:sp>
        <p:nvSpPr>
          <p:cNvPr id="18" name="TextBox 17">
            <a:extLst>
              <a:ext uri="{FF2B5EF4-FFF2-40B4-BE49-F238E27FC236}">
                <a16:creationId xmlns:a16="http://schemas.microsoft.com/office/drawing/2014/main" id="{8BCDE4B5-921D-BE47-B510-8FAE9FD5A1B4}"/>
              </a:ext>
            </a:extLst>
          </p:cNvPr>
          <p:cNvSpPr txBox="1"/>
          <p:nvPr/>
        </p:nvSpPr>
        <p:spPr>
          <a:xfrm>
            <a:off x="642937" y="5410707"/>
            <a:ext cx="4843463" cy="990093"/>
          </a:xfrm>
          <a:prstGeom prst="rect">
            <a:avLst/>
          </a:prstGeom>
          <a:noFill/>
          <a:ln w="50800">
            <a:solidFill>
              <a:schemeClr val="accent3"/>
            </a:solidFill>
          </a:ln>
        </p:spPr>
        <p:txBody>
          <a:bodyPr wrap="square" lIns="182880" rIns="182880" rtlCol="0" anchor="ctr" anchorCtr="0">
            <a:noAutofit/>
          </a:bodyPr>
          <a:lstStyle/>
          <a:p>
            <a:pPr>
              <a:lnSpc>
                <a:spcPct val="85000"/>
              </a:lnSpc>
            </a:pPr>
            <a:r>
              <a:rPr lang="en-US" dirty="0">
                <a:solidFill>
                  <a:schemeClr val="accent1"/>
                </a:solidFill>
                <a:latin typeface="Arial" panose="020B0604020202020204" pitchFamily="34" charset="0"/>
              </a:rPr>
              <a:t>Brink’s is providing essential services to customers around the world. </a:t>
            </a:r>
          </a:p>
        </p:txBody>
      </p:sp>
      <p:sp>
        <p:nvSpPr>
          <p:cNvPr id="16" name="Footer Placeholder 2">
            <a:extLst>
              <a:ext uri="{FF2B5EF4-FFF2-40B4-BE49-F238E27FC236}">
                <a16:creationId xmlns:a16="http://schemas.microsoft.com/office/drawing/2014/main" id="{D8420311-05C3-0741-9596-B05E3E2C3F6B}"/>
              </a:ext>
            </a:extLst>
          </p:cNvPr>
          <p:cNvSpPr txBox="1">
            <a:spLocks/>
          </p:cNvSpPr>
          <p:nvPr/>
        </p:nvSpPr>
        <p:spPr>
          <a:xfrm>
            <a:off x="6168325" y="6529421"/>
            <a:ext cx="4455436" cy="215444"/>
          </a:xfrm>
          <a:prstGeom prst="rect">
            <a:avLst/>
          </a:prstGeom>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spc="-30" baseline="0" dirty="0">
                <a:solidFill>
                  <a:schemeClr val="bg1"/>
                </a:solidFill>
                <a:effectLst/>
              </a:rPr>
              <a:t>CONFIDENTIAL. FOR INTERNAL USE ONLY – DO NOT DUPLICATE OR DISTRIBUTE.</a:t>
            </a:r>
          </a:p>
        </p:txBody>
      </p:sp>
      <p:sp>
        <p:nvSpPr>
          <p:cNvPr id="17" name="Slide Number Placeholder 3">
            <a:extLst>
              <a:ext uri="{FF2B5EF4-FFF2-40B4-BE49-F238E27FC236}">
                <a16:creationId xmlns:a16="http://schemas.microsoft.com/office/drawing/2014/main" id="{221BBBEF-BF50-1A4D-AA78-BD54B3CB7F6B}"/>
              </a:ext>
            </a:extLst>
          </p:cNvPr>
          <p:cNvSpPr txBox="1">
            <a:spLocks/>
          </p:cNvSpPr>
          <p:nvPr/>
        </p:nvSpPr>
        <p:spPr>
          <a:xfrm>
            <a:off x="11103429" y="6521727"/>
            <a:ext cx="555171" cy="230832"/>
          </a:xfrm>
          <a:prstGeom prst="rect">
            <a:avLst/>
          </a:prstGeom>
        </p:spPr>
        <p:txBody>
          <a:bodyPr vert="horz" wrap="square" lIns="91440" tIns="45720" rIns="91440" bIns="45720" rtlCol="0" anchor="ctr" anchorCtr="0">
            <a:spAutoFit/>
          </a:bodyPr>
          <a:lstStyle>
            <a:defPPr>
              <a:defRPr lang="en-US"/>
            </a:defPPr>
            <a:lvl1pPr marL="0" algn="r" defTabSz="914400" rtl="0" eaLnBrk="1" latinLnBrk="0" hangingPunct="1">
              <a:defRPr sz="900" b="0" kern="1200">
                <a:solidFill>
                  <a:srgbClr val="0A4A8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CA5BF-B763-1840-8654-29064379A303}" type="slidenum">
              <a:rPr lang="en-US" smtClean="0">
                <a:solidFill>
                  <a:schemeClr val="bg1"/>
                </a:solidFill>
              </a:rPr>
              <a:pPr/>
              <a:t>11</a:t>
            </a:fld>
            <a:endParaRPr lang="en-US" dirty="0">
              <a:solidFill>
                <a:schemeClr val="bg1"/>
              </a:solidFill>
            </a:endParaRPr>
          </a:p>
        </p:txBody>
      </p:sp>
      <p:pic>
        <p:nvPicPr>
          <p:cNvPr id="20" name="Picture 19">
            <a:extLst>
              <a:ext uri="{FF2B5EF4-FFF2-40B4-BE49-F238E27FC236}">
                <a16:creationId xmlns:a16="http://schemas.microsoft.com/office/drawing/2014/main" id="{E9DF9653-11B8-284B-8DC8-86357B3F75E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32811" y="6565392"/>
            <a:ext cx="853821" cy="149733"/>
          </a:xfrm>
          <a:prstGeom prst="rect">
            <a:avLst/>
          </a:prstGeom>
        </p:spPr>
      </p:pic>
    </p:spTree>
    <p:extLst>
      <p:ext uri="{BB962C8B-B14F-4D97-AF65-F5344CB8AC3E}">
        <p14:creationId xmlns:p14="http://schemas.microsoft.com/office/powerpoint/2010/main" val="248632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BE93DEC7-35A4-E447-AE46-C8B8A6246C1A}"/>
              </a:ext>
            </a:extLst>
          </p:cNvPr>
          <p:cNvGrpSpPr/>
          <p:nvPr/>
        </p:nvGrpSpPr>
        <p:grpSpPr>
          <a:xfrm>
            <a:off x="902531" y="1284288"/>
            <a:ext cx="4670467" cy="4706431"/>
            <a:chOff x="897054" y="1371600"/>
            <a:chExt cx="4670467" cy="4706431"/>
          </a:xfrm>
        </p:grpSpPr>
        <p:graphicFrame>
          <p:nvGraphicFramePr>
            <p:cNvPr id="9" name="Content Placeholder 7">
              <a:extLst>
                <a:ext uri="{FF2B5EF4-FFF2-40B4-BE49-F238E27FC236}">
                  <a16:creationId xmlns:a16="http://schemas.microsoft.com/office/drawing/2014/main" id="{19E7F1E9-4F6F-924A-9326-47E4D56E0D38}"/>
                </a:ext>
              </a:extLst>
            </p:cNvPr>
            <p:cNvGraphicFramePr>
              <a:graphicFrameLocks/>
            </p:cNvGraphicFramePr>
            <p:nvPr>
              <p:extLst>
                <p:ext uri="{D42A27DB-BD31-4B8C-83A1-F6EECF244321}">
                  <p14:modId xmlns:p14="http://schemas.microsoft.com/office/powerpoint/2010/main" val="2101809016"/>
                </p:ext>
              </p:extLst>
            </p:nvPr>
          </p:nvGraphicFramePr>
          <p:xfrm>
            <a:off x="897054" y="1371600"/>
            <a:ext cx="4670467" cy="4706431"/>
          </p:xfrm>
          <a:graphic>
            <a:graphicData uri="http://schemas.openxmlformats.org/drawingml/2006/chart">
              <c:chart xmlns:c="http://schemas.openxmlformats.org/drawingml/2006/chart" xmlns:r="http://schemas.openxmlformats.org/officeDocument/2006/relationships" r:id="rId2"/>
            </a:graphicData>
          </a:graphic>
        </p:graphicFrame>
        <p:sp>
          <p:nvSpPr>
            <p:cNvPr id="46" name="TextBox 45">
              <a:extLst>
                <a:ext uri="{FF2B5EF4-FFF2-40B4-BE49-F238E27FC236}">
                  <a16:creationId xmlns:a16="http://schemas.microsoft.com/office/drawing/2014/main" id="{F1157D10-49CA-C148-9128-6B42D278418A}"/>
                </a:ext>
              </a:extLst>
            </p:cNvPr>
            <p:cNvSpPr txBox="1"/>
            <p:nvPr/>
          </p:nvSpPr>
          <p:spPr>
            <a:xfrm>
              <a:off x="4973180" y="5710430"/>
              <a:ext cx="211672" cy="92333"/>
            </a:xfrm>
            <a:prstGeom prst="rect">
              <a:avLst/>
            </a:prstGeom>
            <a:noFill/>
          </p:spPr>
          <p:txBody>
            <a:bodyPr wrap="square" lIns="0" tIns="0" rIns="0" bIns="0" rtlCol="0">
              <a:spAutoFit/>
            </a:bodyPr>
            <a:lstStyle>
              <a:defPPr>
                <a:defRPr lang="en-US"/>
              </a:defPPr>
              <a:lvl1pPr algn="r">
                <a:defRPr sz="1000" b="0">
                  <a:solidFill>
                    <a:srgbClr val="666666"/>
                  </a:solidFill>
                  <a:latin typeface="+mj-lt"/>
                </a:defRPr>
              </a:lvl1pPr>
            </a:lstStyle>
            <a:p>
              <a:pPr algn="l"/>
              <a:r>
                <a:rPr lang="en-US" sz="900" baseline="30000" dirty="0">
                  <a:solidFill>
                    <a:srgbClr val="3F403F"/>
                  </a:solidFill>
                </a:rPr>
                <a:t>1</a:t>
              </a:r>
            </a:p>
          </p:txBody>
        </p:sp>
      </p:grpSp>
      <p:sp>
        <p:nvSpPr>
          <p:cNvPr id="33" name="Title 1">
            <a:extLst>
              <a:ext uri="{FF2B5EF4-FFF2-40B4-BE49-F238E27FC236}">
                <a16:creationId xmlns:a16="http://schemas.microsoft.com/office/drawing/2014/main" id="{CD6C4B34-BBF5-6844-A1E3-E6FB83154B2C}"/>
              </a:ext>
            </a:extLst>
          </p:cNvPr>
          <p:cNvSpPr>
            <a:spLocks noGrp="1"/>
          </p:cNvSpPr>
          <p:nvPr>
            <p:ph type="title"/>
          </p:nvPr>
        </p:nvSpPr>
        <p:spPr/>
        <p:txBody>
          <a:bodyPr/>
          <a:lstStyle/>
          <a:p>
            <a:r>
              <a:rPr lang="en-US" dirty="0"/>
              <a:t>Strong Financial Health – Ample Liquidity</a:t>
            </a:r>
          </a:p>
        </p:txBody>
      </p:sp>
      <p:sp>
        <p:nvSpPr>
          <p:cNvPr id="11" name="Text Placeholder 10">
            <a:extLst>
              <a:ext uri="{FF2B5EF4-FFF2-40B4-BE49-F238E27FC236}">
                <a16:creationId xmlns:a16="http://schemas.microsoft.com/office/drawing/2014/main" id="{289F28C4-7372-3245-8B24-DED490973FC2}"/>
              </a:ext>
            </a:extLst>
          </p:cNvPr>
          <p:cNvSpPr>
            <a:spLocks noGrp="1"/>
          </p:cNvSpPr>
          <p:nvPr>
            <p:ph type="body" sz="quarter" idx="19"/>
          </p:nvPr>
        </p:nvSpPr>
        <p:spPr/>
        <p:txBody>
          <a:bodyPr/>
          <a:lstStyle/>
          <a:p>
            <a:r>
              <a:rPr lang="en-US"/>
              <a:t>($ Millions, except where noted)</a:t>
            </a:r>
          </a:p>
        </p:txBody>
      </p:sp>
      <p:sp>
        <p:nvSpPr>
          <p:cNvPr id="27" name="Text Placeholder 26">
            <a:extLst>
              <a:ext uri="{FF2B5EF4-FFF2-40B4-BE49-F238E27FC236}">
                <a16:creationId xmlns:a16="http://schemas.microsoft.com/office/drawing/2014/main" id="{3BEDB3D1-02A6-3445-9015-C92228E0FA34}"/>
              </a:ext>
            </a:extLst>
          </p:cNvPr>
          <p:cNvSpPr>
            <a:spLocks noGrp="1"/>
          </p:cNvSpPr>
          <p:nvPr>
            <p:ph type="body" sz="quarter" idx="18"/>
          </p:nvPr>
        </p:nvSpPr>
        <p:spPr/>
        <p:txBody>
          <a:bodyPr/>
          <a:lstStyle/>
          <a:p>
            <a:r>
              <a:rPr lang="en-US"/>
              <a:t>Pro-forma liquidity at year-end 2021, considering our 2021 Free Cash Flow Target and the impact of the PAI acquisition.  </a:t>
            </a:r>
          </a:p>
        </p:txBody>
      </p:sp>
      <p:sp>
        <p:nvSpPr>
          <p:cNvPr id="8" name="Content Placeholder 7">
            <a:extLst>
              <a:ext uri="{FF2B5EF4-FFF2-40B4-BE49-F238E27FC236}">
                <a16:creationId xmlns:a16="http://schemas.microsoft.com/office/drawing/2014/main" id="{C046E2CA-BA91-C345-9CDB-7194C26E672D}"/>
              </a:ext>
            </a:extLst>
          </p:cNvPr>
          <p:cNvSpPr>
            <a:spLocks noGrp="1"/>
          </p:cNvSpPr>
          <p:nvPr>
            <p:ph sz="quarter" idx="4294967295"/>
          </p:nvPr>
        </p:nvSpPr>
        <p:spPr>
          <a:xfrm>
            <a:off x="6387700" y="1275323"/>
            <a:ext cx="5348287" cy="4586287"/>
          </a:xfrm>
        </p:spPr>
        <p:txBody>
          <a:bodyPr>
            <a:spAutoFit/>
          </a:bodyPr>
          <a:lstStyle/>
          <a:p>
            <a:pPr marL="0" indent="0">
              <a:spcAft>
                <a:spcPts val="0"/>
              </a:spcAft>
              <a:buNone/>
            </a:pPr>
            <a:r>
              <a:rPr lang="en-US" sz="1600" b="1" dirty="0"/>
              <a:t>Increased liquidity in 2020</a:t>
            </a:r>
          </a:p>
          <a:p>
            <a:pPr marL="287338" lvl="1" indent="-163513">
              <a:spcAft>
                <a:spcPts val="300"/>
              </a:spcAft>
              <a:buFont typeface="Arial" panose="020B0604020202020204" pitchFamily="34" charset="0"/>
              <a:buChar char="•"/>
            </a:pPr>
            <a:r>
              <a:rPr lang="en-US" sz="1600" dirty="0"/>
              <a:t>Incremental $590 million Term Loan A closed on </a:t>
            </a:r>
            <a:br>
              <a:rPr lang="en-US" sz="1600" dirty="0"/>
            </a:br>
            <a:r>
              <a:rPr lang="en-US" sz="1600" dirty="0"/>
              <a:t>April 1, 2020</a:t>
            </a:r>
          </a:p>
          <a:p>
            <a:pPr marL="287338" lvl="1" indent="-163513">
              <a:spcAft>
                <a:spcPts val="300"/>
              </a:spcAft>
              <a:buFont typeface="Arial" panose="020B0604020202020204" pitchFamily="34" charset="0"/>
              <a:buChar char="•"/>
            </a:pPr>
            <a:r>
              <a:rPr lang="en-US" sz="1600" dirty="0"/>
              <a:t>Incremental $400 million Senior Notes closed on June 22, 2020</a:t>
            </a:r>
          </a:p>
          <a:p>
            <a:pPr marL="0" indent="0">
              <a:spcAft>
                <a:spcPts val="0"/>
              </a:spcAft>
              <a:buNone/>
            </a:pPr>
            <a:r>
              <a:rPr lang="en-US" sz="1600" b="1" dirty="0"/>
              <a:t>No Maturities until 2024</a:t>
            </a:r>
          </a:p>
          <a:p>
            <a:pPr marL="287338" lvl="1" indent="-163513">
              <a:spcAft>
                <a:spcPts val="300"/>
              </a:spcAft>
              <a:buFont typeface="Arial" panose="020B0604020202020204" pitchFamily="34" charset="0"/>
              <a:buChar char="•"/>
            </a:pPr>
            <a:r>
              <a:rPr lang="en-US" sz="1600" dirty="0"/>
              <a:t>Credit Facility matures February 2024</a:t>
            </a:r>
          </a:p>
          <a:p>
            <a:pPr marL="287338" lvl="1" indent="-163513">
              <a:spcAft>
                <a:spcPts val="300"/>
              </a:spcAft>
              <a:buFont typeface="Arial" panose="020B0604020202020204" pitchFamily="34" charset="0"/>
              <a:buChar char="•"/>
            </a:pPr>
            <a:r>
              <a:rPr lang="en-US" sz="1600" dirty="0"/>
              <a:t>$600 million 4.625% Senior Notes mature October 2027</a:t>
            </a:r>
          </a:p>
          <a:p>
            <a:pPr marL="287338" lvl="1" indent="-163513">
              <a:spcAft>
                <a:spcPts val="300"/>
              </a:spcAft>
              <a:buFont typeface="Arial" panose="020B0604020202020204" pitchFamily="34" charset="0"/>
              <a:buChar char="•"/>
            </a:pPr>
            <a:r>
              <a:rPr lang="en-US" sz="1600" dirty="0"/>
              <a:t>$400 million 5.5% Senior Notes mature July 2025</a:t>
            </a:r>
          </a:p>
          <a:p>
            <a:pPr marL="0" indent="0">
              <a:spcAft>
                <a:spcPts val="0"/>
              </a:spcAft>
              <a:buNone/>
            </a:pPr>
            <a:r>
              <a:rPr lang="en-US" sz="1600" b="1" dirty="0"/>
              <a:t>Interest Rates</a:t>
            </a:r>
          </a:p>
          <a:p>
            <a:pPr marL="287338" lvl="1" indent="-163513">
              <a:spcAft>
                <a:spcPts val="300"/>
              </a:spcAft>
              <a:buFont typeface="Arial" panose="020B0604020202020204" pitchFamily="34" charset="0"/>
              <a:buChar char="•"/>
            </a:pPr>
            <a:r>
              <a:rPr lang="en-US" sz="1600" dirty="0"/>
              <a:t>Variable interest LIBOR plus 2.00%</a:t>
            </a:r>
          </a:p>
          <a:p>
            <a:pPr marL="287338" lvl="1" indent="-163513">
              <a:spcAft>
                <a:spcPts val="300"/>
              </a:spcAft>
              <a:buFont typeface="Arial" panose="020B0604020202020204" pitchFamily="34" charset="0"/>
              <a:buChar char="•"/>
            </a:pPr>
            <a:r>
              <a:rPr lang="en-US" sz="1600" dirty="0"/>
              <a:t>$400M USD/EUR interest rate swap saves 151 bps</a:t>
            </a:r>
          </a:p>
          <a:p>
            <a:pPr marL="0" indent="0">
              <a:spcAft>
                <a:spcPts val="0"/>
              </a:spcAft>
              <a:buNone/>
            </a:pPr>
            <a:r>
              <a:rPr lang="en-US" sz="1600" b="1" dirty="0"/>
              <a:t>Debt Covenants Amended</a:t>
            </a:r>
          </a:p>
          <a:p>
            <a:pPr marL="287338" lvl="1" indent="-163513">
              <a:spcAft>
                <a:spcPts val="300"/>
              </a:spcAft>
              <a:buFont typeface="Arial" panose="020B0604020202020204" pitchFamily="34" charset="0"/>
              <a:buChar char="•"/>
            </a:pPr>
            <a:r>
              <a:rPr lang="en-US" sz="1600" dirty="0"/>
              <a:t>Net secured debt leverage ratio of 1.8x vs 4.25x max</a:t>
            </a:r>
          </a:p>
          <a:p>
            <a:pPr marL="0" indent="0">
              <a:spcAft>
                <a:spcPts val="0"/>
              </a:spcAft>
              <a:buNone/>
            </a:pPr>
            <a:r>
              <a:rPr lang="en-US" sz="1600" b="1" dirty="0"/>
              <a:t>No legacy liability contributions expected until 2029</a:t>
            </a:r>
          </a:p>
          <a:p>
            <a:pPr marL="0" indent="0">
              <a:spcAft>
                <a:spcPts val="0"/>
              </a:spcAft>
              <a:buNone/>
            </a:pPr>
            <a:r>
              <a:rPr lang="en-US" sz="1600" b="1" dirty="0"/>
              <a:t>Moody’s Ba2 (Stable); S&amp;P BB (Stable)</a:t>
            </a:r>
          </a:p>
        </p:txBody>
      </p:sp>
      <p:grpSp>
        <p:nvGrpSpPr>
          <p:cNvPr id="24" name="Group 23">
            <a:extLst>
              <a:ext uri="{FF2B5EF4-FFF2-40B4-BE49-F238E27FC236}">
                <a16:creationId xmlns:a16="http://schemas.microsoft.com/office/drawing/2014/main" id="{0436D130-A934-F240-96C5-7333581413F6}"/>
              </a:ext>
            </a:extLst>
          </p:cNvPr>
          <p:cNvGrpSpPr/>
          <p:nvPr/>
        </p:nvGrpSpPr>
        <p:grpSpPr>
          <a:xfrm>
            <a:off x="1740472" y="5830060"/>
            <a:ext cx="3316807" cy="261610"/>
            <a:chOff x="1449957" y="7120173"/>
            <a:chExt cx="3316807" cy="261610"/>
          </a:xfrm>
        </p:grpSpPr>
        <p:sp>
          <p:nvSpPr>
            <p:cNvPr id="22" name="TextBox 21">
              <a:extLst>
                <a:ext uri="{FF2B5EF4-FFF2-40B4-BE49-F238E27FC236}">
                  <a16:creationId xmlns:a16="http://schemas.microsoft.com/office/drawing/2014/main" id="{E50AC440-75FC-7F4C-9239-29E36A4660FB}"/>
                </a:ext>
              </a:extLst>
            </p:cNvPr>
            <p:cNvSpPr txBox="1"/>
            <p:nvPr/>
          </p:nvSpPr>
          <p:spPr>
            <a:xfrm>
              <a:off x="1449957" y="7120173"/>
              <a:ext cx="3316807" cy="261610"/>
            </a:xfrm>
            <a:prstGeom prst="rect">
              <a:avLst/>
            </a:prstGeom>
            <a:noFill/>
            <a:ln w="6350">
              <a:noFill/>
            </a:ln>
          </p:spPr>
          <p:txBody>
            <a:bodyPr wrap="square" rtlCol="0">
              <a:spAutoFit/>
            </a:bodyPr>
            <a:lstStyle/>
            <a:p>
              <a:pPr marL="285750">
                <a:spcAft>
                  <a:spcPts val="600"/>
                </a:spcAft>
                <a:tabLst>
                  <a:tab pos="1939925" algn="l"/>
                </a:tabLst>
                <a:defRPr/>
              </a:pPr>
              <a:r>
                <a:rPr lang="en-US" sz="1100" dirty="0">
                  <a:solidFill>
                    <a:srgbClr val="3F403F"/>
                  </a:solidFill>
                </a:rPr>
                <a:t>Utilized Revolver	Available Revolver</a:t>
              </a:r>
            </a:p>
          </p:txBody>
        </p:sp>
        <p:sp>
          <p:nvSpPr>
            <p:cNvPr id="16" name="Rectangle 15">
              <a:extLst>
                <a:ext uri="{FF2B5EF4-FFF2-40B4-BE49-F238E27FC236}">
                  <a16:creationId xmlns:a16="http://schemas.microsoft.com/office/drawing/2014/main" id="{A03EBCF7-2C70-1640-A5D4-ACEE2A08FE56}"/>
                </a:ext>
              </a:extLst>
            </p:cNvPr>
            <p:cNvSpPr/>
            <p:nvPr/>
          </p:nvSpPr>
          <p:spPr>
            <a:xfrm rot="10800000" flipV="1">
              <a:off x="1569828" y="7166120"/>
              <a:ext cx="169716" cy="169717"/>
            </a:xfrm>
            <a:prstGeom prst="rect">
              <a:avLst/>
            </a:prstGeom>
            <a:solidFill>
              <a:srgbClr val="FFC5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F74406A-79BA-7F4C-A494-2F22C5295B27}"/>
                </a:ext>
              </a:extLst>
            </p:cNvPr>
            <p:cNvSpPr/>
            <p:nvPr/>
          </p:nvSpPr>
          <p:spPr>
            <a:xfrm rot="10800000" flipV="1">
              <a:off x="3232288" y="7166120"/>
              <a:ext cx="169716" cy="169717"/>
            </a:xfrm>
            <a:prstGeom prst="rect">
              <a:avLst/>
            </a:prstGeom>
            <a:pattFill prst="dkUpDiag">
              <a:fgClr>
                <a:srgbClr val="FFC52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D8336A67-8C52-AE45-A07A-80DC852B39C5}"/>
              </a:ext>
            </a:extLst>
          </p:cNvPr>
          <p:cNvGrpSpPr/>
          <p:nvPr/>
        </p:nvGrpSpPr>
        <p:grpSpPr>
          <a:xfrm>
            <a:off x="469934" y="1972518"/>
            <a:ext cx="1196563" cy="3406472"/>
            <a:chOff x="607527" y="2059830"/>
            <a:chExt cx="1196563" cy="3406472"/>
          </a:xfrm>
        </p:grpSpPr>
        <p:sp>
          <p:nvSpPr>
            <p:cNvPr id="28" name="TextBox 27">
              <a:extLst>
                <a:ext uri="{FF2B5EF4-FFF2-40B4-BE49-F238E27FC236}">
                  <a16:creationId xmlns:a16="http://schemas.microsoft.com/office/drawing/2014/main" id="{D77E89C9-45B1-A246-B5AD-D44CF64C9904}"/>
                </a:ext>
              </a:extLst>
            </p:cNvPr>
            <p:cNvSpPr txBox="1"/>
            <p:nvPr/>
          </p:nvSpPr>
          <p:spPr>
            <a:xfrm>
              <a:off x="1052026" y="4815831"/>
              <a:ext cx="752063" cy="117725"/>
            </a:xfrm>
            <a:prstGeom prst="rect">
              <a:avLst/>
            </a:prstGeom>
            <a:noFill/>
          </p:spPr>
          <p:txBody>
            <a:bodyPr wrap="square" lIns="0" tIns="0" rIns="0" bIns="0" rtlCol="0">
              <a:spAutoFit/>
            </a:bodyPr>
            <a:lstStyle>
              <a:defPPr>
                <a:defRPr lang="en-US"/>
              </a:defPPr>
              <a:lvl1pPr algn="r">
                <a:defRPr sz="1000" b="0">
                  <a:solidFill>
                    <a:srgbClr val="666666"/>
                  </a:solidFill>
                  <a:latin typeface="+mj-lt"/>
                </a:defRPr>
              </a:lvl1pPr>
            </a:lstStyle>
            <a:p>
              <a:pPr>
                <a:lnSpc>
                  <a:spcPct val="85000"/>
                </a:lnSpc>
              </a:pPr>
              <a:r>
                <a:rPr lang="en-US" sz="900" dirty="0">
                  <a:solidFill>
                    <a:srgbClr val="3F403F"/>
                  </a:solidFill>
                  <a:latin typeface="Arial" panose="020B0604020202020204" pitchFamily="34" charset="0"/>
                  <a:cs typeface="Arial" panose="020B0604020202020204" pitchFamily="34" charset="0"/>
                </a:rPr>
                <a:t>Senior Notes</a:t>
              </a:r>
              <a:endParaRPr lang="en-US" sz="900" baseline="30000" dirty="0">
                <a:solidFill>
                  <a:srgbClr val="3F403F"/>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36B3EB60-F8E6-8146-B2FB-E81C9FDDBC57}"/>
                </a:ext>
              </a:extLst>
            </p:cNvPr>
            <p:cNvSpPr txBox="1"/>
            <p:nvPr/>
          </p:nvSpPr>
          <p:spPr>
            <a:xfrm>
              <a:off x="1052026" y="3794736"/>
              <a:ext cx="752063" cy="117725"/>
            </a:xfrm>
            <a:prstGeom prst="rect">
              <a:avLst/>
            </a:prstGeom>
            <a:noFill/>
          </p:spPr>
          <p:txBody>
            <a:bodyPr wrap="square" lIns="0" tIns="0" rIns="0" bIns="0" rtlCol="0">
              <a:spAutoFit/>
            </a:bodyPr>
            <a:lstStyle>
              <a:defPPr>
                <a:defRPr lang="en-US"/>
              </a:defPPr>
              <a:lvl1pPr algn="r">
                <a:defRPr sz="1000" b="0">
                  <a:solidFill>
                    <a:srgbClr val="666666"/>
                  </a:solidFill>
                  <a:latin typeface="+mj-lt"/>
                </a:defRPr>
              </a:lvl1pPr>
            </a:lstStyle>
            <a:p>
              <a:pPr>
                <a:lnSpc>
                  <a:spcPct val="85000"/>
                </a:lnSpc>
              </a:pPr>
              <a:r>
                <a:rPr lang="en-US" sz="900" dirty="0">
                  <a:solidFill>
                    <a:srgbClr val="3F403F"/>
                  </a:solidFill>
                  <a:latin typeface="Arial" panose="020B0604020202020204" pitchFamily="34" charset="0"/>
                  <a:cs typeface="Arial" panose="020B0604020202020204" pitchFamily="34" charset="0"/>
                </a:rPr>
                <a:t>Term Loan A</a:t>
              </a:r>
              <a:endParaRPr lang="en-US" sz="900" baseline="30000" dirty="0">
                <a:solidFill>
                  <a:srgbClr val="3F403F"/>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65B9EEC4-8D1C-6E48-9A9C-B91AB059AD31}"/>
                </a:ext>
              </a:extLst>
            </p:cNvPr>
            <p:cNvSpPr txBox="1"/>
            <p:nvPr/>
          </p:nvSpPr>
          <p:spPr>
            <a:xfrm>
              <a:off x="1052028" y="2774399"/>
              <a:ext cx="752062" cy="235449"/>
            </a:xfrm>
            <a:prstGeom prst="rect">
              <a:avLst/>
            </a:prstGeom>
            <a:noFill/>
          </p:spPr>
          <p:txBody>
            <a:bodyPr wrap="square" lIns="0" tIns="0" rIns="0" bIns="0" rtlCol="0">
              <a:spAutoFit/>
            </a:bodyPr>
            <a:lstStyle/>
            <a:p>
              <a:pPr algn="r">
                <a:lnSpc>
                  <a:spcPct val="85000"/>
                </a:lnSpc>
              </a:pPr>
              <a:r>
                <a:rPr lang="en-US" sz="900" dirty="0">
                  <a:solidFill>
                    <a:srgbClr val="3F403F"/>
                  </a:solidFill>
                  <a:latin typeface="Arial" panose="020B0604020202020204" pitchFamily="34" charset="0"/>
                  <a:cs typeface="Arial" panose="020B0604020202020204" pitchFamily="34" charset="0"/>
                </a:rPr>
                <a:t>Revolver</a:t>
              </a:r>
            </a:p>
            <a:p>
              <a:pPr algn="r">
                <a:lnSpc>
                  <a:spcPct val="85000"/>
                </a:lnSpc>
              </a:pPr>
              <a:r>
                <a:rPr lang="en-US" sz="900" dirty="0">
                  <a:solidFill>
                    <a:srgbClr val="3F403F"/>
                  </a:solidFill>
                  <a:latin typeface="Arial" panose="020B0604020202020204" pitchFamily="34" charset="0"/>
                  <a:cs typeface="Arial" panose="020B0604020202020204" pitchFamily="34" charset="0"/>
                </a:rPr>
                <a:t>$1 B</a:t>
              </a:r>
            </a:p>
          </p:txBody>
        </p:sp>
        <p:sp>
          <p:nvSpPr>
            <p:cNvPr id="31" name="TextBox 30">
              <a:extLst>
                <a:ext uri="{FF2B5EF4-FFF2-40B4-BE49-F238E27FC236}">
                  <a16:creationId xmlns:a16="http://schemas.microsoft.com/office/drawing/2014/main" id="{11D6ED91-6211-764B-B6E9-D8A96CB2421A}"/>
                </a:ext>
              </a:extLst>
            </p:cNvPr>
            <p:cNvSpPr txBox="1"/>
            <p:nvPr/>
          </p:nvSpPr>
          <p:spPr>
            <a:xfrm>
              <a:off x="607527" y="5348577"/>
              <a:ext cx="1196562" cy="117725"/>
            </a:xfrm>
            <a:prstGeom prst="rect">
              <a:avLst/>
            </a:prstGeom>
            <a:noFill/>
          </p:spPr>
          <p:txBody>
            <a:bodyPr wrap="square" lIns="0" tIns="0" rIns="0" bIns="0" rtlCol="0">
              <a:spAutoFit/>
            </a:bodyPr>
            <a:lstStyle>
              <a:defPPr>
                <a:defRPr lang="en-US"/>
              </a:defPPr>
              <a:lvl1pPr algn="r">
                <a:defRPr sz="1000" b="1">
                  <a:solidFill>
                    <a:srgbClr val="666666"/>
                  </a:solidFill>
                  <a:latin typeface="+mj-lt"/>
                </a:defRPr>
              </a:lvl1pPr>
            </a:lstStyle>
            <a:p>
              <a:pPr>
                <a:lnSpc>
                  <a:spcPct val="85000"/>
                </a:lnSpc>
              </a:pPr>
              <a:r>
                <a:rPr lang="en-US" sz="900" b="0" dirty="0">
                  <a:solidFill>
                    <a:srgbClr val="3F403F"/>
                  </a:solidFill>
                  <a:latin typeface="Arial" panose="020B0604020202020204" pitchFamily="34" charset="0"/>
                  <a:cs typeface="Arial" panose="020B0604020202020204" pitchFamily="34" charset="0"/>
                </a:rPr>
                <a:t>Fin. Leases &amp; Other</a:t>
              </a:r>
            </a:p>
          </p:txBody>
        </p:sp>
        <p:sp>
          <p:nvSpPr>
            <p:cNvPr id="32" name="TextBox 31">
              <a:extLst>
                <a:ext uri="{FF2B5EF4-FFF2-40B4-BE49-F238E27FC236}">
                  <a16:creationId xmlns:a16="http://schemas.microsoft.com/office/drawing/2014/main" id="{4A71CAA5-31E1-5E43-AA95-0E6E4C7BF60C}"/>
                </a:ext>
              </a:extLst>
            </p:cNvPr>
            <p:cNvSpPr txBox="1"/>
            <p:nvPr/>
          </p:nvSpPr>
          <p:spPr>
            <a:xfrm>
              <a:off x="1052027" y="2059830"/>
              <a:ext cx="752063" cy="117725"/>
            </a:xfrm>
            <a:prstGeom prst="rect">
              <a:avLst/>
            </a:prstGeom>
            <a:noFill/>
          </p:spPr>
          <p:txBody>
            <a:bodyPr wrap="square" lIns="0" tIns="0" rIns="0" bIns="0" rtlCol="0">
              <a:spAutoFit/>
            </a:bodyPr>
            <a:lstStyle/>
            <a:p>
              <a:pPr algn="r">
                <a:lnSpc>
                  <a:spcPct val="85000"/>
                </a:lnSpc>
              </a:pPr>
              <a:r>
                <a:rPr lang="en-US" sz="900" dirty="0">
                  <a:solidFill>
                    <a:srgbClr val="3F403F"/>
                  </a:solidFill>
                  <a:latin typeface="Arial" panose="020B0604020202020204" pitchFamily="34" charset="0"/>
                  <a:cs typeface="Arial" panose="020B0604020202020204" pitchFamily="34" charset="0"/>
                </a:rPr>
                <a:t>Cash</a:t>
              </a:r>
            </a:p>
          </p:txBody>
        </p:sp>
      </p:grpSp>
      <p:grpSp>
        <p:nvGrpSpPr>
          <p:cNvPr id="45" name="Group 44">
            <a:extLst>
              <a:ext uri="{FF2B5EF4-FFF2-40B4-BE49-F238E27FC236}">
                <a16:creationId xmlns:a16="http://schemas.microsoft.com/office/drawing/2014/main" id="{360D93B9-91C7-284E-95D9-6EDB86DE3D7F}"/>
              </a:ext>
            </a:extLst>
          </p:cNvPr>
          <p:cNvGrpSpPr/>
          <p:nvPr/>
        </p:nvGrpSpPr>
        <p:grpSpPr>
          <a:xfrm>
            <a:off x="2481199" y="1766382"/>
            <a:ext cx="613553" cy="1416555"/>
            <a:chOff x="2475722" y="1853694"/>
            <a:chExt cx="613553" cy="1416555"/>
          </a:xfrm>
        </p:grpSpPr>
        <p:sp>
          <p:nvSpPr>
            <p:cNvPr id="37" name="Right Bracket 36">
              <a:extLst>
                <a:ext uri="{FF2B5EF4-FFF2-40B4-BE49-F238E27FC236}">
                  <a16:creationId xmlns:a16="http://schemas.microsoft.com/office/drawing/2014/main" id="{4B1ED63F-29D8-4E4E-B222-D75EB78586A1}"/>
                </a:ext>
              </a:extLst>
            </p:cNvPr>
            <p:cNvSpPr/>
            <p:nvPr/>
          </p:nvSpPr>
          <p:spPr>
            <a:xfrm>
              <a:off x="2475722" y="1853694"/>
              <a:ext cx="51578" cy="1416555"/>
            </a:xfrm>
            <a:prstGeom prst="rightBracket">
              <a:avLst/>
            </a:prstGeom>
            <a:ln>
              <a:solidFill>
                <a:srgbClr val="3F403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19">
              <a:extLst>
                <a:ext uri="{FF2B5EF4-FFF2-40B4-BE49-F238E27FC236}">
                  <a16:creationId xmlns:a16="http://schemas.microsoft.com/office/drawing/2014/main" id="{826B9079-B8AD-2D40-9E1E-DFD0BF098879}"/>
                </a:ext>
              </a:extLst>
            </p:cNvPr>
            <p:cNvSpPr txBox="1">
              <a:spLocks noChangeArrowheads="1"/>
            </p:cNvSpPr>
            <p:nvPr/>
          </p:nvSpPr>
          <p:spPr bwMode="auto">
            <a:xfrm>
              <a:off x="2564671" y="2391137"/>
              <a:ext cx="524604" cy="276999"/>
            </a:xfrm>
            <a:prstGeom prst="rect">
              <a:avLst/>
            </a:prstGeom>
            <a:noFill/>
            <a:ln w="9525">
              <a:noFill/>
              <a:miter lim="800000"/>
              <a:headEnd/>
              <a:tailEnd/>
            </a:ln>
          </p:spPr>
          <p:txBody>
            <a:bodyPr wrap="square" lIns="0" tIns="0" rIns="0" bIns="0">
              <a:spAutoFit/>
            </a:bodyPr>
            <a:lstStyle/>
            <a:p>
              <a:r>
                <a:rPr lang="en-US" sz="900" dirty="0">
                  <a:solidFill>
                    <a:srgbClr val="3F403F"/>
                  </a:solidFill>
                  <a:cs typeface="Arial" panose="020B0604020202020204" pitchFamily="34" charset="0"/>
                </a:rPr>
                <a:t>~$1.6 B</a:t>
              </a:r>
            </a:p>
            <a:p>
              <a:r>
                <a:rPr lang="en-US" sz="900" dirty="0">
                  <a:solidFill>
                    <a:srgbClr val="3F403F"/>
                  </a:solidFill>
                  <a:cs typeface="Arial" panose="020B0604020202020204" pitchFamily="34" charset="0"/>
                </a:rPr>
                <a:t>Liquidity</a:t>
              </a:r>
              <a:endParaRPr lang="en-US" sz="900" baseline="30000" dirty="0">
                <a:solidFill>
                  <a:srgbClr val="3F403F"/>
                </a:solidFill>
                <a:cs typeface="Arial" panose="020B0604020202020204" pitchFamily="34" charset="0"/>
              </a:endParaRPr>
            </a:p>
          </p:txBody>
        </p:sp>
      </p:grpSp>
      <p:grpSp>
        <p:nvGrpSpPr>
          <p:cNvPr id="44" name="Group 43">
            <a:extLst>
              <a:ext uri="{FF2B5EF4-FFF2-40B4-BE49-F238E27FC236}">
                <a16:creationId xmlns:a16="http://schemas.microsoft.com/office/drawing/2014/main" id="{3DD5CBDA-9E19-1349-8F70-16897532D60B}"/>
              </a:ext>
            </a:extLst>
          </p:cNvPr>
          <p:cNvGrpSpPr/>
          <p:nvPr/>
        </p:nvGrpSpPr>
        <p:grpSpPr>
          <a:xfrm>
            <a:off x="3801999" y="1804482"/>
            <a:ext cx="583344" cy="1380744"/>
            <a:chOff x="3796522" y="1891794"/>
            <a:chExt cx="583344" cy="1380744"/>
          </a:xfrm>
        </p:grpSpPr>
        <p:sp>
          <p:nvSpPr>
            <p:cNvPr id="38" name="Right Bracket 37">
              <a:extLst>
                <a:ext uri="{FF2B5EF4-FFF2-40B4-BE49-F238E27FC236}">
                  <a16:creationId xmlns:a16="http://schemas.microsoft.com/office/drawing/2014/main" id="{8BDC210D-5076-BC44-A877-BECA3E4DE8FF}"/>
                </a:ext>
              </a:extLst>
            </p:cNvPr>
            <p:cNvSpPr/>
            <p:nvPr/>
          </p:nvSpPr>
          <p:spPr>
            <a:xfrm>
              <a:off x="3796522" y="1891794"/>
              <a:ext cx="54864" cy="1380744"/>
            </a:xfrm>
            <a:prstGeom prst="rightBracket">
              <a:avLst/>
            </a:prstGeom>
            <a:ln>
              <a:solidFill>
                <a:srgbClr val="3F403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19">
              <a:extLst>
                <a:ext uri="{FF2B5EF4-FFF2-40B4-BE49-F238E27FC236}">
                  <a16:creationId xmlns:a16="http://schemas.microsoft.com/office/drawing/2014/main" id="{992FE1F6-DAE2-384A-8E3E-48A74F07CFF1}"/>
                </a:ext>
              </a:extLst>
            </p:cNvPr>
            <p:cNvSpPr txBox="1">
              <a:spLocks noChangeArrowheads="1"/>
            </p:cNvSpPr>
            <p:nvPr/>
          </p:nvSpPr>
          <p:spPr bwMode="auto">
            <a:xfrm>
              <a:off x="3887926" y="2391137"/>
              <a:ext cx="491940" cy="276999"/>
            </a:xfrm>
            <a:prstGeom prst="rect">
              <a:avLst/>
            </a:prstGeom>
            <a:noFill/>
            <a:ln w="9525">
              <a:noFill/>
              <a:miter lim="800000"/>
              <a:headEnd/>
              <a:tailEnd/>
            </a:ln>
          </p:spPr>
          <p:txBody>
            <a:bodyPr wrap="square" lIns="0" tIns="0" rIns="0" bIns="0">
              <a:spAutoFit/>
            </a:bodyPr>
            <a:lstStyle/>
            <a:p>
              <a:r>
                <a:rPr lang="en-US" sz="900" dirty="0">
                  <a:solidFill>
                    <a:srgbClr val="3F403F"/>
                  </a:solidFill>
                  <a:cs typeface="Arial" panose="020B0604020202020204" pitchFamily="34" charset="0"/>
                </a:rPr>
                <a:t>~$1.45 B</a:t>
              </a:r>
            </a:p>
            <a:p>
              <a:r>
                <a:rPr lang="en-US" sz="900" dirty="0">
                  <a:solidFill>
                    <a:srgbClr val="3F403F"/>
                  </a:solidFill>
                  <a:cs typeface="Arial" panose="020B0604020202020204" pitchFamily="34" charset="0"/>
                </a:rPr>
                <a:t>Liquidity</a:t>
              </a:r>
              <a:endParaRPr lang="en-US" sz="900" baseline="30000" dirty="0">
                <a:solidFill>
                  <a:srgbClr val="3F403F"/>
                </a:solidFill>
                <a:cs typeface="Arial" panose="020B0604020202020204" pitchFamily="34" charset="0"/>
              </a:endParaRPr>
            </a:p>
          </p:txBody>
        </p:sp>
      </p:grpSp>
      <p:grpSp>
        <p:nvGrpSpPr>
          <p:cNvPr id="43" name="Group 42">
            <a:extLst>
              <a:ext uri="{FF2B5EF4-FFF2-40B4-BE49-F238E27FC236}">
                <a16:creationId xmlns:a16="http://schemas.microsoft.com/office/drawing/2014/main" id="{05879733-7192-D14E-9B3E-CC923F31AA00}"/>
              </a:ext>
            </a:extLst>
          </p:cNvPr>
          <p:cNvGrpSpPr/>
          <p:nvPr/>
        </p:nvGrpSpPr>
        <p:grpSpPr>
          <a:xfrm>
            <a:off x="5279581" y="1995872"/>
            <a:ext cx="561975" cy="1426464"/>
            <a:chOff x="5098272" y="1850519"/>
            <a:chExt cx="561975" cy="1426464"/>
          </a:xfrm>
        </p:grpSpPr>
        <p:sp>
          <p:nvSpPr>
            <p:cNvPr id="39" name="Right Bracket 38">
              <a:extLst>
                <a:ext uri="{FF2B5EF4-FFF2-40B4-BE49-F238E27FC236}">
                  <a16:creationId xmlns:a16="http://schemas.microsoft.com/office/drawing/2014/main" id="{EE4E0BCB-DFDA-3D46-B5B6-680E71F9F29A}"/>
                </a:ext>
              </a:extLst>
            </p:cNvPr>
            <p:cNvSpPr/>
            <p:nvPr/>
          </p:nvSpPr>
          <p:spPr>
            <a:xfrm>
              <a:off x="5098272" y="1850519"/>
              <a:ext cx="54864" cy="1426464"/>
            </a:xfrm>
            <a:prstGeom prst="rightBracket">
              <a:avLst/>
            </a:prstGeom>
            <a:ln>
              <a:solidFill>
                <a:srgbClr val="3F403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19">
              <a:extLst>
                <a:ext uri="{FF2B5EF4-FFF2-40B4-BE49-F238E27FC236}">
                  <a16:creationId xmlns:a16="http://schemas.microsoft.com/office/drawing/2014/main" id="{1ADDAA8E-971D-0746-9C25-5F7AB0914466}"/>
                </a:ext>
              </a:extLst>
            </p:cNvPr>
            <p:cNvSpPr txBox="1">
              <a:spLocks noChangeArrowheads="1"/>
            </p:cNvSpPr>
            <p:nvPr/>
          </p:nvSpPr>
          <p:spPr bwMode="auto">
            <a:xfrm>
              <a:off x="5197552" y="2391137"/>
              <a:ext cx="462695" cy="276999"/>
            </a:xfrm>
            <a:prstGeom prst="rect">
              <a:avLst/>
            </a:prstGeom>
            <a:noFill/>
            <a:ln w="9525">
              <a:noFill/>
              <a:miter lim="800000"/>
              <a:headEnd/>
              <a:tailEnd/>
            </a:ln>
          </p:spPr>
          <p:txBody>
            <a:bodyPr wrap="square" lIns="0" tIns="0" rIns="0" bIns="0">
              <a:spAutoFit/>
            </a:bodyPr>
            <a:lstStyle/>
            <a:p>
              <a:r>
                <a:rPr lang="en-US" sz="900" dirty="0">
                  <a:solidFill>
                    <a:srgbClr val="3F403F"/>
                  </a:solidFill>
                  <a:cs typeface="Arial" panose="020B0604020202020204" pitchFamily="34" charset="0"/>
                </a:rPr>
                <a:t>~$1.4 B</a:t>
              </a:r>
            </a:p>
            <a:p>
              <a:r>
                <a:rPr lang="en-US" sz="900" dirty="0">
                  <a:solidFill>
                    <a:srgbClr val="3F403F"/>
                  </a:solidFill>
                  <a:cs typeface="Arial" panose="020B0604020202020204" pitchFamily="34" charset="0"/>
                </a:rPr>
                <a:t>Liquidity</a:t>
              </a:r>
              <a:endParaRPr lang="en-US" sz="900" baseline="30000" dirty="0">
                <a:solidFill>
                  <a:srgbClr val="3F403F"/>
                </a:solidFill>
                <a:cs typeface="Arial" panose="020B0604020202020204" pitchFamily="34" charset="0"/>
              </a:endParaRPr>
            </a:p>
          </p:txBody>
        </p:sp>
      </p:grpSp>
      <p:sp>
        <p:nvSpPr>
          <p:cNvPr id="34" name="TextBox 33">
            <a:extLst>
              <a:ext uri="{FF2B5EF4-FFF2-40B4-BE49-F238E27FC236}">
                <a16:creationId xmlns:a16="http://schemas.microsoft.com/office/drawing/2014/main" id="{0EE3F501-4D81-D242-8270-F960794383E0}"/>
              </a:ext>
            </a:extLst>
          </p:cNvPr>
          <p:cNvSpPr txBox="1"/>
          <p:nvPr/>
        </p:nvSpPr>
        <p:spPr>
          <a:xfrm>
            <a:off x="6400800" y="5908638"/>
            <a:ext cx="5143500" cy="424732"/>
          </a:xfrm>
          <a:prstGeom prst="rect">
            <a:avLst/>
          </a:prstGeom>
          <a:noFill/>
          <a:ln w="50800">
            <a:solidFill>
              <a:schemeClr val="accent3"/>
            </a:solidFill>
          </a:ln>
        </p:spPr>
        <p:txBody>
          <a:bodyPr wrap="square" lIns="182880" rIns="182880" rtlCol="0" anchor="ctr" anchorCtr="0">
            <a:noAutofit/>
          </a:bodyPr>
          <a:lstStyle/>
          <a:p>
            <a:pPr algn="ctr">
              <a:lnSpc>
                <a:spcPct val="85000"/>
              </a:lnSpc>
            </a:pPr>
            <a:r>
              <a:rPr lang="en-US" dirty="0">
                <a:solidFill>
                  <a:schemeClr val="accent1"/>
                </a:solidFill>
                <a:latin typeface="Arial" panose="020B0604020202020204" pitchFamily="34" charset="0"/>
              </a:rPr>
              <a:t>U.S. and euro cash at record levels</a:t>
            </a:r>
            <a:endParaRPr lang="en-US" baseline="30000" dirty="0">
              <a:solidFill>
                <a:schemeClr val="accent1"/>
              </a:solidFill>
              <a:latin typeface="Arial" panose="020B0604020202020204" pitchFamily="34" charset="0"/>
            </a:endParaRPr>
          </a:p>
        </p:txBody>
      </p:sp>
    </p:spTree>
    <p:extLst>
      <p:ext uri="{BB962C8B-B14F-4D97-AF65-F5344CB8AC3E}">
        <p14:creationId xmlns:p14="http://schemas.microsoft.com/office/powerpoint/2010/main" val="2225694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B6E9932-A0E7-FF33-8A34-1DA0B3E4B353}"/>
              </a:ext>
            </a:extLst>
          </p:cNvPr>
          <p:cNvSpPr>
            <a:spLocks noGrp="1"/>
          </p:cNvSpPr>
          <p:nvPr>
            <p:ph type="pic" sz="quarter" idx="4294967295"/>
          </p:nvPr>
        </p:nvSpPr>
        <p:spPr>
          <a:xfrm>
            <a:off x="-1120" y="224"/>
            <a:ext cx="12192000" cy="6858000"/>
          </a:xfrm>
        </p:spPr>
        <p:txBody>
          <a:bodyPr/>
          <a:lstStyle/>
          <a:p>
            <a:endParaRPr lang="en-US"/>
          </a:p>
        </p:txBody>
      </p:sp>
    </p:spTree>
    <p:extLst>
      <p:ext uri="{BB962C8B-B14F-4D97-AF65-F5344CB8AC3E}">
        <p14:creationId xmlns:p14="http://schemas.microsoft.com/office/powerpoint/2010/main" val="2669344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peaking into a microphone&#10;&#10;Description automatically generated">
            <a:extLst>
              <a:ext uri="{FF2B5EF4-FFF2-40B4-BE49-F238E27FC236}">
                <a16:creationId xmlns:a16="http://schemas.microsoft.com/office/drawing/2014/main" id="{F1526AD5-14F4-4627-DDAE-5D497C97FAAA}"/>
              </a:ext>
            </a:extLst>
          </p:cNvPr>
          <p:cNvPicPr>
            <a:picLocks noChangeAspect="1"/>
          </p:cNvPicPr>
          <p:nvPr/>
        </p:nvPicPr>
        <p:blipFill>
          <a:blip r:embed="rId2"/>
          <a:stretch>
            <a:fillRect/>
          </a:stretch>
        </p:blipFill>
        <p:spPr>
          <a:xfrm>
            <a:off x="0" y="0"/>
            <a:ext cx="12192000" cy="6858000"/>
          </a:xfrm>
          <a:prstGeom prst="rect">
            <a:avLst/>
          </a:prstGeom>
        </p:spPr>
      </p:pic>
      <p:pic>
        <p:nvPicPr>
          <p:cNvPr id="6" name="Graphic 5">
            <a:extLst>
              <a:ext uri="{FF2B5EF4-FFF2-40B4-BE49-F238E27FC236}">
                <a16:creationId xmlns:a16="http://schemas.microsoft.com/office/drawing/2014/main" id="{E0660038-8DC4-04E8-8513-434767945C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6142" y="495300"/>
            <a:ext cx="457200" cy="454090"/>
          </a:xfrm>
          <a:prstGeom prst="rect">
            <a:avLst/>
          </a:prstGeom>
        </p:spPr>
      </p:pic>
    </p:spTree>
    <p:extLst>
      <p:ext uri="{BB962C8B-B14F-4D97-AF65-F5344CB8AC3E}">
        <p14:creationId xmlns:p14="http://schemas.microsoft.com/office/powerpoint/2010/main" val="2984743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16E9B0-C1FE-36BB-7050-0953B64448AF}"/>
              </a:ext>
            </a:extLst>
          </p:cNvPr>
          <p:cNvSpPr>
            <a:spLocks noGrp="1"/>
          </p:cNvSpPr>
          <p:nvPr>
            <p:ph type="body" sz="quarter" idx="10"/>
          </p:nvPr>
        </p:nvSpPr>
        <p:spPr>
          <a:xfrm>
            <a:off x="3959612" y="1711712"/>
            <a:ext cx="6828427" cy="2070100"/>
          </a:xfrm>
        </p:spPr>
        <p:txBody>
          <a:bodyPr/>
          <a:lstStyle/>
          <a:p>
            <a:r>
              <a:rPr lang="en-US" sz="2800" dirty="0"/>
              <a:t>This is for a large quote or callout.</a:t>
            </a:r>
          </a:p>
        </p:txBody>
      </p:sp>
    </p:spTree>
    <p:extLst>
      <p:ext uri="{BB962C8B-B14F-4D97-AF65-F5344CB8AC3E}">
        <p14:creationId xmlns:p14="http://schemas.microsoft.com/office/powerpoint/2010/main" val="3058988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looking at a computer&#10;&#10;Description automatically generated">
            <a:extLst>
              <a:ext uri="{FF2B5EF4-FFF2-40B4-BE49-F238E27FC236}">
                <a16:creationId xmlns:a16="http://schemas.microsoft.com/office/drawing/2014/main" id="{4E8D4E5E-5CCB-6D82-7F8D-D4BAF802D231}"/>
              </a:ext>
            </a:extLst>
          </p:cNvPr>
          <p:cNvPicPr>
            <a:picLocks noChangeAspect="1"/>
          </p:cNvPicPr>
          <p:nvPr/>
        </p:nvPicPr>
        <p:blipFill>
          <a:blip r:embed="rId2"/>
          <a:stretch>
            <a:fillRect/>
          </a:stretch>
        </p:blipFill>
        <p:spPr>
          <a:xfrm>
            <a:off x="0" y="0"/>
            <a:ext cx="12192000" cy="6858000"/>
          </a:xfrm>
          <a:prstGeom prst="rect">
            <a:avLst/>
          </a:prstGeom>
        </p:spPr>
      </p:pic>
      <p:pic>
        <p:nvPicPr>
          <p:cNvPr id="6" name="Graphic 5">
            <a:extLst>
              <a:ext uri="{FF2B5EF4-FFF2-40B4-BE49-F238E27FC236}">
                <a16:creationId xmlns:a16="http://schemas.microsoft.com/office/drawing/2014/main" id="{4FA27FB8-FD83-559B-5EB4-4DE70A5241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6142" y="495300"/>
            <a:ext cx="457200" cy="454090"/>
          </a:xfrm>
          <a:prstGeom prst="rect">
            <a:avLst/>
          </a:prstGeom>
        </p:spPr>
      </p:pic>
    </p:spTree>
    <p:extLst>
      <p:ext uri="{BB962C8B-B14F-4D97-AF65-F5344CB8AC3E}">
        <p14:creationId xmlns:p14="http://schemas.microsoft.com/office/powerpoint/2010/main" val="1499264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F3604-2D55-97C9-8B0C-178063FABB8B}"/>
              </a:ext>
            </a:extLst>
          </p:cNvPr>
          <p:cNvSpPr>
            <a:spLocks noGrp="1"/>
          </p:cNvSpPr>
          <p:nvPr>
            <p:ph type="title"/>
          </p:nvPr>
        </p:nvSpPr>
        <p:spPr>
          <a:xfrm>
            <a:off x="587298" y="244320"/>
            <a:ext cx="10515600" cy="535685"/>
          </a:xfrm>
        </p:spPr>
        <p:txBody>
          <a:bodyPr>
            <a:normAutofit/>
          </a:bodyPr>
          <a:lstStyle/>
          <a:p>
            <a:r>
              <a:rPr lang="en-US" sz="2800">
                <a:latin typeface="Arial"/>
                <a:cs typeface="Arial"/>
              </a:rPr>
              <a:t>SVG Elements</a:t>
            </a:r>
          </a:p>
        </p:txBody>
      </p:sp>
      <p:pic>
        <p:nvPicPr>
          <p:cNvPr id="5" name="Graphic 4">
            <a:extLst>
              <a:ext uri="{FF2B5EF4-FFF2-40B4-BE49-F238E27FC236}">
                <a16:creationId xmlns:a16="http://schemas.microsoft.com/office/drawing/2014/main" id="{171F7A61-82C8-83CB-5504-DA66AC0825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55850" y="2171700"/>
            <a:ext cx="3740150" cy="3740150"/>
          </a:xfrm>
          <a:prstGeom prst="rect">
            <a:avLst/>
          </a:prstGeom>
        </p:spPr>
      </p:pic>
      <p:pic>
        <p:nvPicPr>
          <p:cNvPr id="7" name="Graphic 6">
            <a:extLst>
              <a:ext uri="{FF2B5EF4-FFF2-40B4-BE49-F238E27FC236}">
                <a16:creationId xmlns:a16="http://schemas.microsoft.com/office/drawing/2014/main" id="{FA2C556D-8BB7-1201-DA19-B7FE803A70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44097" y="2171700"/>
            <a:ext cx="3707977" cy="3707977"/>
          </a:xfrm>
          <a:prstGeom prst="rect">
            <a:avLst/>
          </a:prstGeom>
        </p:spPr>
      </p:pic>
      <p:pic>
        <p:nvPicPr>
          <p:cNvPr id="9" name="Graphic 8">
            <a:extLst>
              <a:ext uri="{FF2B5EF4-FFF2-40B4-BE49-F238E27FC236}">
                <a16:creationId xmlns:a16="http://schemas.microsoft.com/office/drawing/2014/main" id="{825E712B-FA53-FFF0-CFB4-9223CF8C2D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2185" y="3209291"/>
            <a:ext cx="748030" cy="748030"/>
          </a:xfrm>
          <a:prstGeom prst="rect">
            <a:avLst/>
          </a:prstGeom>
        </p:spPr>
      </p:pic>
      <p:pic>
        <p:nvPicPr>
          <p:cNvPr id="11" name="Graphic 10">
            <a:extLst>
              <a:ext uri="{FF2B5EF4-FFF2-40B4-BE49-F238E27FC236}">
                <a16:creationId xmlns:a16="http://schemas.microsoft.com/office/drawing/2014/main" id="{B0AC5317-09C1-5D45-6F4B-091F094C0A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4250" y="2171700"/>
            <a:ext cx="723900" cy="723900"/>
          </a:xfrm>
          <a:prstGeom prst="rect">
            <a:avLst/>
          </a:prstGeom>
        </p:spPr>
      </p:pic>
      <p:sp>
        <p:nvSpPr>
          <p:cNvPr id="12" name="TextBox 11">
            <a:extLst>
              <a:ext uri="{FF2B5EF4-FFF2-40B4-BE49-F238E27FC236}">
                <a16:creationId xmlns:a16="http://schemas.microsoft.com/office/drawing/2014/main" id="{D1508E53-9998-200D-66BC-B4B833BF7588}"/>
              </a:ext>
            </a:extLst>
          </p:cNvPr>
          <p:cNvSpPr txBox="1"/>
          <p:nvPr/>
        </p:nvSpPr>
        <p:spPr>
          <a:xfrm>
            <a:off x="976041" y="1228802"/>
            <a:ext cx="3759200" cy="646331"/>
          </a:xfrm>
          <a:prstGeom prst="rect">
            <a:avLst/>
          </a:prstGeom>
          <a:noFill/>
        </p:spPr>
        <p:txBody>
          <a:bodyPr wrap="square" rtlCol="0">
            <a:spAutoFit/>
          </a:bodyPr>
          <a:lstStyle/>
          <a:p>
            <a:r>
              <a:rPr lang="en-US" dirty="0">
                <a:solidFill>
                  <a:schemeClr val="tx2"/>
                </a:solidFill>
                <a:latin typeface="Arial" panose="020B0604020202020204" pitchFamily="34" charset="0"/>
                <a:cs typeface="Arial" panose="020B0604020202020204" pitchFamily="34" charset="0"/>
              </a:rPr>
              <a:t>Add these elements to slides that may need more visual interest.</a:t>
            </a:r>
          </a:p>
        </p:txBody>
      </p:sp>
      <p:pic>
        <p:nvPicPr>
          <p:cNvPr id="3" name="Graphic 2">
            <a:extLst>
              <a:ext uri="{FF2B5EF4-FFF2-40B4-BE49-F238E27FC236}">
                <a16:creationId xmlns:a16="http://schemas.microsoft.com/office/drawing/2014/main" id="{42794FB0-8910-B0B0-EAA8-895083447E4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50950" y="4271012"/>
            <a:ext cx="457200" cy="454090"/>
          </a:xfrm>
          <a:prstGeom prst="rect">
            <a:avLst/>
          </a:prstGeom>
        </p:spPr>
      </p:pic>
    </p:spTree>
    <p:extLst>
      <p:ext uri="{BB962C8B-B14F-4D97-AF65-F5344CB8AC3E}">
        <p14:creationId xmlns:p14="http://schemas.microsoft.com/office/powerpoint/2010/main" val="2560918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50F86-6A2D-674A-9A7E-19B6F8D52517}"/>
              </a:ext>
            </a:extLst>
          </p:cNvPr>
          <p:cNvSpPr>
            <a:spLocks noGrp="1"/>
          </p:cNvSpPr>
          <p:nvPr>
            <p:ph type="title"/>
          </p:nvPr>
        </p:nvSpPr>
        <p:spPr/>
        <p:txBody>
          <a:bodyPr/>
          <a:lstStyle/>
          <a:p>
            <a:r>
              <a:rPr lang="en-US" dirty="0">
                <a:solidFill>
                  <a:srgbClr val="0A498E"/>
                </a:solidFill>
              </a:rPr>
              <a:t>About This PPT</a:t>
            </a:r>
          </a:p>
        </p:txBody>
      </p:sp>
      <p:sp>
        <p:nvSpPr>
          <p:cNvPr id="4" name="Text Placeholder 3">
            <a:extLst>
              <a:ext uri="{FF2B5EF4-FFF2-40B4-BE49-F238E27FC236}">
                <a16:creationId xmlns:a16="http://schemas.microsoft.com/office/drawing/2014/main" id="{A7C399A5-AA3F-DD49-AC31-0065EE1C376C}"/>
              </a:ext>
            </a:extLst>
          </p:cNvPr>
          <p:cNvSpPr>
            <a:spLocks noGrp="1"/>
          </p:cNvSpPr>
          <p:nvPr>
            <p:ph type="body" sz="quarter" idx="15"/>
          </p:nvPr>
        </p:nvSpPr>
        <p:spPr/>
        <p:txBody>
          <a:bodyPr/>
          <a:lstStyle/>
          <a:p>
            <a:r>
              <a:rPr lang="en-US" dirty="0"/>
              <a:t>Use the layouts provided and follow these guidelines to maintain consistency across presentations</a:t>
            </a:r>
          </a:p>
        </p:txBody>
      </p:sp>
      <p:sp>
        <p:nvSpPr>
          <p:cNvPr id="3" name="Content Placeholder 2">
            <a:extLst>
              <a:ext uri="{FF2B5EF4-FFF2-40B4-BE49-F238E27FC236}">
                <a16:creationId xmlns:a16="http://schemas.microsoft.com/office/drawing/2014/main" id="{768CE957-7FCB-6244-A50B-6D7838E6AA71}"/>
              </a:ext>
            </a:extLst>
          </p:cNvPr>
          <p:cNvSpPr>
            <a:spLocks noGrp="1"/>
          </p:cNvSpPr>
          <p:nvPr>
            <p:ph sz="quarter" idx="17"/>
          </p:nvPr>
        </p:nvSpPr>
        <p:spPr>
          <a:xfrm>
            <a:off x="548640" y="1371600"/>
            <a:ext cx="11102023" cy="5370701"/>
          </a:xfrm>
        </p:spPr>
        <p:txBody>
          <a:bodyPr/>
          <a:lstStyle/>
          <a:p>
            <a:pPr marL="0" indent="0">
              <a:buNone/>
            </a:pPr>
            <a:r>
              <a:rPr lang="en-US" dirty="0"/>
              <a:t>Please build your Board Strategy Meeting presentation using the format and slide layouts found in this deck. We’ve also included some examples and commonly-used slides for your use and reference.</a:t>
            </a:r>
          </a:p>
          <a:p>
            <a:pPr marL="0" indent="0">
              <a:spcAft>
                <a:spcPts val="0"/>
              </a:spcAft>
              <a:buNone/>
            </a:pPr>
            <a:r>
              <a:rPr lang="en-US" b="1" dirty="0"/>
              <a:t>Guidelines</a:t>
            </a:r>
          </a:p>
          <a:p>
            <a:r>
              <a:rPr lang="en-US" dirty="0"/>
              <a:t>Use the slide layout that works best for your content (</a:t>
            </a:r>
            <a:r>
              <a:rPr lang="en-US" i="1" dirty="0"/>
              <a:t>see slide 4 for how to select a slide layout</a:t>
            </a:r>
            <a:r>
              <a:rPr lang="en-US" dirty="0"/>
              <a:t>).</a:t>
            </a:r>
          </a:p>
          <a:p>
            <a:r>
              <a:rPr lang="en-US" dirty="0"/>
              <a:t>Do not move individual slide elements around. Elements can be edited for content or removed entirely if they are not needed, but you should avoid relocated them if possible. </a:t>
            </a:r>
          </a:p>
          <a:p>
            <a:r>
              <a:rPr lang="en-US" dirty="0"/>
              <a:t>Use only the colors provided in the current PowerPoint theme for graphs and charts.</a:t>
            </a:r>
          </a:p>
          <a:p>
            <a:r>
              <a:rPr lang="en-US" dirty="0"/>
              <a:t>For tables, use the format on slide 8.</a:t>
            </a:r>
          </a:p>
          <a:p>
            <a:r>
              <a:rPr lang="en-US" dirty="0"/>
              <a:t>Maintain proper margins; crop or shrink images to fit within the page – do not cover the footer with images.</a:t>
            </a:r>
          </a:p>
          <a:p>
            <a:pPr>
              <a:spcAft>
                <a:spcPts val="300"/>
              </a:spcAft>
            </a:pPr>
            <a:r>
              <a:rPr lang="en-US" dirty="0"/>
              <a:t>Use Arial font throughout.</a:t>
            </a:r>
          </a:p>
          <a:p>
            <a:pPr lvl="1">
              <a:spcAft>
                <a:spcPts val="300"/>
              </a:spcAft>
            </a:pPr>
            <a:r>
              <a:rPr lang="en-US" dirty="0"/>
              <a:t>Header font should be 24pt dark blue (#0A498E), regular weight, not bold (</a:t>
            </a:r>
            <a:r>
              <a:rPr lang="en-US" i="1" dirty="0"/>
              <a:t>ex: above</a:t>
            </a:r>
            <a:r>
              <a:rPr lang="en-US" dirty="0"/>
              <a:t>).</a:t>
            </a:r>
          </a:p>
          <a:p>
            <a:pPr lvl="1">
              <a:spcAft>
                <a:spcPts val="300"/>
              </a:spcAft>
            </a:pPr>
            <a:r>
              <a:rPr lang="en-US" dirty="0"/>
              <a:t>Subhead should be 18pt dark gray (#3F403F), regular weight, not bold (</a:t>
            </a:r>
            <a:r>
              <a:rPr lang="en-US" i="1" dirty="0"/>
              <a:t>ex: above</a:t>
            </a:r>
            <a:r>
              <a:rPr lang="en-US" dirty="0"/>
              <a:t>).</a:t>
            </a:r>
          </a:p>
          <a:p>
            <a:pPr lvl="1">
              <a:spcAft>
                <a:spcPts val="300"/>
              </a:spcAft>
            </a:pPr>
            <a:r>
              <a:rPr lang="en-US" dirty="0"/>
              <a:t>Paragraph subheads or chart headers should be 18pt dark gray (#3F403F), bold (</a:t>
            </a:r>
            <a:r>
              <a:rPr lang="en-US" i="1" dirty="0"/>
              <a:t>ex: “Guidelines” above</a:t>
            </a:r>
            <a:r>
              <a:rPr lang="en-US" dirty="0"/>
              <a:t>).</a:t>
            </a:r>
          </a:p>
          <a:p>
            <a:pPr lvl="1"/>
            <a:r>
              <a:rPr lang="en-US" dirty="0"/>
              <a:t>Body copy should be no smaller than 12pt and no larger than 18pt dark gray (</a:t>
            </a:r>
            <a:r>
              <a:rPr lang="en-US" i="1" dirty="0"/>
              <a:t>#3F403F</a:t>
            </a:r>
            <a:r>
              <a:rPr lang="en-US" dirty="0"/>
              <a:t>), and should be consistent throughout the deck.</a:t>
            </a:r>
          </a:p>
        </p:txBody>
      </p:sp>
    </p:spTree>
    <p:extLst>
      <p:ext uri="{BB962C8B-B14F-4D97-AF65-F5344CB8AC3E}">
        <p14:creationId xmlns:p14="http://schemas.microsoft.com/office/powerpoint/2010/main" val="157974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6448" y="348990"/>
            <a:ext cx="6723289" cy="342017"/>
          </a:xfrm>
          <a:prstGeom prst="rect">
            <a:avLst/>
          </a:prstGeom>
        </p:spPr>
        <p:txBody>
          <a:bodyPr vert="horz" wrap="square" lIns="0" tIns="9525" rIns="0" bIns="0" rtlCol="0" anchor="b" anchorCtr="0">
            <a:spAutoFit/>
          </a:bodyPr>
          <a:lstStyle/>
          <a:p>
            <a:pPr marL="9525"/>
            <a:r>
              <a:rPr sz="2400" dirty="0">
                <a:solidFill>
                  <a:srgbClr val="0A498E"/>
                </a:solidFill>
                <a:latin typeface="+mj-lt"/>
                <a:cs typeface="+mj-cs"/>
              </a:rPr>
              <a:t>Colors: Primary &amp; Secondary Color Palettes</a:t>
            </a:r>
          </a:p>
        </p:txBody>
      </p:sp>
      <p:sp>
        <p:nvSpPr>
          <p:cNvPr id="3" name="object 3"/>
          <p:cNvSpPr txBox="1"/>
          <p:nvPr/>
        </p:nvSpPr>
        <p:spPr>
          <a:xfrm>
            <a:off x="486088" y="1037142"/>
            <a:ext cx="4466749" cy="1031373"/>
          </a:xfrm>
          <a:prstGeom prst="rect">
            <a:avLst/>
          </a:prstGeom>
        </p:spPr>
        <p:txBody>
          <a:bodyPr vert="horz" wrap="square" lIns="0" tIns="9525" rIns="0" bIns="0" rtlCol="0">
            <a:spAutoFit/>
          </a:bodyPr>
          <a:lstStyle/>
          <a:p>
            <a:pPr marL="9525">
              <a:spcBef>
                <a:spcPts val="75"/>
              </a:spcBef>
            </a:pPr>
            <a:r>
              <a:rPr b="1" spc="-19" dirty="0">
                <a:solidFill>
                  <a:srgbClr val="404040"/>
                </a:solidFill>
                <a:cs typeface="Gill Sans MT"/>
              </a:rPr>
              <a:t>Primary </a:t>
            </a:r>
            <a:r>
              <a:rPr b="1" spc="-41" dirty="0">
                <a:solidFill>
                  <a:srgbClr val="404040"/>
                </a:solidFill>
                <a:cs typeface="Gill Sans MT"/>
              </a:rPr>
              <a:t>Color</a:t>
            </a:r>
            <a:r>
              <a:rPr b="1" spc="15" dirty="0">
                <a:solidFill>
                  <a:srgbClr val="404040"/>
                </a:solidFill>
                <a:cs typeface="Gill Sans MT"/>
              </a:rPr>
              <a:t> </a:t>
            </a:r>
            <a:r>
              <a:rPr b="1" spc="-19" dirty="0">
                <a:solidFill>
                  <a:srgbClr val="404040"/>
                </a:solidFill>
                <a:cs typeface="Gill Sans MT"/>
              </a:rPr>
              <a:t>Palette</a:t>
            </a:r>
            <a:endParaRPr dirty="0">
              <a:cs typeface="Gill Sans MT"/>
            </a:endParaRPr>
          </a:p>
          <a:p>
            <a:pPr marL="9525" marR="3810">
              <a:lnSpc>
                <a:spcPct val="116700"/>
              </a:lnSpc>
              <a:spcBef>
                <a:spcPts val="923"/>
              </a:spcBef>
            </a:pPr>
            <a:r>
              <a:rPr sz="1200" spc="23" dirty="0">
                <a:solidFill>
                  <a:srgbClr val="404040"/>
                </a:solidFill>
                <a:cs typeface="Arial Unicode MS"/>
              </a:rPr>
              <a:t>We</a:t>
            </a:r>
            <a:r>
              <a:rPr sz="1200" spc="-15" dirty="0">
                <a:solidFill>
                  <a:srgbClr val="404040"/>
                </a:solidFill>
                <a:cs typeface="Arial Unicode MS"/>
              </a:rPr>
              <a:t> </a:t>
            </a:r>
            <a:r>
              <a:rPr sz="1200" spc="-8" dirty="0">
                <a:solidFill>
                  <a:srgbClr val="404040"/>
                </a:solidFill>
                <a:cs typeface="Arial Unicode MS"/>
              </a:rPr>
              <a:t>have</a:t>
            </a:r>
            <a:r>
              <a:rPr sz="1200" spc="-11" dirty="0">
                <a:solidFill>
                  <a:srgbClr val="404040"/>
                </a:solidFill>
                <a:cs typeface="Arial Unicode MS"/>
              </a:rPr>
              <a:t> </a:t>
            </a:r>
            <a:r>
              <a:rPr sz="1200" spc="8" dirty="0">
                <a:solidFill>
                  <a:srgbClr val="404040"/>
                </a:solidFill>
                <a:cs typeface="Arial Unicode MS"/>
              </a:rPr>
              <a:t>adopted</a:t>
            </a:r>
            <a:r>
              <a:rPr sz="1200" spc="-11" dirty="0">
                <a:solidFill>
                  <a:srgbClr val="404040"/>
                </a:solidFill>
                <a:cs typeface="Arial Unicode MS"/>
              </a:rPr>
              <a:t> </a:t>
            </a:r>
            <a:r>
              <a:rPr sz="1200" spc="-23" dirty="0">
                <a:solidFill>
                  <a:srgbClr val="404040"/>
                </a:solidFill>
                <a:cs typeface="Arial Unicode MS"/>
              </a:rPr>
              <a:t>a</a:t>
            </a:r>
            <a:r>
              <a:rPr sz="1200" spc="-11" dirty="0">
                <a:solidFill>
                  <a:srgbClr val="404040"/>
                </a:solidFill>
                <a:cs typeface="Arial Unicode MS"/>
              </a:rPr>
              <a:t> </a:t>
            </a:r>
            <a:r>
              <a:rPr sz="1200" spc="11" dirty="0">
                <a:solidFill>
                  <a:srgbClr val="404040"/>
                </a:solidFill>
                <a:cs typeface="Arial Unicode MS"/>
              </a:rPr>
              <a:t>strict</a:t>
            </a:r>
            <a:r>
              <a:rPr sz="1200" spc="-11" dirty="0">
                <a:solidFill>
                  <a:srgbClr val="404040"/>
                </a:solidFill>
                <a:cs typeface="Arial Unicode MS"/>
              </a:rPr>
              <a:t> </a:t>
            </a:r>
            <a:r>
              <a:rPr sz="1200" dirty="0">
                <a:solidFill>
                  <a:srgbClr val="404040"/>
                </a:solidFill>
                <a:cs typeface="Arial Unicode MS"/>
              </a:rPr>
              <a:t>color</a:t>
            </a:r>
            <a:r>
              <a:rPr sz="1200" spc="-11" dirty="0">
                <a:solidFill>
                  <a:srgbClr val="404040"/>
                </a:solidFill>
                <a:cs typeface="Arial Unicode MS"/>
              </a:rPr>
              <a:t> </a:t>
            </a:r>
            <a:r>
              <a:rPr sz="1200" spc="8" dirty="0">
                <a:solidFill>
                  <a:srgbClr val="404040"/>
                </a:solidFill>
                <a:cs typeface="Arial Unicode MS"/>
              </a:rPr>
              <a:t>palette</a:t>
            </a:r>
            <a:r>
              <a:rPr sz="1200" spc="-11" dirty="0">
                <a:solidFill>
                  <a:srgbClr val="404040"/>
                </a:solidFill>
                <a:cs typeface="Arial Unicode MS"/>
              </a:rPr>
              <a:t> </a:t>
            </a:r>
            <a:r>
              <a:rPr sz="1200" spc="4" dirty="0">
                <a:solidFill>
                  <a:srgbClr val="404040"/>
                </a:solidFill>
                <a:cs typeface="Arial Unicode MS"/>
              </a:rPr>
              <a:t>using</a:t>
            </a:r>
            <a:r>
              <a:rPr sz="1200" spc="-15" dirty="0">
                <a:solidFill>
                  <a:srgbClr val="404040"/>
                </a:solidFill>
                <a:cs typeface="Arial Unicode MS"/>
              </a:rPr>
              <a:t> </a:t>
            </a:r>
            <a:r>
              <a:rPr sz="1200" spc="11" dirty="0">
                <a:solidFill>
                  <a:srgbClr val="404040"/>
                </a:solidFill>
                <a:cs typeface="Arial Unicode MS"/>
              </a:rPr>
              <a:t>the</a:t>
            </a:r>
            <a:r>
              <a:rPr sz="1200" spc="-11" dirty="0">
                <a:solidFill>
                  <a:srgbClr val="404040"/>
                </a:solidFill>
                <a:cs typeface="Arial Unicode MS"/>
              </a:rPr>
              <a:t> </a:t>
            </a:r>
            <a:r>
              <a:rPr sz="1200" spc="-4" dirty="0">
                <a:solidFill>
                  <a:srgbClr val="404040"/>
                </a:solidFill>
                <a:cs typeface="Arial Unicode MS"/>
              </a:rPr>
              <a:t>colors</a:t>
            </a:r>
            <a:r>
              <a:rPr sz="1200" spc="-11" dirty="0">
                <a:solidFill>
                  <a:srgbClr val="404040"/>
                </a:solidFill>
                <a:cs typeface="Arial Unicode MS"/>
              </a:rPr>
              <a:t> </a:t>
            </a:r>
            <a:r>
              <a:rPr sz="1200" dirty="0">
                <a:solidFill>
                  <a:srgbClr val="404040"/>
                </a:solidFill>
                <a:cs typeface="Arial Unicode MS"/>
              </a:rPr>
              <a:t>below.</a:t>
            </a:r>
            <a:r>
              <a:rPr sz="1200" spc="-11" dirty="0">
                <a:solidFill>
                  <a:srgbClr val="404040"/>
                </a:solidFill>
                <a:cs typeface="Arial Unicode MS"/>
              </a:rPr>
              <a:t> </a:t>
            </a:r>
            <a:r>
              <a:rPr sz="1200" spc="-4" dirty="0">
                <a:solidFill>
                  <a:srgbClr val="404040"/>
                </a:solidFill>
                <a:cs typeface="Arial Unicode MS"/>
              </a:rPr>
              <a:t>This</a:t>
            </a:r>
            <a:r>
              <a:rPr sz="1200" spc="-11" dirty="0">
                <a:solidFill>
                  <a:srgbClr val="404040"/>
                </a:solidFill>
                <a:cs typeface="Arial Unicode MS"/>
              </a:rPr>
              <a:t> </a:t>
            </a:r>
            <a:r>
              <a:rPr sz="1200" spc="-4" dirty="0">
                <a:solidFill>
                  <a:srgbClr val="404040"/>
                </a:solidFill>
                <a:cs typeface="Arial Unicode MS"/>
              </a:rPr>
              <a:t>gives</a:t>
            </a:r>
            <a:r>
              <a:rPr sz="1200" spc="-11" dirty="0">
                <a:solidFill>
                  <a:srgbClr val="404040"/>
                </a:solidFill>
                <a:cs typeface="Arial Unicode MS"/>
              </a:rPr>
              <a:t> </a:t>
            </a:r>
            <a:r>
              <a:rPr sz="1200" spc="11" dirty="0">
                <a:solidFill>
                  <a:srgbClr val="404040"/>
                </a:solidFill>
                <a:cs typeface="Arial Unicode MS"/>
              </a:rPr>
              <a:t>the</a:t>
            </a:r>
            <a:r>
              <a:rPr sz="1200" spc="-11" dirty="0">
                <a:solidFill>
                  <a:srgbClr val="404040"/>
                </a:solidFill>
                <a:cs typeface="Arial Unicode MS"/>
              </a:rPr>
              <a:t> </a:t>
            </a:r>
            <a:r>
              <a:rPr sz="1200" spc="8" dirty="0">
                <a:solidFill>
                  <a:srgbClr val="404040"/>
                </a:solidFill>
                <a:cs typeface="Arial Unicode MS"/>
              </a:rPr>
              <a:t>brand</a:t>
            </a:r>
            <a:r>
              <a:rPr sz="1200" spc="-11" dirty="0">
                <a:solidFill>
                  <a:srgbClr val="404040"/>
                </a:solidFill>
                <a:cs typeface="Arial Unicode MS"/>
              </a:rPr>
              <a:t> </a:t>
            </a:r>
            <a:r>
              <a:rPr sz="1200" spc="-23" dirty="0">
                <a:solidFill>
                  <a:srgbClr val="404040"/>
                </a:solidFill>
                <a:cs typeface="Arial Unicode MS"/>
              </a:rPr>
              <a:t>a</a:t>
            </a:r>
            <a:r>
              <a:rPr sz="1200" spc="-15" dirty="0">
                <a:solidFill>
                  <a:srgbClr val="404040"/>
                </a:solidFill>
                <a:cs typeface="Arial Unicode MS"/>
              </a:rPr>
              <a:t> </a:t>
            </a:r>
            <a:r>
              <a:rPr sz="1200" dirty="0">
                <a:solidFill>
                  <a:srgbClr val="404040"/>
                </a:solidFill>
                <a:cs typeface="Arial Unicode MS"/>
              </a:rPr>
              <a:t>unique</a:t>
            </a:r>
            <a:r>
              <a:rPr sz="1200" spc="-11" dirty="0">
                <a:solidFill>
                  <a:srgbClr val="404040"/>
                </a:solidFill>
                <a:cs typeface="Arial Unicode MS"/>
              </a:rPr>
              <a:t> </a:t>
            </a:r>
            <a:r>
              <a:rPr sz="1200" dirty="0">
                <a:solidFill>
                  <a:srgbClr val="404040"/>
                </a:solidFill>
                <a:cs typeface="Arial Unicode MS"/>
              </a:rPr>
              <a:t>look</a:t>
            </a:r>
            <a:r>
              <a:rPr sz="1200" spc="-11" dirty="0">
                <a:solidFill>
                  <a:srgbClr val="404040"/>
                </a:solidFill>
                <a:cs typeface="Arial Unicode MS"/>
              </a:rPr>
              <a:t> </a:t>
            </a:r>
            <a:r>
              <a:rPr sz="1200" dirty="0">
                <a:solidFill>
                  <a:srgbClr val="404040"/>
                </a:solidFill>
                <a:cs typeface="Arial Unicode MS"/>
              </a:rPr>
              <a:t>and</a:t>
            </a:r>
            <a:r>
              <a:rPr sz="1200" spc="-11" dirty="0">
                <a:solidFill>
                  <a:srgbClr val="404040"/>
                </a:solidFill>
                <a:cs typeface="Arial Unicode MS"/>
              </a:rPr>
              <a:t> </a:t>
            </a:r>
            <a:r>
              <a:rPr sz="1200" spc="-4" dirty="0">
                <a:solidFill>
                  <a:srgbClr val="404040"/>
                </a:solidFill>
                <a:cs typeface="Arial Unicode MS"/>
              </a:rPr>
              <a:t>feel  </a:t>
            </a:r>
            <a:r>
              <a:rPr sz="1200" spc="19" dirty="0">
                <a:solidFill>
                  <a:srgbClr val="404040"/>
                </a:solidFill>
                <a:cs typeface="Arial Unicode MS"/>
              </a:rPr>
              <a:t>that </a:t>
            </a:r>
            <a:r>
              <a:rPr sz="1200" spc="-8" dirty="0">
                <a:solidFill>
                  <a:srgbClr val="404040"/>
                </a:solidFill>
                <a:cs typeface="Arial Unicode MS"/>
              </a:rPr>
              <a:t>enables </a:t>
            </a:r>
            <a:r>
              <a:rPr sz="1200" spc="-4" dirty="0">
                <a:solidFill>
                  <a:srgbClr val="404040"/>
                </a:solidFill>
                <a:cs typeface="Arial Unicode MS"/>
              </a:rPr>
              <a:t>Brink’s </a:t>
            </a:r>
            <a:r>
              <a:rPr sz="1200" spc="23" dirty="0">
                <a:solidFill>
                  <a:srgbClr val="404040"/>
                </a:solidFill>
                <a:cs typeface="Arial Unicode MS"/>
              </a:rPr>
              <a:t>to </a:t>
            </a:r>
            <a:r>
              <a:rPr sz="1200" spc="-4" dirty="0">
                <a:solidFill>
                  <a:srgbClr val="404040"/>
                </a:solidFill>
                <a:cs typeface="Arial Unicode MS"/>
              </a:rPr>
              <a:t>be </a:t>
            </a:r>
            <a:r>
              <a:rPr sz="1200" spc="4" dirty="0">
                <a:solidFill>
                  <a:srgbClr val="404040"/>
                </a:solidFill>
                <a:cs typeface="Arial Unicode MS"/>
              </a:rPr>
              <a:t>distinguished</a:t>
            </a:r>
            <a:r>
              <a:rPr sz="1200" spc="-116" dirty="0">
                <a:solidFill>
                  <a:srgbClr val="404040"/>
                </a:solidFill>
                <a:cs typeface="Arial Unicode MS"/>
              </a:rPr>
              <a:t> </a:t>
            </a:r>
            <a:r>
              <a:rPr sz="1200" dirty="0">
                <a:solidFill>
                  <a:srgbClr val="404040"/>
                </a:solidFill>
                <a:cs typeface="Arial Unicode MS"/>
              </a:rPr>
              <a:t>instantly.</a:t>
            </a:r>
            <a:endParaRPr sz="1200" dirty="0">
              <a:cs typeface="Arial Unicode MS"/>
            </a:endParaRPr>
          </a:p>
        </p:txBody>
      </p:sp>
      <p:sp>
        <p:nvSpPr>
          <p:cNvPr id="4" name="object 4"/>
          <p:cNvSpPr txBox="1"/>
          <p:nvPr/>
        </p:nvSpPr>
        <p:spPr>
          <a:xfrm>
            <a:off x="466835" y="2210380"/>
            <a:ext cx="4448175" cy="286617"/>
          </a:xfrm>
          <a:prstGeom prst="rect">
            <a:avLst/>
          </a:prstGeom>
        </p:spPr>
        <p:txBody>
          <a:bodyPr vert="horz" wrap="square" lIns="0" tIns="9525" rIns="0" bIns="0" rtlCol="0">
            <a:spAutoFit/>
          </a:bodyPr>
          <a:lstStyle>
            <a:defPPr>
              <a:defRPr lang="en-US"/>
            </a:defPPr>
            <a:lvl1pPr marL="9525">
              <a:spcBef>
                <a:spcPts val="75"/>
              </a:spcBef>
              <a:defRPr sz="900" spc="-4">
                <a:solidFill>
                  <a:srgbClr val="404040"/>
                </a:solidFill>
                <a:cs typeface="Arial Unicode MS"/>
              </a:defRPr>
            </a:lvl1pPr>
          </a:lstStyle>
          <a:p>
            <a:r>
              <a:rPr dirty="0"/>
              <a:t>These colors are never to be used as tints or shades. Only use the colors shown below in the exact mixes  (Pantone, CMYK or RGB) depending on medium.</a:t>
            </a:r>
          </a:p>
        </p:txBody>
      </p:sp>
      <p:sp>
        <p:nvSpPr>
          <p:cNvPr id="5" name="object 5"/>
          <p:cNvSpPr txBox="1"/>
          <p:nvPr/>
        </p:nvSpPr>
        <p:spPr>
          <a:xfrm>
            <a:off x="6069874" y="981524"/>
            <a:ext cx="4831080" cy="866263"/>
          </a:xfrm>
          <a:prstGeom prst="rect">
            <a:avLst/>
          </a:prstGeom>
        </p:spPr>
        <p:txBody>
          <a:bodyPr vert="horz" wrap="square" lIns="0" tIns="9525" rIns="0" bIns="0" rtlCol="0">
            <a:spAutoFit/>
          </a:bodyPr>
          <a:lstStyle>
            <a:defPPr>
              <a:defRPr lang="en-US"/>
            </a:defPPr>
            <a:lvl1pPr marL="9525">
              <a:spcBef>
                <a:spcPts val="75"/>
              </a:spcBef>
              <a:defRPr b="1" spc="-19">
                <a:solidFill>
                  <a:srgbClr val="404040"/>
                </a:solidFill>
                <a:cs typeface="Gill Sans MT"/>
              </a:defRPr>
            </a:lvl1pPr>
          </a:lstStyle>
          <a:p>
            <a:r>
              <a:rPr dirty="0"/>
              <a:t>Secondary Color Palette</a:t>
            </a:r>
          </a:p>
          <a:p>
            <a:endParaRPr lang="en-US" sz="1200" b="0" dirty="0"/>
          </a:p>
          <a:p>
            <a:r>
              <a:rPr sz="1200" b="0" dirty="0"/>
              <a:t>An extended set of accent colors may be used for certain design applications, such as graphics and presentations.</a:t>
            </a:r>
          </a:p>
        </p:txBody>
      </p:sp>
      <p:sp>
        <p:nvSpPr>
          <p:cNvPr id="6" name="object 6"/>
          <p:cNvSpPr txBox="1"/>
          <p:nvPr/>
        </p:nvSpPr>
        <p:spPr>
          <a:xfrm>
            <a:off x="6069874" y="2090736"/>
            <a:ext cx="5254262" cy="194284"/>
          </a:xfrm>
          <a:prstGeom prst="rect">
            <a:avLst/>
          </a:prstGeom>
        </p:spPr>
        <p:txBody>
          <a:bodyPr vert="horz" wrap="square" lIns="0" tIns="9525" rIns="0" bIns="0" rtlCol="0">
            <a:spAutoFit/>
          </a:bodyPr>
          <a:lstStyle/>
          <a:p>
            <a:pPr marL="9525">
              <a:spcBef>
                <a:spcPts val="75"/>
              </a:spcBef>
            </a:pPr>
            <a:r>
              <a:rPr sz="1200" spc="-4" dirty="0">
                <a:solidFill>
                  <a:srgbClr val="404040"/>
                </a:solidFill>
                <a:cs typeface="Arial Unicode MS"/>
              </a:rPr>
              <a:t>Secondary colors </a:t>
            </a:r>
            <a:r>
              <a:rPr sz="1200" spc="4" dirty="0">
                <a:solidFill>
                  <a:srgbClr val="404040"/>
                </a:solidFill>
                <a:cs typeface="Arial Unicode MS"/>
              </a:rPr>
              <a:t>should </a:t>
            </a:r>
            <a:r>
              <a:rPr sz="1200" spc="-4" dirty="0">
                <a:solidFill>
                  <a:srgbClr val="404040"/>
                </a:solidFill>
                <a:cs typeface="Arial Unicode MS"/>
              </a:rPr>
              <a:t>be used sparingly, </a:t>
            </a:r>
            <a:r>
              <a:rPr sz="1200" dirty="0">
                <a:solidFill>
                  <a:srgbClr val="404040"/>
                </a:solidFill>
                <a:cs typeface="Arial Unicode MS"/>
              </a:rPr>
              <a:t>and </a:t>
            </a:r>
            <a:r>
              <a:rPr sz="1200" spc="4" dirty="0">
                <a:solidFill>
                  <a:srgbClr val="404040"/>
                </a:solidFill>
                <a:cs typeface="Arial Unicode MS"/>
              </a:rPr>
              <a:t>only </a:t>
            </a:r>
            <a:r>
              <a:rPr sz="1200" spc="8" dirty="0">
                <a:solidFill>
                  <a:srgbClr val="404040"/>
                </a:solidFill>
                <a:cs typeface="Arial Unicode MS"/>
              </a:rPr>
              <a:t>in </a:t>
            </a:r>
            <a:r>
              <a:rPr sz="1200" spc="4" dirty="0">
                <a:solidFill>
                  <a:srgbClr val="404040"/>
                </a:solidFill>
                <a:cs typeface="Arial Unicode MS"/>
              </a:rPr>
              <a:t>minimal</a:t>
            </a:r>
            <a:r>
              <a:rPr sz="1200" spc="-113" dirty="0">
                <a:solidFill>
                  <a:srgbClr val="404040"/>
                </a:solidFill>
                <a:cs typeface="Arial Unicode MS"/>
              </a:rPr>
              <a:t> </a:t>
            </a:r>
            <a:r>
              <a:rPr sz="1200" spc="-4" dirty="0">
                <a:solidFill>
                  <a:srgbClr val="404040"/>
                </a:solidFill>
                <a:cs typeface="Arial Unicode MS"/>
              </a:rPr>
              <a:t>amounts.</a:t>
            </a:r>
            <a:endParaRPr sz="1200" dirty="0">
              <a:cs typeface="Arial Unicode MS"/>
            </a:endParaRPr>
          </a:p>
        </p:txBody>
      </p:sp>
      <p:sp>
        <p:nvSpPr>
          <p:cNvPr id="7" name="object 7"/>
          <p:cNvSpPr txBox="1"/>
          <p:nvPr/>
        </p:nvSpPr>
        <p:spPr>
          <a:xfrm>
            <a:off x="6104708" y="2399000"/>
            <a:ext cx="5365432" cy="286617"/>
          </a:xfrm>
          <a:prstGeom prst="rect">
            <a:avLst/>
          </a:prstGeom>
        </p:spPr>
        <p:txBody>
          <a:bodyPr vert="horz" wrap="square" lIns="0" tIns="9525" rIns="0" bIns="0" rtlCol="0">
            <a:spAutoFit/>
          </a:bodyPr>
          <a:lstStyle>
            <a:defPPr>
              <a:defRPr lang="en-US"/>
            </a:defPPr>
            <a:lvl1pPr marL="9525">
              <a:spcBef>
                <a:spcPts val="75"/>
              </a:spcBef>
              <a:defRPr sz="900" spc="-4">
                <a:solidFill>
                  <a:srgbClr val="404040"/>
                </a:solidFill>
                <a:cs typeface="Arial Unicode MS"/>
              </a:defRPr>
            </a:lvl1pPr>
          </a:lstStyle>
          <a:p>
            <a:r>
              <a:rPr dirty="0"/>
              <a:t>*Note: Coral should not be used in copy or design related to financial matters as shades of red tend to have negative connotations in finance.</a:t>
            </a:r>
          </a:p>
        </p:txBody>
      </p:sp>
      <p:sp>
        <p:nvSpPr>
          <p:cNvPr id="8" name="object 8"/>
          <p:cNvSpPr txBox="1"/>
          <p:nvPr/>
        </p:nvSpPr>
        <p:spPr>
          <a:xfrm>
            <a:off x="1662093" y="3058572"/>
            <a:ext cx="866299" cy="686085"/>
          </a:xfrm>
          <a:prstGeom prst="rect">
            <a:avLst/>
          </a:prstGeom>
        </p:spPr>
        <p:txBody>
          <a:bodyPr vert="horz" wrap="square" lIns="0" tIns="28575" rIns="0" bIns="0" rtlCol="0">
            <a:spAutoFit/>
          </a:bodyPr>
          <a:lstStyle/>
          <a:p>
            <a:pPr marL="9525">
              <a:spcBef>
                <a:spcPts val="225"/>
              </a:spcBef>
            </a:pPr>
            <a:r>
              <a:rPr sz="750" b="1" spc="-11" dirty="0">
                <a:solidFill>
                  <a:srgbClr val="404040"/>
                </a:solidFill>
                <a:latin typeface="Gill Sans MT"/>
                <a:cs typeface="Gill Sans MT"/>
              </a:rPr>
              <a:t>Primary</a:t>
            </a:r>
            <a:r>
              <a:rPr sz="750" b="1" spc="-64" dirty="0">
                <a:solidFill>
                  <a:srgbClr val="404040"/>
                </a:solidFill>
                <a:latin typeface="Gill Sans MT"/>
                <a:cs typeface="Gill Sans MT"/>
              </a:rPr>
              <a:t> </a:t>
            </a:r>
            <a:r>
              <a:rPr sz="750" b="1" spc="-8" dirty="0">
                <a:solidFill>
                  <a:srgbClr val="404040"/>
                </a:solidFill>
                <a:latin typeface="Gill Sans MT"/>
                <a:cs typeface="Gill Sans MT"/>
              </a:rPr>
              <a:t>Blue</a:t>
            </a:r>
            <a:endParaRPr sz="750">
              <a:latin typeface="Gill Sans MT"/>
              <a:cs typeface="Gill Sans MT"/>
            </a:endParaRPr>
          </a:p>
          <a:p>
            <a:pPr marL="9525">
              <a:spcBef>
                <a:spcPts val="150"/>
              </a:spcBef>
            </a:pPr>
            <a:r>
              <a:rPr sz="750" spc="-8" dirty="0">
                <a:solidFill>
                  <a:srgbClr val="404040"/>
                </a:solidFill>
                <a:latin typeface="Arial Unicode MS"/>
                <a:cs typeface="Arial Unicode MS"/>
              </a:rPr>
              <a:t>Pantone:</a:t>
            </a:r>
            <a:r>
              <a:rPr sz="750" spc="-68" dirty="0">
                <a:solidFill>
                  <a:srgbClr val="404040"/>
                </a:solidFill>
                <a:latin typeface="Arial Unicode MS"/>
                <a:cs typeface="Arial Unicode MS"/>
              </a:rPr>
              <a:t> </a:t>
            </a:r>
            <a:r>
              <a:rPr sz="750" spc="30" dirty="0">
                <a:solidFill>
                  <a:srgbClr val="404040"/>
                </a:solidFill>
                <a:latin typeface="Arial Unicode MS"/>
                <a:cs typeface="Arial Unicode MS"/>
              </a:rPr>
              <a:t>286</a:t>
            </a:r>
            <a:endParaRPr sz="750">
              <a:latin typeface="Arial Unicode MS"/>
              <a:cs typeface="Arial Unicode MS"/>
            </a:endParaRPr>
          </a:p>
          <a:p>
            <a:pPr marL="9525">
              <a:spcBef>
                <a:spcPts val="150"/>
              </a:spcBef>
            </a:pPr>
            <a:r>
              <a:rPr sz="750" spc="-30" dirty="0">
                <a:solidFill>
                  <a:srgbClr val="404040"/>
                </a:solidFill>
                <a:latin typeface="Arial Unicode MS"/>
                <a:cs typeface="Arial Unicode MS"/>
              </a:rPr>
              <a:t>CMYK: </a:t>
            </a:r>
            <a:r>
              <a:rPr sz="750" spc="15" dirty="0">
                <a:solidFill>
                  <a:srgbClr val="404040"/>
                </a:solidFill>
                <a:latin typeface="Arial Unicode MS"/>
                <a:cs typeface="Arial Unicode MS"/>
              </a:rPr>
              <a:t>100, </a:t>
            </a:r>
            <a:r>
              <a:rPr sz="750" spc="8" dirty="0">
                <a:solidFill>
                  <a:srgbClr val="404040"/>
                </a:solidFill>
                <a:latin typeface="Arial Unicode MS"/>
                <a:cs typeface="Arial Unicode MS"/>
              </a:rPr>
              <a:t>75, </a:t>
            </a:r>
            <a:r>
              <a:rPr sz="750" spc="-4" dirty="0">
                <a:solidFill>
                  <a:srgbClr val="404040"/>
                </a:solidFill>
                <a:latin typeface="Arial Unicode MS"/>
                <a:cs typeface="Arial Unicode MS"/>
              </a:rPr>
              <a:t>0,</a:t>
            </a:r>
            <a:r>
              <a:rPr sz="750" spc="-101" dirty="0">
                <a:solidFill>
                  <a:srgbClr val="404040"/>
                </a:solidFill>
                <a:latin typeface="Arial Unicode MS"/>
                <a:cs typeface="Arial Unicode MS"/>
              </a:rPr>
              <a:t> </a:t>
            </a:r>
            <a:r>
              <a:rPr sz="750" spc="30" dirty="0">
                <a:solidFill>
                  <a:srgbClr val="404040"/>
                </a:solidFill>
                <a:latin typeface="Arial Unicode MS"/>
                <a:cs typeface="Arial Unicode MS"/>
              </a:rPr>
              <a:t>0</a:t>
            </a:r>
            <a:endParaRPr sz="750">
              <a:latin typeface="Arial Unicode MS"/>
              <a:cs typeface="Arial Unicode MS"/>
            </a:endParaRPr>
          </a:p>
          <a:p>
            <a:pPr marL="9525" marR="114300">
              <a:lnSpc>
                <a:spcPct val="116700"/>
              </a:lnSpc>
            </a:pPr>
            <a:r>
              <a:rPr sz="750" spc="-26" dirty="0">
                <a:solidFill>
                  <a:srgbClr val="404040"/>
                </a:solidFill>
                <a:latin typeface="Arial Unicode MS"/>
                <a:cs typeface="Arial Unicode MS"/>
              </a:rPr>
              <a:t>RGB: </a:t>
            </a:r>
            <a:r>
              <a:rPr sz="750" spc="8" dirty="0">
                <a:solidFill>
                  <a:srgbClr val="404040"/>
                </a:solidFill>
                <a:latin typeface="Arial Unicode MS"/>
                <a:cs typeface="Arial Unicode MS"/>
              </a:rPr>
              <a:t>10,</a:t>
            </a:r>
            <a:r>
              <a:rPr sz="750" spc="-38" dirty="0">
                <a:solidFill>
                  <a:srgbClr val="404040"/>
                </a:solidFill>
                <a:latin typeface="Arial Unicode MS"/>
                <a:cs typeface="Arial Unicode MS"/>
              </a:rPr>
              <a:t> </a:t>
            </a:r>
            <a:r>
              <a:rPr sz="750" spc="8" dirty="0">
                <a:solidFill>
                  <a:srgbClr val="404040"/>
                </a:solidFill>
                <a:latin typeface="Arial Unicode MS"/>
                <a:cs typeface="Arial Unicode MS"/>
              </a:rPr>
              <a:t>74,</a:t>
            </a:r>
            <a:r>
              <a:rPr sz="750" spc="-34" dirty="0">
                <a:solidFill>
                  <a:srgbClr val="404040"/>
                </a:solidFill>
                <a:latin typeface="Arial Unicode MS"/>
                <a:cs typeface="Arial Unicode MS"/>
              </a:rPr>
              <a:t> </a:t>
            </a:r>
            <a:r>
              <a:rPr sz="750" spc="30" dirty="0">
                <a:solidFill>
                  <a:srgbClr val="404040"/>
                </a:solidFill>
                <a:latin typeface="Arial Unicode MS"/>
                <a:cs typeface="Arial Unicode MS"/>
              </a:rPr>
              <a:t>142 </a:t>
            </a:r>
            <a:r>
              <a:rPr sz="750" spc="15" dirty="0">
                <a:solidFill>
                  <a:srgbClr val="404040"/>
                </a:solidFill>
                <a:latin typeface="Arial Unicode MS"/>
                <a:cs typeface="Arial Unicode MS"/>
              </a:rPr>
              <a:t> </a:t>
            </a:r>
            <a:r>
              <a:rPr sz="750" spc="-23" dirty="0">
                <a:solidFill>
                  <a:srgbClr val="404040"/>
                </a:solidFill>
                <a:latin typeface="Arial Unicode MS"/>
                <a:cs typeface="Arial Unicode MS"/>
              </a:rPr>
              <a:t>HEX </a:t>
            </a:r>
            <a:r>
              <a:rPr sz="750" spc="-4" dirty="0">
                <a:solidFill>
                  <a:srgbClr val="404040"/>
                </a:solidFill>
                <a:latin typeface="Arial Unicode MS"/>
                <a:cs typeface="Arial Unicode MS"/>
              </a:rPr>
              <a:t>#:</a:t>
            </a:r>
            <a:r>
              <a:rPr sz="750" spc="-34" dirty="0">
                <a:solidFill>
                  <a:srgbClr val="404040"/>
                </a:solidFill>
                <a:latin typeface="Arial Unicode MS"/>
                <a:cs typeface="Arial Unicode MS"/>
              </a:rPr>
              <a:t> </a:t>
            </a:r>
            <a:r>
              <a:rPr sz="750" spc="19" dirty="0">
                <a:solidFill>
                  <a:srgbClr val="404040"/>
                </a:solidFill>
                <a:latin typeface="Arial Unicode MS"/>
                <a:cs typeface="Arial Unicode MS"/>
              </a:rPr>
              <a:t>0A4A8E</a:t>
            </a:r>
            <a:endParaRPr sz="750">
              <a:latin typeface="Arial Unicode MS"/>
              <a:cs typeface="Arial Unicode MS"/>
            </a:endParaRPr>
          </a:p>
        </p:txBody>
      </p:sp>
      <p:sp>
        <p:nvSpPr>
          <p:cNvPr id="9" name="object 9"/>
          <p:cNvSpPr txBox="1"/>
          <p:nvPr/>
        </p:nvSpPr>
        <p:spPr>
          <a:xfrm>
            <a:off x="6805687" y="3058572"/>
            <a:ext cx="923449" cy="686085"/>
          </a:xfrm>
          <a:prstGeom prst="rect">
            <a:avLst/>
          </a:prstGeom>
        </p:spPr>
        <p:txBody>
          <a:bodyPr vert="horz" wrap="square" lIns="0" tIns="28575" rIns="0" bIns="0" rtlCol="0">
            <a:spAutoFit/>
          </a:bodyPr>
          <a:lstStyle/>
          <a:p>
            <a:pPr marL="9525">
              <a:spcBef>
                <a:spcPts val="225"/>
              </a:spcBef>
            </a:pPr>
            <a:r>
              <a:rPr sz="750" b="1" spc="-26" dirty="0">
                <a:solidFill>
                  <a:srgbClr val="404040"/>
                </a:solidFill>
                <a:latin typeface="Gill Sans MT"/>
                <a:cs typeface="Gill Sans MT"/>
              </a:rPr>
              <a:t>Green</a:t>
            </a:r>
            <a:endParaRPr sz="750">
              <a:latin typeface="Gill Sans MT"/>
              <a:cs typeface="Gill Sans MT"/>
            </a:endParaRPr>
          </a:p>
          <a:p>
            <a:pPr marL="9525">
              <a:spcBef>
                <a:spcPts val="150"/>
              </a:spcBef>
            </a:pPr>
            <a:r>
              <a:rPr sz="750" spc="-8" dirty="0">
                <a:solidFill>
                  <a:srgbClr val="404040"/>
                </a:solidFill>
                <a:latin typeface="Arial Unicode MS"/>
                <a:cs typeface="Arial Unicode MS"/>
              </a:rPr>
              <a:t>Pantone:</a:t>
            </a:r>
            <a:r>
              <a:rPr sz="750" spc="-19" dirty="0">
                <a:solidFill>
                  <a:srgbClr val="404040"/>
                </a:solidFill>
                <a:latin typeface="Arial Unicode MS"/>
                <a:cs typeface="Arial Unicode MS"/>
              </a:rPr>
              <a:t> </a:t>
            </a:r>
            <a:r>
              <a:rPr sz="750" spc="30" dirty="0">
                <a:solidFill>
                  <a:srgbClr val="404040"/>
                </a:solidFill>
                <a:latin typeface="Arial Unicode MS"/>
                <a:cs typeface="Arial Unicode MS"/>
              </a:rPr>
              <a:t>7739</a:t>
            </a:r>
            <a:endParaRPr sz="750">
              <a:latin typeface="Arial Unicode MS"/>
              <a:cs typeface="Arial Unicode MS"/>
            </a:endParaRPr>
          </a:p>
          <a:p>
            <a:pPr marL="9525">
              <a:spcBef>
                <a:spcPts val="150"/>
              </a:spcBef>
            </a:pPr>
            <a:r>
              <a:rPr sz="750" spc="-30" dirty="0">
                <a:solidFill>
                  <a:srgbClr val="404040"/>
                </a:solidFill>
                <a:latin typeface="Arial Unicode MS"/>
                <a:cs typeface="Arial Unicode MS"/>
              </a:rPr>
              <a:t>CMYK: </a:t>
            </a:r>
            <a:r>
              <a:rPr sz="750" spc="8" dirty="0">
                <a:solidFill>
                  <a:srgbClr val="404040"/>
                </a:solidFill>
                <a:latin typeface="Arial Unicode MS"/>
                <a:cs typeface="Arial Unicode MS"/>
              </a:rPr>
              <a:t>81, 15, </a:t>
            </a:r>
            <a:r>
              <a:rPr sz="750" spc="15" dirty="0">
                <a:solidFill>
                  <a:srgbClr val="404040"/>
                </a:solidFill>
                <a:latin typeface="Arial Unicode MS"/>
                <a:cs typeface="Arial Unicode MS"/>
              </a:rPr>
              <a:t>100,</a:t>
            </a:r>
            <a:r>
              <a:rPr sz="750" spc="-94" dirty="0">
                <a:solidFill>
                  <a:srgbClr val="404040"/>
                </a:solidFill>
                <a:latin typeface="Arial Unicode MS"/>
                <a:cs typeface="Arial Unicode MS"/>
              </a:rPr>
              <a:t> </a:t>
            </a:r>
            <a:r>
              <a:rPr sz="750" spc="30" dirty="0">
                <a:solidFill>
                  <a:srgbClr val="404040"/>
                </a:solidFill>
                <a:latin typeface="Arial Unicode MS"/>
                <a:cs typeface="Arial Unicode MS"/>
              </a:rPr>
              <a:t>2</a:t>
            </a:r>
            <a:endParaRPr sz="750">
              <a:latin typeface="Arial Unicode MS"/>
              <a:cs typeface="Arial Unicode MS"/>
            </a:endParaRPr>
          </a:p>
          <a:p>
            <a:pPr marL="9525" marR="170974">
              <a:lnSpc>
                <a:spcPct val="116700"/>
              </a:lnSpc>
            </a:pPr>
            <a:r>
              <a:rPr sz="750" spc="-26" dirty="0">
                <a:solidFill>
                  <a:srgbClr val="404040"/>
                </a:solidFill>
                <a:latin typeface="Arial Unicode MS"/>
                <a:cs typeface="Arial Unicode MS"/>
              </a:rPr>
              <a:t>RGB: </a:t>
            </a:r>
            <a:r>
              <a:rPr sz="750" spc="8" dirty="0">
                <a:solidFill>
                  <a:srgbClr val="404040"/>
                </a:solidFill>
                <a:latin typeface="Arial Unicode MS"/>
                <a:cs typeface="Arial Unicode MS"/>
              </a:rPr>
              <a:t>44, </a:t>
            </a:r>
            <a:r>
              <a:rPr sz="750" spc="15" dirty="0">
                <a:solidFill>
                  <a:srgbClr val="404040"/>
                </a:solidFill>
                <a:latin typeface="Arial Unicode MS"/>
                <a:cs typeface="Arial Unicode MS"/>
              </a:rPr>
              <a:t>153,</a:t>
            </a:r>
            <a:r>
              <a:rPr sz="750" spc="-86" dirty="0">
                <a:solidFill>
                  <a:srgbClr val="404040"/>
                </a:solidFill>
                <a:latin typeface="Arial Unicode MS"/>
                <a:cs typeface="Arial Unicode MS"/>
              </a:rPr>
              <a:t> </a:t>
            </a:r>
            <a:r>
              <a:rPr sz="750" spc="30" dirty="0">
                <a:solidFill>
                  <a:srgbClr val="404040"/>
                </a:solidFill>
                <a:latin typeface="Arial Unicode MS"/>
                <a:cs typeface="Arial Unicode MS"/>
              </a:rPr>
              <a:t>66  </a:t>
            </a:r>
            <a:r>
              <a:rPr sz="750" spc="-23" dirty="0">
                <a:solidFill>
                  <a:srgbClr val="404040"/>
                </a:solidFill>
                <a:latin typeface="Arial Unicode MS"/>
                <a:cs typeface="Arial Unicode MS"/>
              </a:rPr>
              <a:t>HEX </a:t>
            </a:r>
            <a:r>
              <a:rPr sz="750" spc="-4" dirty="0">
                <a:solidFill>
                  <a:srgbClr val="404040"/>
                </a:solidFill>
                <a:latin typeface="Arial Unicode MS"/>
                <a:cs typeface="Arial Unicode MS"/>
              </a:rPr>
              <a:t>#:</a:t>
            </a:r>
            <a:r>
              <a:rPr sz="750" spc="-26" dirty="0">
                <a:solidFill>
                  <a:srgbClr val="404040"/>
                </a:solidFill>
                <a:latin typeface="Arial Unicode MS"/>
                <a:cs typeface="Arial Unicode MS"/>
              </a:rPr>
              <a:t> </a:t>
            </a:r>
            <a:r>
              <a:rPr sz="750" spc="19" dirty="0">
                <a:solidFill>
                  <a:srgbClr val="404040"/>
                </a:solidFill>
                <a:latin typeface="Arial Unicode MS"/>
                <a:cs typeface="Arial Unicode MS"/>
              </a:rPr>
              <a:t>2C9942</a:t>
            </a:r>
            <a:endParaRPr sz="750">
              <a:latin typeface="Arial Unicode MS"/>
              <a:cs typeface="Arial Unicode MS"/>
            </a:endParaRPr>
          </a:p>
        </p:txBody>
      </p:sp>
      <p:sp>
        <p:nvSpPr>
          <p:cNvPr id="10" name="object 10"/>
          <p:cNvSpPr txBox="1"/>
          <p:nvPr/>
        </p:nvSpPr>
        <p:spPr>
          <a:xfrm>
            <a:off x="8863087" y="3058572"/>
            <a:ext cx="923449" cy="686085"/>
          </a:xfrm>
          <a:prstGeom prst="rect">
            <a:avLst/>
          </a:prstGeom>
        </p:spPr>
        <p:txBody>
          <a:bodyPr vert="horz" wrap="square" lIns="0" tIns="28575" rIns="0" bIns="0" rtlCol="0">
            <a:spAutoFit/>
          </a:bodyPr>
          <a:lstStyle/>
          <a:p>
            <a:pPr marL="9525">
              <a:spcBef>
                <a:spcPts val="225"/>
              </a:spcBef>
            </a:pPr>
            <a:r>
              <a:rPr sz="750" b="1" spc="-15" dirty="0">
                <a:solidFill>
                  <a:srgbClr val="404040"/>
                </a:solidFill>
                <a:latin typeface="Gill Sans MT"/>
                <a:cs typeface="Gill Sans MT"/>
              </a:rPr>
              <a:t>Dark</a:t>
            </a:r>
            <a:r>
              <a:rPr sz="750" b="1" spc="-4" dirty="0">
                <a:solidFill>
                  <a:srgbClr val="404040"/>
                </a:solidFill>
                <a:latin typeface="Gill Sans MT"/>
                <a:cs typeface="Gill Sans MT"/>
              </a:rPr>
              <a:t> </a:t>
            </a:r>
            <a:r>
              <a:rPr sz="750" b="1" spc="-26" dirty="0">
                <a:solidFill>
                  <a:srgbClr val="404040"/>
                </a:solidFill>
                <a:latin typeface="Gill Sans MT"/>
                <a:cs typeface="Gill Sans MT"/>
              </a:rPr>
              <a:t>Green</a:t>
            </a:r>
            <a:endParaRPr sz="750">
              <a:latin typeface="Gill Sans MT"/>
              <a:cs typeface="Gill Sans MT"/>
            </a:endParaRPr>
          </a:p>
          <a:p>
            <a:pPr marL="9525">
              <a:spcBef>
                <a:spcPts val="150"/>
              </a:spcBef>
            </a:pPr>
            <a:r>
              <a:rPr sz="750" spc="-8" dirty="0">
                <a:solidFill>
                  <a:srgbClr val="404040"/>
                </a:solidFill>
                <a:latin typeface="Arial Unicode MS"/>
                <a:cs typeface="Arial Unicode MS"/>
              </a:rPr>
              <a:t>Pantone:</a:t>
            </a:r>
            <a:r>
              <a:rPr sz="750" spc="-19" dirty="0">
                <a:solidFill>
                  <a:srgbClr val="404040"/>
                </a:solidFill>
                <a:latin typeface="Arial Unicode MS"/>
                <a:cs typeface="Arial Unicode MS"/>
              </a:rPr>
              <a:t> </a:t>
            </a:r>
            <a:r>
              <a:rPr sz="750" spc="30" dirty="0">
                <a:solidFill>
                  <a:srgbClr val="404040"/>
                </a:solidFill>
                <a:latin typeface="Arial Unicode MS"/>
                <a:cs typeface="Arial Unicode MS"/>
              </a:rPr>
              <a:t>7733</a:t>
            </a:r>
            <a:endParaRPr sz="750">
              <a:latin typeface="Arial Unicode MS"/>
              <a:cs typeface="Arial Unicode MS"/>
            </a:endParaRPr>
          </a:p>
          <a:p>
            <a:pPr marL="9525">
              <a:spcBef>
                <a:spcPts val="150"/>
              </a:spcBef>
            </a:pPr>
            <a:r>
              <a:rPr sz="750" spc="-30" dirty="0">
                <a:solidFill>
                  <a:srgbClr val="404040"/>
                </a:solidFill>
                <a:latin typeface="Arial Unicode MS"/>
                <a:cs typeface="Arial Unicode MS"/>
              </a:rPr>
              <a:t>CMYK: </a:t>
            </a:r>
            <a:r>
              <a:rPr sz="750" spc="8" dirty="0">
                <a:solidFill>
                  <a:srgbClr val="404040"/>
                </a:solidFill>
                <a:latin typeface="Arial Unicode MS"/>
                <a:cs typeface="Arial Unicode MS"/>
              </a:rPr>
              <a:t>92, 31, 89,</a:t>
            </a:r>
            <a:r>
              <a:rPr sz="750" spc="-86" dirty="0">
                <a:solidFill>
                  <a:srgbClr val="404040"/>
                </a:solidFill>
                <a:latin typeface="Arial Unicode MS"/>
                <a:cs typeface="Arial Unicode MS"/>
              </a:rPr>
              <a:t> </a:t>
            </a:r>
            <a:r>
              <a:rPr sz="750" spc="30" dirty="0">
                <a:solidFill>
                  <a:srgbClr val="404040"/>
                </a:solidFill>
                <a:latin typeface="Arial Unicode MS"/>
                <a:cs typeface="Arial Unicode MS"/>
              </a:rPr>
              <a:t>22</a:t>
            </a:r>
            <a:endParaRPr sz="750">
              <a:latin typeface="Arial Unicode MS"/>
              <a:cs typeface="Arial Unicode MS"/>
            </a:endParaRPr>
          </a:p>
          <a:p>
            <a:pPr marL="9525" marR="228124">
              <a:lnSpc>
                <a:spcPct val="116700"/>
              </a:lnSpc>
            </a:pPr>
            <a:r>
              <a:rPr sz="750" spc="-26" dirty="0">
                <a:solidFill>
                  <a:srgbClr val="404040"/>
                </a:solidFill>
                <a:latin typeface="Arial Unicode MS"/>
                <a:cs typeface="Arial Unicode MS"/>
              </a:rPr>
              <a:t>RGB: </a:t>
            </a:r>
            <a:r>
              <a:rPr sz="750" spc="-4" dirty="0">
                <a:solidFill>
                  <a:srgbClr val="404040"/>
                </a:solidFill>
                <a:latin typeface="Arial Unicode MS"/>
                <a:cs typeface="Arial Unicode MS"/>
              </a:rPr>
              <a:t>0, </a:t>
            </a:r>
            <a:r>
              <a:rPr sz="750" spc="15" dirty="0">
                <a:solidFill>
                  <a:srgbClr val="404040"/>
                </a:solidFill>
                <a:latin typeface="Arial Unicode MS"/>
                <a:cs typeface="Arial Unicode MS"/>
              </a:rPr>
              <a:t>110,</a:t>
            </a:r>
            <a:r>
              <a:rPr sz="750" spc="-79" dirty="0">
                <a:solidFill>
                  <a:srgbClr val="404040"/>
                </a:solidFill>
                <a:latin typeface="Arial Unicode MS"/>
                <a:cs typeface="Arial Unicode MS"/>
              </a:rPr>
              <a:t> </a:t>
            </a:r>
            <a:r>
              <a:rPr sz="750" spc="30" dirty="0">
                <a:solidFill>
                  <a:srgbClr val="404040"/>
                </a:solidFill>
                <a:latin typeface="Arial Unicode MS"/>
                <a:cs typeface="Arial Unicode MS"/>
              </a:rPr>
              <a:t>67  </a:t>
            </a:r>
            <a:r>
              <a:rPr sz="750" spc="-23" dirty="0">
                <a:solidFill>
                  <a:srgbClr val="404040"/>
                </a:solidFill>
                <a:latin typeface="Arial Unicode MS"/>
                <a:cs typeface="Arial Unicode MS"/>
              </a:rPr>
              <a:t>HEX </a:t>
            </a:r>
            <a:r>
              <a:rPr sz="750" spc="-4" dirty="0">
                <a:solidFill>
                  <a:srgbClr val="404040"/>
                </a:solidFill>
                <a:latin typeface="Arial Unicode MS"/>
                <a:cs typeface="Arial Unicode MS"/>
              </a:rPr>
              <a:t>#:</a:t>
            </a:r>
            <a:r>
              <a:rPr sz="750" spc="-45" dirty="0">
                <a:solidFill>
                  <a:srgbClr val="404040"/>
                </a:solidFill>
                <a:latin typeface="Arial Unicode MS"/>
                <a:cs typeface="Arial Unicode MS"/>
              </a:rPr>
              <a:t> </a:t>
            </a:r>
            <a:r>
              <a:rPr sz="750" spc="15" dirty="0">
                <a:solidFill>
                  <a:srgbClr val="404040"/>
                </a:solidFill>
                <a:latin typeface="Arial Unicode MS"/>
                <a:cs typeface="Arial Unicode MS"/>
              </a:rPr>
              <a:t>006E43</a:t>
            </a:r>
            <a:endParaRPr sz="750">
              <a:latin typeface="Arial Unicode MS"/>
              <a:cs typeface="Arial Unicode MS"/>
            </a:endParaRPr>
          </a:p>
        </p:txBody>
      </p:sp>
      <p:sp>
        <p:nvSpPr>
          <p:cNvPr id="11" name="object 11"/>
          <p:cNvSpPr txBox="1"/>
          <p:nvPr/>
        </p:nvSpPr>
        <p:spPr>
          <a:xfrm>
            <a:off x="6805687" y="5115972"/>
            <a:ext cx="866299" cy="686085"/>
          </a:xfrm>
          <a:prstGeom prst="rect">
            <a:avLst/>
          </a:prstGeom>
        </p:spPr>
        <p:txBody>
          <a:bodyPr vert="horz" wrap="square" lIns="0" tIns="28575" rIns="0" bIns="0" rtlCol="0">
            <a:spAutoFit/>
          </a:bodyPr>
          <a:lstStyle/>
          <a:p>
            <a:pPr marL="9525">
              <a:spcBef>
                <a:spcPts val="225"/>
              </a:spcBef>
            </a:pPr>
            <a:r>
              <a:rPr sz="750" b="1" spc="-8" dirty="0">
                <a:solidFill>
                  <a:srgbClr val="404040"/>
                </a:solidFill>
                <a:latin typeface="Gill Sans MT"/>
                <a:cs typeface="Gill Sans MT"/>
              </a:rPr>
              <a:t>Orange</a:t>
            </a:r>
            <a:endParaRPr sz="750">
              <a:latin typeface="Gill Sans MT"/>
              <a:cs typeface="Gill Sans MT"/>
            </a:endParaRPr>
          </a:p>
          <a:p>
            <a:pPr marL="9525">
              <a:spcBef>
                <a:spcPts val="150"/>
              </a:spcBef>
            </a:pPr>
            <a:r>
              <a:rPr sz="750" spc="-8" dirty="0">
                <a:solidFill>
                  <a:srgbClr val="404040"/>
                </a:solidFill>
                <a:latin typeface="Arial Unicode MS"/>
                <a:cs typeface="Arial Unicode MS"/>
              </a:rPr>
              <a:t>Pantone:</a:t>
            </a:r>
            <a:r>
              <a:rPr sz="750" spc="-23" dirty="0">
                <a:solidFill>
                  <a:srgbClr val="404040"/>
                </a:solidFill>
                <a:latin typeface="Arial Unicode MS"/>
                <a:cs typeface="Arial Unicode MS"/>
              </a:rPr>
              <a:t> </a:t>
            </a:r>
            <a:r>
              <a:rPr sz="750" spc="30" dirty="0">
                <a:solidFill>
                  <a:srgbClr val="404040"/>
                </a:solidFill>
                <a:latin typeface="Arial Unicode MS"/>
                <a:cs typeface="Arial Unicode MS"/>
              </a:rPr>
              <a:t>1505</a:t>
            </a:r>
            <a:endParaRPr sz="750">
              <a:latin typeface="Arial Unicode MS"/>
              <a:cs typeface="Arial Unicode MS"/>
            </a:endParaRPr>
          </a:p>
          <a:p>
            <a:pPr marL="9525">
              <a:spcBef>
                <a:spcPts val="150"/>
              </a:spcBef>
            </a:pPr>
            <a:r>
              <a:rPr sz="750" spc="-30" dirty="0">
                <a:solidFill>
                  <a:srgbClr val="404040"/>
                </a:solidFill>
                <a:latin typeface="Arial Unicode MS"/>
                <a:cs typeface="Arial Unicode MS"/>
              </a:rPr>
              <a:t>CMYK: </a:t>
            </a:r>
            <a:r>
              <a:rPr sz="750" spc="-4" dirty="0">
                <a:solidFill>
                  <a:srgbClr val="404040"/>
                </a:solidFill>
                <a:latin typeface="Arial Unicode MS"/>
                <a:cs typeface="Arial Unicode MS"/>
              </a:rPr>
              <a:t>0, </a:t>
            </a:r>
            <a:r>
              <a:rPr sz="750" spc="8" dirty="0">
                <a:solidFill>
                  <a:srgbClr val="404040"/>
                </a:solidFill>
                <a:latin typeface="Arial Unicode MS"/>
                <a:cs typeface="Arial Unicode MS"/>
              </a:rPr>
              <a:t>71, </a:t>
            </a:r>
            <a:r>
              <a:rPr sz="750" spc="15" dirty="0">
                <a:solidFill>
                  <a:srgbClr val="404040"/>
                </a:solidFill>
                <a:latin typeface="Arial Unicode MS"/>
                <a:cs typeface="Arial Unicode MS"/>
              </a:rPr>
              <a:t>100,</a:t>
            </a:r>
            <a:r>
              <a:rPr sz="750" spc="-83" dirty="0">
                <a:solidFill>
                  <a:srgbClr val="404040"/>
                </a:solidFill>
                <a:latin typeface="Arial Unicode MS"/>
                <a:cs typeface="Arial Unicode MS"/>
              </a:rPr>
              <a:t> </a:t>
            </a:r>
            <a:r>
              <a:rPr sz="750" spc="30" dirty="0">
                <a:solidFill>
                  <a:srgbClr val="404040"/>
                </a:solidFill>
                <a:latin typeface="Arial Unicode MS"/>
                <a:cs typeface="Arial Unicode MS"/>
              </a:rPr>
              <a:t>0</a:t>
            </a:r>
            <a:endParaRPr sz="750">
              <a:latin typeface="Arial Unicode MS"/>
              <a:cs typeface="Arial Unicode MS"/>
            </a:endParaRPr>
          </a:p>
          <a:p>
            <a:pPr marL="9525" marR="114300">
              <a:lnSpc>
                <a:spcPct val="116700"/>
              </a:lnSpc>
            </a:pPr>
            <a:r>
              <a:rPr sz="750" spc="-26" dirty="0">
                <a:solidFill>
                  <a:srgbClr val="404040"/>
                </a:solidFill>
                <a:latin typeface="Arial Unicode MS"/>
                <a:cs typeface="Arial Unicode MS"/>
              </a:rPr>
              <a:t>RGB: </a:t>
            </a:r>
            <a:r>
              <a:rPr sz="750" spc="15" dirty="0">
                <a:solidFill>
                  <a:srgbClr val="404040"/>
                </a:solidFill>
                <a:latin typeface="Arial Unicode MS"/>
                <a:cs typeface="Arial Unicode MS"/>
              </a:rPr>
              <a:t>255,</a:t>
            </a:r>
            <a:r>
              <a:rPr sz="750" spc="-49" dirty="0">
                <a:solidFill>
                  <a:srgbClr val="404040"/>
                </a:solidFill>
                <a:latin typeface="Arial Unicode MS"/>
                <a:cs typeface="Arial Unicode MS"/>
              </a:rPr>
              <a:t> </a:t>
            </a:r>
            <a:r>
              <a:rPr sz="750" spc="15" dirty="0">
                <a:solidFill>
                  <a:srgbClr val="404040"/>
                </a:solidFill>
                <a:latin typeface="Arial Unicode MS"/>
                <a:cs typeface="Arial Unicode MS"/>
              </a:rPr>
              <a:t>107,</a:t>
            </a:r>
            <a:r>
              <a:rPr sz="750" spc="-38" dirty="0">
                <a:solidFill>
                  <a:srgbClr val="404040"/>
                </a:solidFill>
                <a:latin typeface="Arial Unicode MS"/>
                <a:cs typeface="Arial Unicode MS"/>
              </a:rPr>
              <a:t> </a:t>
            </a:r>
            <a:r>
              <a:rPr sz="750" spc="30" dirty="0">
                <a:solidFill>
                  <a:srgbClr val="404040"/>
                </a:solidFill>
                <a:latin typeface="Arial Unicode MS"/>
                <a:cs typeface="Arial Unicode MS"/>
              </a:rPr>
              <a:t>0 </a:t>
            </a:r>
            <a:r>
              <a:rPr sz="750" spc="15" dirty="0">
                <a:solidFill>
                  <a:srgbClr val="404040"/>
                </a:solidFill>
                <a:latin typeface="Arial Unicode MS"/>
                <a:cs typeface="Arial Unicode MS"/>
              </a:rPr>
              <a:t> </a:t>
            </a:r>
            <a:r>
              <a:rPr sz="750" spc="-23" dirty="0">
                <a:solidFill>
                  <a:srgbClr val="404040"/>
                </a:solidFill>
                <a:latin typeface="Arial Unicode MS"/>
                <a:cs typeface="Arial Unicode MS"/>
              </a:rPr>
              <a:t>HEX </a:t>
            </a:r>
            <a:r>
              <a:rPr sz="750" spc="-4" dirty="0">
                <a:solidFill>
                  <a:srgbClr val="404040"/>
                </a:solidFill>
                <a:latin typeface="Arial Unicode MS"/>
                <a:cs typeface="Arial Unicode MS"/>
              </a:rPr>
              <a:t>#:</a:t>
            </a:r>
            <a:r>
              <a:rPr sz="750" spc="-34" dirty="0">
                <a:solidFill>
                  <a:srgbClr val="404040"/>
                </a:solidFill>
                <a:latin typeface="Arial Unicode MS"/>
                <a:cs typeface="Arial Unicode MS"/>
              </a:rPr>
              <a:t> </a:t>
            </a:r>
            <a:r>
              <a:rPr sz="750" spc="4" dirty="0">
                <a:solidFill>
                  <a:srgbClr val="404040"/>
                </a:solidFill>
                <a:latin typeface="Arial Unicode MS"/>
                <a:cs typeface="Arial Unicode MS"/>
              </a:rPr>
              <a:t>FF6B00</a:t>
            </a:r>
            <a:endParaRPr sz="750">
              <a:latin typeface="Arial Unicode MS"/>
              <a:cs typeface="Arial Unicode MS"/>
            </a:endParaRPr>
          </a:p>
        </p:txBody>
      </p:sp>
      <p:sp>
        <p:nvSpPr>
          <p:cNvPr id="12" name="object 12"/>
          <p:cNvSpPr txBox="1"/>
          <p:nvPr/>
        </p:nvSpPr>
        <p:spPr>
          <a:xfrm>
            <a:off x="8863087" y="5115971"/>
            <a:ext cx="842010" cy="849592"/>
          </a:xfrm>
          <a:prstGeom prst="rect">
            <a:avLst/>
          </a:prstGeom>
        </p:spPr>
        <p:txBody>
          <a:bodyPr vert="horz" wrap="square" lIns="0" tIns="28575" rIns="0" bIns="0" rtlCol="0">
            <a:spAutoFit/>
          </a:bodyPr>
          <a:lstStyle/>
          <a:p>
            <a:pPr marL="9525">
              <a:spcBef>
                <a:spcPts val="225"/>
              </a:spcBef>
            </a:pPr>
            <a:r>
              <a:rPr sz="750" b="1" spc="-11" dirty="0">
                <a:solidFill>
                  <a:srgbClr val="404040"/>
                </a:solidFill>
                <a:latin typeface="Gill Sans MT"/>
                <a:cs typeface="Gill Sans MT"/>
              </a:rPr>
              <a:t>Burnt</a:t>
            </a:r>
            <a:r>
              <a:rPr sz="750" b="1" spc="-8" dirty="0">
                <a:solidFill>
                  <a:srgbClr val="404040"/>
                </a:solidFill>
                <a:latin typeface="Gill Sans MT"/>
                <a:cs typeface="Gill Sans MT"/>
              </a:rPr>
              <a:t> Orange</a:t>
            </a:r>
            <a:endParaRPr sz="750">
              <a:latin typeface="Gill Sans MT"/>
              <a:cs typeface="Gill Sans MT"/>
            </a:endParaRPr>
          </a:p>
          <a:p>
            <a:pPr marL="9525">
              <a:spcBef>
                <a:spcPts val="150"/>
              </a:spcBef>
            </a:pPr>
            <a:r>
              <a:rPr sz="750" spc="-8" dirty="0">
                <a:solidFill>
                  <a:srgbClr val="404040"/>
                </a:solidFill>
                <a:latin typeface="Arial Unicode MS"/>
                <a:cs typeface="Arial Unicode MS"/>
              </a:rPr>
              <a:t>Pantone:</a:t>
            </a:r>
            <a:r>
              <a:rPr sz="750" spc="-23" dirty="0">
                <a:solidFill>
                  <a:srgbClr val="404040"/>
                </a:solidFill>
                <a:latin typeface="Arial Unicode MS"/>
                <a:cs typeface="Arial Unicode MS"/>
              </a:rPr>
              <a:t> </a:t>
            </a:r>
            <a:r>
              <a:rPr sz="750" spc="30" dirty="0">
                <a:solidFill>
                  <a:srgbClr val="404040"/>
                </a:solidFill>
                <a:latin typeface="Arial Unicode MS"/>
                <a:cs typeface="Arial Unicode MS"/>
              </a:rPr>
              <a:t>174</a:t>
            </a:r>
            <a:endParaRPr sz="750">
              <a:latin typeface="Arial Unicode MS"/>
              <a:cs typeface="Arial Unicode MS"/>
            </a:endParaRPr>
          </a:p>
          <a:p>
            <a:pPr marL="9525">
              <a:spcBef>
                <a:spcPts val="150"/>
              </a:spcBef>
            </a:pPr>
            <a:r>
              <a:rPr sz="750" spc="-30" dirty="0">
                <a:solidFill>
                  <a:srgbClr val="404040"/>
                </a:solidFill>
                <a:latin typeface="Arial Unicode MS"/>
                <a:cs typeface="Arial Unicode MS"/>
              </a:rPr>
              <a:t>CMYK: </a:t>
            </a:r>
            <a:r>
              <a:rPr sz="750" spc="8" dirty="0">
                <a:solidFill>
                  <a:srgbClr val="404040"/>
                </a:solidFill>
                <a:latin typeface="Arial Unicode MS"/>
                <a:cs typeface="Arial Unicode MS"/>
              </a:rPr>
              <a:t>27, 87,</a:t>
            </a:r>
            <a:r>
              <a:rPr sz="750" spc="-71" dirty="0">
                <a:solidFill>
                  <a:srgbClr val="404040"/>
                </a:solidFill>
                <a:latin typeface="Arial Unicode MS"/>
                <a:cs typeface="Arial Unicode MS"/>
              </a:rPr>
              <a:t> </a:t>
            </a:r>
            <a:r>
              <a:rPr sz="750" spc="15" dirty="0">
                <a:solidFill>
                  <a:srgbClr val="404040"/>
                </a:solidFill>
                <a:latin typeface="Arial Unicode MS"/>
                <a:cs typeface="Arial Unicode MS"/>
              </a:rPr>
              <a:t>100,</a:t>
            </a:r>
            <a:endParaRPr sz="750">
              <a:latin typeface="Arial Unicode MS"/>
              <a:cs typeface="Arial Unicode MS"/>
            </a:endParaRPr>
          </a:p>
          <a:p>
            <a:pPr marL="9525">
              <a:spcBef>
                <a:spcPts val="150"/>
              </a:spcBef>
            </a:pPr>
            <a:r>
              <a:rPr sz="750" spc="30" dirty="0">
                <a:solidFill>
                  <a:srgbClr val="404040"/>
                </a:solidFill>
                <a:latin typeface="Arial Unicode MS"/>
                <a:cs typeface="Arial Unicode MS"/>
              </a:rPr>
              <a:t>23</a:t>
            </a:r>
            <a:endParaRPr sz="750">
              <a:latin typeface="Arial Unicode MS"/>
              <a:cs typeface="Arial Unicode MS"/>
            </a:endParaRPr>
          </a:p>
          <a:p>
            <a:pPr marL="9525">
              <a:spcBef>
                <a:spcPts val="150"/>
              </a:spcBef>
            </a:pPr>
            <a:r>
              <a:rPr sz="750" spc="-26" dirty="0">
                <a:solidFill>
                  <a:srgbClr val="404040"/>
                </a:solidFill>
                <a:latin typeface="Arial Unicode MS"/>
                <a:cs typeface="Arial Unicode MS"/>
              </a:rPr>
              <a:t>RGB: </a:t>
            </a:r>
            <a:r>
              <a:rPr sz="750" spc="15" dirty="0">
                <a:solidFill>
                  <a:srgbClr val="404040"/>
                </a:solidFill>
                <a:latin typeface="Arial Unicode MS"/>
                <a:cs typeface="Arial Unicode MS"/>
              </a:rPr>
              <a:t>153, </a:t>
            </a:r>
            <a:r>
              <a:rPr sz="750" spc="8" dirty="0">
                <a:solidFill>
                  <a:srgbClr val="404040"/>
                </a:solidFill>
                <a:latin typeface="Arial Unicode MS"/>
                <a:cs typeface="Arial Unicode MS"/>
              </a:rPr>
              <a:t>57,</a:t>
            </a:r>
            <a:r>
              <a:rPr sz="750" spc="-60" dirty="0">
                <a:solidFill>
                  <a:srgbClr val="404040"/>
                </a:solidFill>
                <a:latin typeface="Arial Unicode MS"/>
                <a:cs typeface="Arial Unicode MS"/>
              </a:rPr>
              <a:t> </a:t>
            </a:r>
            <a:r>
              <a:rPr sz="750" spc="30" dirty="0">
                <a:solidFill>
                  <a:srgbClr val="404040"/>
                </a:solidFill>
                <a:latin typeface="Arial Unicode MS"/>
                <a:cs typeface="Arial Unicode MS"/>
              </a:rPr>
              <a:t>33</a:t>
            </a:r>
            <a:endParaRPr sz="750">
              <a:latin typeface="Arial Unicode MS"/>
              <a:cs typeface="Arial Unicode MS"/>
            </a:endParaRPr>
          </a:p>
          <a:p>
            <a:pPr marL="9525">
              <a:spcBef>
                <a:spcPts val="150"/>
              </a:spcBef>
            </a:pPr>
            <a:r>
              <a:rPr sz="750" spc="-23" dirty="0">
                <a:solidFill>
                  <a:srgbClr val="404040"/>
                </a:solidFill>
                <a:latin typeface="Arial Unicode MS"/>
                <a:cs typeface="Arial Unicode MS"/>
              </a:rPr>
              <a:t>HEX </a:t>
            </a:r>
            <a:r>
              <a:rPr sz="750" spc="-4" dirty="0">
                <a:solidFill>
                  <a:srgbClr val="404040"/>
                </a:solidFill>
                <a:latin typeface="Arial Unicode MS"/>
                <a:cs typeface="Arial Unicode MS"/>
              </a:rPr>
              <a:t>#:</a:t>
            </a:r>
            <a:r>
              <a:rPr sz="750" spc="-19" dirty="0">
                <a:solidFill>
                  <a:srgbClr val="404040"/>
                </a:solidFill>
                <a:latin typeface="Arial Unicode MS"/>
                <a:cs typeface="Arial Unicode MS"/>
              </a:rPr>
              <a:t> </a:t>
            </a:r>
            <a:r>
              <a:rPr sz="750" spc="30" dirty="0">
                <a:solidFill>
                  <a:srgbClr val="404040"/>
                </a:solidFill>
                <a:latin typeface="Arial Unicode MS"/>
                <a:cs typeface="Arial Unicode MS"/>
              </a:rPr>
              <a:t>993921</a:t>
            </a:r>
            <a:endParaRPr sz="750">
              <a:latin typeface="Arial Unicode MS"/>
              <a:cs typeface="Arial Unicode MS"/>
            </a:endParaRPr>
          </a:p>
        </p:txBody>
      </p:sp>
      <p:sp>
        <p:nvSpPr>
          <p:cNvPr id="13" name="object 13"/>
          <p:cNvSpPr txBox="1"/>
          <p:nvPr/>
        </p:nvSpPr>
        <p:spPr>
          <a:xfrm>
            <a:off x="6805687" y="4087272"/>
            <a:ext cx="866299" cy="686085"/>
          </a:xfrm>
          <a:prstGeom prst="rect">
            <a:avLst/>
          </a:prstGeom>
        </p:spPr>
        <p:txBody>
          <a:bodyPr vert="horz" wrap="square" lIns="0" tIns="28575" rIns="0" bIns="0" rtlCol="0">
            <a:spAutoFit/>
          </a:bodyPr>
          <a:lstStyle/>
          <a:p>
            <a:pPr marL="9525">
              <a:spcBef>
                <a:spcPts val="225"/>
              </a:spcBef>
            </a:pPr>
            <a:r>
              <a:rPr sz="750" b="1" spc="-23" dirty="0">
                <a:solidFill>
                  <a:srgbClr val="404040"/>
                </a:solidFill>
                <a:latin typeface="Gill Sans MT"/>
                <a:cs typeface="Gill Sans MT"/>
              </a:rPr>
              <a:t>Coral</a:t>
            </a:r>
            <a:endParaRPr sz="750">
              <a:latin typeface="Gill Sans MT"/>
              <a:cs typeface="Gill Sans MT"/>
            </a:endParaRPr>
          </a:p>
          <a:p>
            <a:pPr marL="9525">
              <a:spcBef>
                <a:spcPts val="150"/>
              </a:spcBef>
            </a:pPr>
            <a:r>
              <a:rPr sz="750" spc="-8" dirty="0">
                <a:solidFill>
                  <a:srgbClr val="404040"/>
                </a:solidFill>
                <a:latin typeface="Arial Unicode MS"/>
                <a:cs typeface="Arial Unicode MS"/>
              </a:rPr>
              <a:t>Pantone:</a:t>
            </a:r>
            <a:r>
              <a:rPr sz="750" spc="-23" dirty="0">
                <a:solidFill>
                  <a:srgbClr val="404040"/>
                </a:solidFill>
                <a:latin typeface="Arial Unicode MS"/>
                <a:cs typeface="Arial Unicode MS"/>
              </a:rPr>
              <a:t> </a:t>
            </a:r>
            <a:r>
              <a:rPr sz="750" spc="30" dirty="0">
                <a:solidFill>
                  <a:srgbClr val="404040"/>
                </a:solidFill>
                <a:latin typeface="Arial Unicode MS"/>
                <a:cs typeface="Arial Unicode MS"/>
              </a:rPr>
              <a:t>1925</a:t>
            </a:r>
            <a:endParaRPr sz="750">
              <a:latin typeface="Arial Unicode MS"/>
              <a:cs typeface="Arial Unicode MS"/>
            </a:endParaRPr>
          </a:p>
          <a:p>
            <a:pPr marL="9525">
              <a:spcBef>
                <a:spcPts val="150"/>
              </a:spcBef>
            </a:pPr>
            <a:r>
              <a:rPr sz="750" spc="-30" dirty="0">
                <a:solidFill>
                  <a:srgbClr val="404040"/>
                </a:solidFill>
                <a:latin typeface="Arial Unicode MS"/>
                <a:cs typeface="Arial Unicode MS"/>
              </a:rPr>
              <a:t>CMYK: </a:t>
            </a:r>
            <a:r>
              <a:rPr sz="750" spc="-4" dirty="0">
                <a:solidFill>
                  <a:srgbClr val="404040"/>
                </a:solidFill>
                <a:latin typeface="Arial Unicode MS"/>
                <a:cs typeface="Arial Unicode MS"/>
              </a:rPr>
              <a:t>3, </a:t>
            </a:r>
            <a:r>
              <a:rPr sz="750" spc="15" dirty="0">
                <a:solidFill>
                  <a:srgbClr val="404040"/>
                </a:solidFill>
                <a:latin typeface="Arial Unicode MS"/>
                <a:cs typeface="Arial Unicode MS"/>
              </a:rPr>
              <a:t>100, </a:t>
            </a:r>
            <a:r>
              <a:rPr sz="750" spc="8" dirty="0">
                <a:solidFill>
                  <a:srgbClr val="404040"/>
                </a:solidFill>
                <a:latin typeface="Arial Unicode MS"/>
                <a:cs typeface="Arial Unicode MS"/>
              </a:rPr>
              <a:t>62,</a:t>
            </a:r>
            <a:r>
              <a:rPr sz="750" spc="-94" dirty="0">
                <a:solidFill>
                  <a:srgbClr val="404040"/>
                </a:solidFill>
                <a:latin typeface="Arial Unicode MS"/>
                <a:cs typeface="Arial Unicode MS"/>
              </a:rPr>
              <a:t> </a:t>
            </a:r>
            <a:r>
              <a:rPr sz="750" spc="30" dirty="0">
                <a:solidFill>
                  <a:srgbClr val="404040"/>
                </a:solidFill>
                <a:latin typeface="Arial Unicode MS"/>
                <a:cs typeface="Arial Unicode MS"/>
              </a:rPr>
              <a:t>0</a:t>
            </a:r>
            <a:endParaRPr sz="750">
              <a:latin typeface="Arial Unicode MS"/>
              <a:cs typeface="Arial Unicode MS"/>
            </a:endParaRPr>
          </a:p>
          <a:p>
            <a:pPr marL="9525" marR="171450">
              <a:lnSpc>
                <a:spcPct val="116700"/>
              </a:lnSpc>
            </a:pPr>
            <a:r>
              <a:rPr sz="750" spc="-26" dirty="0">
                <a:solidFill>
                  <a:srgbClr val="404040"/>
                </a:solidFill>
                <a:latin typeface="Arial Unicode MS"/>
                <a:cs typeface="Arial Unicode MS"/>
              </a:rPr>
              <a:t>RGB: </a:t>
            </a:r>
            <a:r>
              <a:rPr sz="750" spc="15" dirty="0">
                <a:solidFill>
                  <a:srgbClr val="404040"/>
                </a:solidFill>
                <a:latin typeface="Arial Unicode MS"/>
                <a:cs typeface="Arial Unicode MS"/>
              </a:rPr>
              <a:t>231,</a:t>
            </a:r>
            <a:r>
              <a:rPr sz="750" spc="-45" dirty="0">
                <a:solidFill>
                  <a:srgbClr val="404040"/>
                </a:solidFill>
                <a:latin typeface="Arial Unicode MS"/>
                <a:cs typeface="Arial Unicode MS"/>
              </a:rPr>
              <a:t> </a:t>
            </a:r>
            <a:r>
              <a:rPr sz="750" spc="-4" dirty="0">
                <a:solidFill>
                  <a:srgbClr val="404040"/>
                </a:solidFill>
                <a:latin typeface="Arial Unicode MS"/>
                <a:cs typeface="Arial Unicode MS"/>
              </a:rPr>
              <a:t>0,</a:t>
            </a:r>
            <a:r>
              <a:rPr sz="750" spc="-38" dirty="0">
                <a:solidFill>
                  <a:srgbClr val="404040"/>
                </a:solidFill>
                <a:latin typeface="Arial Unicode MS"/>
                <a:cs typeface="Arial Unicode MS"/>
              </a:rPr>
              <a:t> </a:t>
            </a:r>
            <a:r>
              <a:rPr sz="750" spc="30" dirty="0">
                <a:solidFill>
                  <a:srgbClr val="404040"/>
                </a:solidFill>
                <a:latin typeface="Arial Unicode MS"/>
                <a:cs typeface="Arial Unicode MS"/>
              </a:rPr>
              <a:t>76 </a:t>
            </a:r>
            <a:r>
              <a:rPr sz="750" spc="15" dirty="0">
                <a:solidFill>
                  <a:srgbClr val="404040"/>
                </a:solidFill>
                <a:latin typeface="Arial Unicode MS"/>
                <a:cs typeface="Arial Unicode MS"/>
              </a:rPr>
              <a:t> </a:t>
            </a:r>
            <a:r>
              <a:rPr sz="750" spc="-23" dirty="0">
                <a:solidFill>
                  <a:srgbClr val="404040"/>
                </a:solidFill>
                <a:latin typeface="Arial Unicode MS"/>
                <a:cs typeface="Arial Unicode MS"/>
              </a:rPr>
              <a:t>HEX </a:t>
            </a:r>
            <a:r>
              <a:rPr sz="750" spc="-4" dirty="0">
                <a:solidFill>
                  <a:srgbClr val="404040"/>
                </a:solidFill>
                <a:latin typeface="Arial Unicode MS"/>
                <a:cs typeface="Arial Unicode MS"/>
              </a:rPr>
              <a:t>#:</a:t>
            </a:r>
            <a:r>
              <a:rPr sz="750" spc="-49" dirty="0">
                <a:solidFill>
                  <a:srgbClr val="404040"/>
                </a:solidFill>
                <a:latin typeface="Arial Unicode MS"/>
                <a:cs typeface="Arial Unicode MS"/>
              </a:rPr>
              <a:t> </a:t>
            </a:r>
            <a:r>
              <a:rPr sz="750" spc="4" dirty="0">
                <a:solidFill>
                  <a:srgbClr val="404040"/>
                </a:solidFill>
                <a:latin typeface="Arial Unicode MS"/>
                <a:cs typeface="Arial Unicode MS"/>
              </a:rPr>
              <a:t>E7004C</a:t>
            </a:r>
            <a:endParaRPr sz="750">
              <a:latin typeface="Arial Unicode MS"/>
              <a:cs typeface="Arial Unicode MS"/>
            </a:endParaRPr>
          </a:p>
        </p:txBody>
      </p:sp>
      <p:sp>
        <p:nvSpPr>
          <p:cNvPr id="14" name="object 14"/>
          <p:cNvSpPr txBox="1"/>
          <p:nvPr/>
        </p:nvSpPr>
        <p:spPr>
          <a:xfrm>
            <a:off x="8863087" y="4087272"/>
            <a:ext cx="923449" cy="686085"/>
          </a:xfrm>
          <a:prstGeom prst="rect">
            <a:avLst/>
          </a:prstGeom>
        </p:spPr>
        <p:txBody>
          <a:bodyPr vert="horz" wrap="square" lIns="0" tIns="28575" rIns="0" bIns="0" rtlCol="0">
            <a:spAutoFit/>
          </a:bodyPr>
          <a:lstStyle/>
          <a:p>
            <a:pPr marL="9525">
              <a:spcBef>
                <a:spcPts val="225"/>
              </a:spcBef>
            </a:pPr>
            <a:r>
              <a:rPr sz="750" b="1" spc="-11" dirty="0">
                <a:solidFill>
                  <a:srgbClr val="404040"/>
                </a:solidFill>
                <a:latin typeface="Gill Sans MT"/>
                <a:cs typeface="Gill Sans MT"/>
              </a:rPr>
              <a:t>Plum</a:t>
            </a:r>
            <a:endParaRPr sz="750">
              <a:latin typeface="Gill Sans MT"/>
              <a:cs typeface="Gill Sans MT"/>
            </a:endParaRPr>
          </a:p>
          <a:p>
            <a:pPr marL="9525">
              <a:spcBef>
                <a:spcPts val="150"/>
              </a:spcBef>
            </a:pPr>
            <a:r>
              <a:rPr sz="750" spc="-8" dirty="0">
                <a:solidFill>
                  <a:srgbClr val="404040"/>
                </a:solidFill>
                <a:latin typeface="Arial Unicode MS"/>
                <a:cs typeface="Arial Unicode MS"/>
              </a:rPr>
              <a:t>Pantone:</a:t>
            </a:r>
            <a:r>
              <a:rPr sz="750" spc="-19" dirty="0">
                <a:solidFill>
                  <a:srgbClr val="404040"/>
                </a:solidFill>
                <a:latin typeface="Arial Unicode MS"/>
                <a:cs typeface="Arial Unicode MS"/>
              </a:rPr>
              <a:t> </a:t>
            </a:r>
            <a:r>
              <a:rPr sz="750" spc="30" dirty="0">
                <a:solidFill>
                  <a:srgbClr val="404040"/>
                </a:solidFill>
                <a:latin typeface="Arial Unicode MS"/>
                <a:cs typeface="Arial Unicode MS"/>
              </a:rPr>
              <a:t>222</a:t>
            </a:r>
            <a:endParaRPr sz="750">
              <a:latin typeface="Arial Unicode MS"/>
              <a:cs typeface="Arial Unicode MS"/>
            </a:endParaRPr>
          </a:p>
          <a:p>
            <a:pPr marL="9525">
              <a:spcBef>
                <a:spcPts val="150"/>
              </a:spcBef>
            </a:pPr>
            <a:r>
              <a:rPr sz="750" spc="-30" dirty="0">
                <a:solidFill>
                  <a:srgbClr val="404040"/>
                </a:solidFill>
                <a:latin typeface="Arial Unicode MS"/>
                <a:cs typeface="Arial Unicode MS"/>
              </a:rPr>
              <a:t>CMYK: </a:t>
            </a:r>
            <a:r>
              <a:rPr sz="750" spc="8" dirty="0">
                <a:solidFill>
                  <a:srgbClr val="404040"/>
                </a:solidFill>
                <a:latin typeface="Arial Unicode MS"/>
                <a:cs typeface="Arial Unicode MS"/>
              </a:rPr>
              <a:t>45, 96, 47,</a:t>
            </a:r>
            <a:r>
              <a:rPr sz="750" spc="-86" dirty="0">
                <a:solidFill>
                  <a:srgbClr val="404040"/>
                </a:solidFill>
                <a:latin typeface="Arial Unicode MS"/>
                <a:cs typeface="Arial Unicode MS"/>
              </a:rPr>
              <a:t> </a:t>
            </a:r>
            <a:r>
              <a:rPr sz="750" spc="30" dirty="0">
                <a:solidFill>
                  <a:srgbClr val="404040"/>
                </a:solidFill>
                <a:latin typeface="Arial Unicode MS"/>
                <a:cs typeface="Arial Unicode MS"/>
              </a:rPr>
              <a:t>35</a:t>
            </a:r>
            <a:endParaRPr sz="750">
              <a:latin typeface="Arial Unicode MS"/>
              <a:cs typeface="Arial Unicode MS"/>
            </a:endParaRPr>
          </a:p>
          <a:p>
            <a:pPr marL="9525" marR="170497">
              <a:lnSpc>
                <a:spcPct val="116700"/>
              </a:lnSpc>
            </a:pPr>
            <a:r>
              <a:rPr sz="750" spc="-26" dirty="0">
                <a:solidFill>
                  <a:srgbClr val="404040"/>
                </a:solidFill>
                <a:latin typeface="Arial Unicode MS"/>
                <a:cs typeface="Arial Unicode MS"/>
              </a:rPr>
              <a:t>RGB: </a:t>
            </a:r>
            <a:r>
              <a:rPr sz="750" spc="15" dirty="0">
                <a:solidFill>
                  <a:srgbClr val="404040"/>
                </a:solidFill>
                <a:latin typeface="Arial Unicode MS"/>
                <a:cs typeface="Arial Unicode MS"/>
              </a:rPr>
              <a:t>111, </a:t>
            </a:r>
            <a:r>
              <a:rPr sz="750" spc="8" dirty="0">
                <a:solidFill>
                  <a:srgbClr val="404040"/>
                </a:solidFill>
                <a:latin typeface="Arial Unicode MS"/>
                <a:cs typeface="Arial Unicode MS"/>
              </a:rPr>
              <a:t>29,</a:t>
            </a:r>
            <a:r>
              <a:rPr sz="750" spc="-94" dirty="0">
                <a:solidFill>
                  <a:srgbClr val="404040"/>
                </a:solidFill>
                <a:latin typeface="Arial Unicode MS"/>
                <a:cs typeface="Arial Unicode MS"/>
              </a:rPr>
              <a:t> </a:t>
            </a:r>
            <a:r>
              <a:rPr sz="750" spc="30" dirty="0">
                <a:solidFill>
                  <a:srgbClr val="404040"/>
                </a:solidFill>
                <a:latin typeface="Arial Unicode MS"/>
                <a:cs typeface="Arial Unicode MS"/>
              </a:rPr>
              <a:t>70  </a:t>
            </a:r>
            <a:r>
              <a:rPr sz="750" spc="-23" dirty="0">
                <a:solidFill>
                  <a:srgbClr val="404040"/>
                </a:solidFill>
                <a:latin typeface="Arial Unicode MS"/>
                <a:cs typeface="Arial Unicode MS"/>
              </a:rPr>
              <a:t>HEX </a:t>
            </a:r>
            <a:r>
              <a:rPr sz="750" spc="-4" dirty="0">
                <a:solidFill>
                  <a:srgbClr val="404040"/>
                </a:solidFill>
                <a:latin typeface="Arial Unicode MS"/>
                <a:cs typeface="Arial Unicode MS"/>
              </a:rPr>
              <a:t>#:</a:t>
            </a:r>
            <a:r>
              <a:rPr sz="750" spc="-26" dirty="0">
                <a:solidFill>
                  <a:srgbClr val="404040"/>
                </a:solidFill>
                <a:latin typeface="Arial Unicode MS"/>
                <a:cs typeface="Arial Unicode MS"/>
              </a:rPr>
              <a:t> </a:t>
            </a:r>
            <a:r>
              <a:rPr sz="750" spc="30" dirty="0">
                <a:solidFill>
                  <a:srgbClr val="404040"/>
                </a:solidFill>
                <a:latin typeface="Arial Unicode MS"/>
                <a:cs typeface="Arial Unicode MS"/>
              </a:rPr>
              <a:t>6f1d46</a:t>
            </a:r>
            <a:endParaRPr sz="750">
              <a:latin typeface="Arial Unicode MS"/>
              <a:cs typeface="Arial Unicode MS"/>
            </a:endParaRPr>
          </a:p>
        </p:txBody>
      </p:sp>
      <p:sp>
        <p:nvSpPr>
          <p:cNvPr id="15" name="object 15"/>
          <p:cNvSpPr txBox="1"/>
          <p:nvPr/>
        </p:nvSpPr>
        <p:spPr>
          <a:xfrm>
            <a:off x="4233842" y="3058572"/>
            <a:ext cx="870585" cy="686085"/>
          </a:xfrm>
          <a:prstGeom prst="rect">
            <a:avLst/>
          </a:prstGeom>
        </p:spPr>
        <p:txBody>
          <a:bodyPr vert="horz" wrap="square" lIns="0" tIns="28575" rIns="0" bIns="0" rtlCol="0">
            <a:spAutoFit/>
          </a:bodyPr>
          <a:lstStyle/>
          <a:p>
            <a:pPr marL="9525">
              <a:spcBef>
                <a:spcPts val="225"/>
              </a:spcBef>
            </a:pPr>
            <a:r>
              <a:rPr sz="750" b="1" spc="15" dirty="0">
                <a:solidFill>
                  <a:srgbClr val="404040"/>
                </a:solidFill>
                <a:latin typeface="Gill Sans MT"/>
                <a:cs typeface="Gill Sans MT"/>
              </a:rPr>
              <a:t>Sky</a:t>
            </a:r>
            <a:r>
              <a:rPr sz="750" b="1" spc="-4" dirty="0">
                <a:solidFill>
                  <a:srgbClr val="404040"/>
                </a:solidFill>
                <a:latin typeface="Gill Sans MT"/>
                <a:cs typeface="Gill Sans MT"/>
              </a:rPr>
              <a:t> </a:t>
            </a:r>
            <a:r>
              <a:rPr sz="750" b="1" spc="-8" dirty="0">
                <a:solidFill>
                  <a:srgbClr val="404040"/>
                </a:solidFill>
                <a:latin typeface="Gill Sans MT"/>
                <a:cs typeface="Gill Sans MT"/>
              </a:rPr>
              <a:t>Blue</a:t>
            </a:r>
            <a:endParaRPr sz="750">
              <a:latin typeface="Gill Sans MT"/>
              <a:cs typeface="Gill Sans MT"/>
            </a:endParaRPr>
          </a:p>
          <a:p>
            <a:pPr marL="9525">
              <a:spcBef>
                <a:spcPts val="150"/>
              </a:spcBef>
            </a:pPr>
            <a:r>
              <a:rPr sz="750" spc="-8" dirty="0">
                <a:solidFill>
                  <a:srgbClr val="404040"/>
                </a:solidFill>
                <a:latin typeface="Arial Unicode MS"/>
                <a:cs typeface="Arial Unicode MS"/>
              </a:rPr>
              <a:t>Pantone:</a:t>
            </a:r>
            <a:r>
              <a:rPr sz="750" spc="-23" dirty="0">
                <a:solidFill>
                  <a:srgbClr val="404040"/>
                </a:solidFill>
                <a:latin typeface="Arial Unicode MS"/>
                <a:cs typeface="Arial Unicode MS"/>
              </a:rPr>
              <a:t> </a:t>
            </a:r>
            <a:r>
              <a:rPr sz="750" spc="30" dirty="0">
                <a:solidFill>
                  <a:srgbClr val="404040"/>
                </a:solidFill>
                <a:latin typeface="Arial Unicode MS"/>
                <a:cs typeface="Arial Unicode MS"/>
              </a:rPr>
              <a:t>291</a:t>
            </a:r>
            <a:endParaRPr sz="750">
              <a:latin typeface="Arial Unicode MS"/>
              <a:cs typeface="Arial Unicode MS"/>
            </a:endParaRPr>
          </a:p>
          <a:p>
            <a:pPr marL="9525">
              <a:spcBef>
                <a:spcPts val="150"/>
              </a:spcBef>
            </a:pPr>
            <a:r>
              <a:rPr sz="750" spc="-30" dirty="0">
                <a:solidFill>
                  <a:srgbClr val="404040"/>
                </a:solidFill>
                <a:latin typeface="Arial Unicode MS"/>
                <a:cs typeface="Arial Unicode MS"/>
              </a:rPr>
              <a:t>CMYK: </a:t>
            </a:r>
            <a:r>
              <a:rPr sz="750" spc="8" dirty="0">
                <a:solidFill>
                  <a:srgbClr val="404040"/>
                </a:solidFill>
                <a:latin typeface="Arial Unicode MS"/>
                <a:cs typeface="Arial Unicode MS"/>
              </a:rPr>
              <a:t>38, </a:t>
            </a:r>
            <a:r>
              <a:rPr sz="750" spc="-4" dirty="0">
                <a:solidFill>
                  <a:srgbClr val="404040"/>
                </a:solidFill>
                <a:latin typeface="Arial Unicode MS"/>
                <a:cs typeface="Arial Unicode MS"/>
              </a:rPr>
              <a:t>8, 8,</a:t>
            </a:r>
            <a:r>
              <a:rPr sz="750" spc="-56" dirty="0">
                <a:solidFill>
                  <a:srgbClr val="404040"/>
                </a:solidFill>
                <a:latin typeface="Arial Unicode MS"/>
                <a:cs typeface="Arial Unicode MS"/>
              </a:rPr>
              <a:t> </a:t>
            </a:r>
            <a:r>
              <a:rPr sz="750" spc="30" dirty="0">
                <a:solidFill>
                  <a:srgbClr val="404040"/>
                </a:solidFill>
                <a:latin typeface="Arial Unicode MS"/>
                <a:cs typeface="Arial Unicode MS"/>
              </a:rPr>
              <a:t>1</a:t>
            </a:r>
            <a:endParaRPr sz="750">
              <a:latin typeface="Arial Unicode MS"/>
              <a:cs typeface="Arial Unicode MS"/>
            </a:endParaRPr>
          </a:p>
          <a:p>
            <a:pPr marL="9525" marR="3810">
              <a:lnSpc>
                <a:spcPct val="116700"/>
              </a:lnSpc>
            </a:pPr>
            <a:r>
              <a:rPr sz="750" spc="-26" dirty="0">
                <a:solidFill>
                  <a:srgbClr val="404040"/>
                </a:solidFill>
                <a:latin typeface="Arial Unicode MS"/>
                <a:cs typeface="Arial Unicode MS"/>
              </a:rPr>
              <a:t>RGB: </a:t>
            </a:r>
            <a:r>
              <a:rPr sz="750" spc="15" dirty="0">
                <a:solidFill>
                  <a:srgbClr val="404040"/>
                </a:solidFill>
                <a:latin typeface="Arial Unicode MS"/>
                <a:cs typeface="Arial Unicode MS"/>
              </a:rPr>
              <a:t>151,</a:t>
            </a:r>
            <a:r>
              <a:rPr sz="750" spc="-45" dirty="0">
                <a:solidFill>
                  <a:srgbClr val="404040"/>
                </a:solidFill>
                <a:latin typeface="Arial Unicode MS"/>
                <a:cs typeface="Arial Unicode MS"/>
              </a:rPr>
              <a:t> </a:t>
            </a:r>
            <a:r>
              <a:rPr sz="750" spc="15" dirty="0">
                <a:solidFill>
                  <a:srgbClr val="404040"/>
                </a:solidFill>
                <a:latin typeface="Arial Unicode MS"/>
                <a:cs typeface="Arial Unicode MS"/>
              </a:rPr>
              <a:t>202,</a:t>
            </a:r>
            <a:r>
              <a:rPr sz="750" spc="-34" dirty="0">
                <a:solidFill>
                  <a:srgbClr val="404040"/>
                </a:solidFill>
                <a:latin typeface="Arial Unicode MS"/>
                <a:cs typeface="Arial Unicode MS"/>
              </a:rPr>
              <a:t> </a:t>
            </a:r>
            <a:r>
              <a:rPr sz="750" spc="30" dirty="0">
                <a:solidFill>
                  <a:srgbClr val="404040"/>
                </a:solidFill>
                <a:latin typeface="Arial Unicode MS"/>
                <a:cs typeface="Arial Unicode MS"/>
              </a:rPr>
              <a:t>235 </a:t>
            </a:r>
            <a:r>
              <a:rPr sz="750" spc="15" dirty="0">
                <a:solidFill>
                  <a:srgbClr val="404040"/>
                </a:solidFill>
                <a:latin typeface="Arial Unicode MS"/>
                <a:cs typeface="Arial Unicode MS"/>
              </a:rPr>
              <a:t> </a:t>
            </a:r>
            <a:r>
              <a:rPr sz="750" spc="-23" dirty="0">
                <a:solidFill>
                  <a:srgbClr val="404040"/>
                </a:solidFill>
                <a:latin typeface="Arial Unicode MS"/>
                <a:cs typeface="Arial Unicode MS"/>
              </a:rPr>
              <a:t>HEX </a:t>
            </a:r>
            <a:r>
              <a:rPr sz="750" spc="-4" dirty="0">
                <a:solidFill>
                  <a:srgbClr val="404040"/>
                </a:solidFill>
                <a:latin typeface="Arial Unicode MS"/>
                <a:cs typeface="Arial Unicode MS"/>
              </a:rPr>
              <a:t>#:</a:t>
            </a:r>
            <a:r>
              <a:rPr sz="750" spc="-23" dirty="0">
                <a:solidFill>
                  <a:srgbClr val="404040"/>
                </a:solidFill>
                <a:latin typeface="Arial Unicode MS"/>
                <a:cs typeface="Arial Unicode MS"/>
              </a:rPr>
              <a:t> </a:t>
            </a:r>
            <a:r>
              <a:rPr sz="750" dirty="0">
                <a:solidFill>
                  <a:srgbClr val="404040"/>
                </a:solidFill>
                <a:latin typeface="Arial Unicode MS"/>
                <a:cs typeface="Arial Unicode MS"/>
              </a:rPr>
              <a:t>97CAEB</a:t>
            </a:r>
            <a:endParaRPr sz="750">
              <a:latin typeface="Arial Unicode MS"/>
              <a:cs typeface="Arial Unicode MS"/>
            </a:endParaRPr>
          </a:p>
        </p:txBody>
      </p:sp>
      <p:sp>
        <p:nvSpPr>
          <p:cNvPr id="16" name="object 16"/>
          <p:cNvSpPr txBox="1"/>
          <p:nvPr/>
        </p:nvSpPr>
        <p:spPr>
          <a:xfrm>
            <a:off x="1662092" y="4601622"/>
            <a:ext cx="870585" cy="686085"/>
          </a:xfrm>
          <a:prstGeom prst="rect">
            <a:avLst/>
          </a:prstGeom>
        </p:spPr>
        <p:txBody>
          <a:bodyPr vert="horz" wrap="square" lIns="0" tIns="28575" rIns="0" bIns="0" rtlCol="0">
            <a:spAutoFit/>
          </a:bodyPr>
          <a:lstStyle/>
          <a:p>
            <a:pPr marL="9525">
              <a:spcBef>
                <a:spcPts val="225"/>
              </a:spcBef>
            </a:pPr>
            <a:r>
              <a:rPr sz="750" b="1" dirty="0">
                <a:solidFill>
                  <a:srgbClr val="404040"/>
                </a:solidFill>
                <a:latin typeface="Gill Sans MT"/>
                <a:cs typeface="Gill Sans MT"/>
              </a:rPr>
              <a:t>Bright</a:t>
            </a:r>
            <a:r>
              <a:rPr sz="750" b="1" spc="-8" dirty="0">
                <a:solidFill>
                  <a:srgbClr val="404040"/>
                </a:solidFill>
                <a:latin typeface="Gill Sans MT"/>
                <a:cs typeface="Gill Sans MT"/>
              </a:rPr>
              <a:t> Blue</a:t>
            </a:r>
            <a:endParaRPr sz="750">
              <a:latin typeface="Gill Sans MT"/>
              <a:cs typeface="Gill Sans MT"/>
            </a:endParaRPr>
          </a:p>
          <a:p>
            <a:pPr marL="9525">
              <a:spcBef>
                <a:spcPts val="150"/>
              </a:spcBef>
            </a:pPr>
            <a:r>
              <a:rPr sz="750" spc="-8" dirty="0">
                <a:solidFill>
                  <a:srgbClr val="404040"/>
                </a:solidFill>
                <a:latin typeface="Arial Unicode MS"/>
                <a:cs typeface="Arial Unicode MS"/>
              </a:rPr>
              <a:t>Pantone:</a:t>
            </a:r>
            <a:r>
              <a:rPr sz="750" spc="-23" dirty="0">
                <a:solidFill>
                  <a:srgbClr val="404040"/>
                </a:solidFill>
                <a:latin typeface="Arial Unicode MS"/>
                <a:cs typeface="Arial Unicode MS"/>
              </a:rPr>
              <a:t> </a:t>
            </a:r>
            <a:r>
              <a:rPr sz="750" spc="30" dirty="0">
                <a:solidFill>
                  <a:srgbClr val="404040"/>
                </a:solidFill>
                <a:latin typeface="Arial Unicode MS"/>
                <a:cs typeface="Arial Unicode MS"/>
              </a:rPr>
              <a:t>310</a:t>
            </a:r>
            <a:endParaRPr sz="750">
              <a:latin typeface="Arial Unicode MS"/>
              <a:cs typeface="Arial Unicode MS"/>
            </a:endParaRPr>
          </a:p>
          <a:p>
            <a:pPr marL="9525">
              <a:spcBef>
                <a:spcPts val="150"/>
              </a:spcBef>
            </a:pPr>
            <a:r>
              <a:rPr sz="750" spc="-30" dirty="0">
                <a:solidFill>
                  <a:srgbClr val="404040"/>
                </a:solidFill>
                <a:latin typeface="Arial Unicode MS"/>
                <a:cs typeface="Arial Unicode MS"/>
              </a:rPr>
              <a:t>CMYK: </a:t>
            </a:r>
            <a:r>
              <a:rPr sz="750" spc="8" dirty="0">
                <a:solidFill>
                  <a:srgbClr val="404040"/>
                </a:solidFill>
                <a:latin typeface="Arial Unicode MS"/>
                <a:cs typeface="Arial Unicode MS"/>
              </a:rPr>
              <a:t>54, </a:t>
            </a:r>
            <a:r>
              <a:rPr sz="750" spc="-4" dirty="0">
                <a:solidFill>
                  <a:srgbClr val="404040"/>
                </a:solidFill>
                <a:latin typeface="Arial Unicode MS"/>
                <a:cs typeface="Arial Unicode MS"/>
              </a:rPr>
              <a:t>0, </a:t>
            </a:r>
            <a:r>
              <a:rPr sz="750" spc="8" dirty="0">
                <a:solidFill>
                  <a:srgbClr val="404040"/>
                </a:solidFill>
                <a:latin typeface="Arial Unicode MS"/>
                <a:cs typeface="Arial Unicode MS"/>
              </a:rPr>
              <a:t>11,</a:t>
            </a:r>
            <a:r>
              <a:rPr sz="750" spc="-64" dirty="0">
                <a:solidFill>
                  <a:srgbClr val="404040"/>
                </a:solidFill>
                <a:latin typeface="Arial Unicode MS"/>
                <a:cs typeface="Arial Unicode MS"/>
              </a:rPr>
              <a:t> </a:t>
            </a:r>
            <a:r>
              <a:rPr sz="750" spc="30" dirty="0">
                <a:solidFill>
                  <a:srgbClr val="404040"/>
                </a:solidFill>
                <a:latin typeface="Arial Unicode MS"/>
                <a:cs typeface="Arial Unicode MS"/>
              </a:rPr>
              <a:t>0</a:t>
            </a:r>
            <a:endParaRPr sz="750">
              <a:latin typeface="Arial Unicode MS"/>
              <a:cs typeface="Arial Unicode MS"/>
            </a:endParaRPr>
          </a:p>
          <a:p>
            <a:pPr marL="9525" marR="3810">
              <a:lnSpc>
                <a:spcPct val="116700"/>
              </a:lnSpc>
            </a:pPr>
            <a:r>
              <a:rPr sz="750" spc="-26" dirty="0">
                <a:solidFill>
                  <a:srgbClr val="404040"/>
                </a:solidFill>
                <a:latin typeface="Arial Unicode MS"/>
                <a:cs typeface="Arial Unicode MS"/>
              </a:rPr>
              <a:t>RGB: </a:t>
            </a:r>
            <a:r>
              <a:rPr sz="750" spc="15" dirty="0">
                <a:solidFill>
                  <a:srgbClr val="404040"/>
                </a:solidFill>
                <a:latin typeface="Arial Unicode MS"/>
                <a:cs typeface="Arial Unicode MS"/>
              </a:rPr>
              <a:t>100,</a:t>
            </a:r>
            <a:r>
              <a:rPr sz="750" spc="-45" dirty="0">
                <a:solidFill>
                  <a:srgbClr val="404040"/>
                </a:solidFill>
                <a:latin typeface="Arial Unicode MS"/>
                <a:cs typeface="Arial Unicode MS"/>
              </a:rPr>
              <a:t> </a:t>
            </a:r>
            <a:r>
              <a:rPr sz="750" spc="15" dirty="0">
                <a:solidFill>
                  <a:srgbClr val="404040"/>
                </a:solidFill>
                <a:latin typeface="Arial Unicode MS"/>
                <a:cs typeface="Arial Unicode MS"/>
              </a:rPr>
              <a:t>207,</a:t>
            </a:r>
            <a:r>
              <a:rPr sz="750" spc="-34" dirty="0">
                <a:solidFill>
                  <a:srgbClr val="404040"/>
                </a:solidFill>
                <a:latin typeface="Arial Unicode MS"/>
                <a:cs typeface="Arial Unicode MS"/>
              </a:rPr>
              <a:t> </a:t>
            </a:r>
            <a:r>
              <a:rPr sz="750" spc="30" dirty="0">
                <a:solidFill>
                  <a:srgbClr val="404040"/>
                </a:solidFill>
                <a:latin typeface="Arial Unicode MS"/>
                <a:cs typeface="Arial Unicode MS"/>
              </a:rPr>
              <a:t>227 </a:t>
            </a:r>
            <a:r>
              <a:rPr sz="750" spc="15" dirty="0">
                <a:solidFill>
                  <a:srgbClr val="404040"/>
                </a:solidFill>
                <a:latin typeface="Arial Unicode MS"/>
                <a:cs typeface="Arial Unicode MS"/>
              </a:rPr>
              <a:t> </a:t>
            </a:r>
            <a:r>
              <a:rPr sz="750" spc="-23" dirty="0">
                <a:solidFill>
                  <a:srgbClr val="404040"/>
                </a:solidFill>
                <a:latin typeface="Arial Unicode MS"/>
                <a:cs typeface="Arial Unicode MS"/>
              </a:rPr>
              <a:t>HEX </a:t>
            </a:r>
            <a:r>
              <a:rPr sz="750" spc="-4" dirty="0">
                <a:solidFill>
                  <a:srgbClr val="404040"/>
                </a:solidFill>
                <a:latin typeface="Arial Unicode MS"/>
                <a:cs typeface="Arial Unicode MS"/>
              </a:rPr>
              <a:t>#:</a:t>
            </a:r>
            <a:r>
              <a:rPr sz="750" spc="-23" dirty="0">
                <a:solidFill>
                  <a:srgbClr val="404040"/>
                </a:solidFill>
                <a:latin typeface="Arial Unicode MS"/>
                <a:cs typeface="Arial Unicode MS"/>
              </a:rPr>
              <a:t> </a:t>
            </a:r>
            <a:r>
              <a:rPr sz="750" spc="-8" dirty="0">
                <a:solidFill>
                  <a:srgbClr val="404040"/>
                </a:solidFill>
                <a:latin typeface="Arial Unicode MS"/>
                <a:cs typeface="Arial Unicode MS"/>
              </a:rPr>
              <a:t>64CFE3</a:t>
            </a:r>
            <a:endParaRPr sz="750">
              <a:latin typeface="Arial Unicode MS"/>
              <a:cs typeface="Arial Unicode MS"/>
            </a:endParaRPr>
          </a:p>
        </p:txBody>
      </p:sp>
      <p:sp>
        <p:nvSpPr>
          <p:cNvPr id="17" name="object 17"/>
          <p:cNvSpPr txBox="1"/>
          <p:nvPr/>
        </p:nvSpPr>
        <p:spPr>
          <a:xfrm>
            <a:off x="4233842" y="4601622"/>
            <a:ext cx="813435" cy="686085"/>
          </a:xfrm>
          <a:prstGeom prst="rect">
            <a:avLst/>
          </a:prstGeom>
        </p:spPr>
        <p:txBody>
          <a:bodyPr vert="horz" wrap="square" lIns="0" tIns="28575" rIns="0" bIns="0" rtlCol="0">
            <a:spAutoFit/>
          </a:bodyPr>
          <a:lstStyle/>
          <a:p>
            <a:pPr marL="9525">
              <a:spcBef>
                <a:spcPts val="225"/>
              </a:spcBef>
            </a:pPr>
            <a:r>
              <a:rPr sz="750" b="1" spc="-11" dirty="0">
                <a:solidFill>
                  <a:srgbClr val="404040"/>
                </a:solidFill>
                <a:latin typeface="Gill Sans MT"/>
                <a:cs typeface="Gill Sans MT"/>
              </a:rPr>
              <a:t>Gold</a:t>
            </a:r>
            <a:endParaRPr sz="750">
              <a:latin typeface="Gill Sans MT"/>
              <a:cs typeface="Gill Sans MT"/>
            </a:endParaRPr>
          </a:p>
          <a:p>
            <a:pPr marL="9525">
              <a:spcBef>
                <a:spcPts val="150"/>
              </a:spcBef>
            </a:pPr>
            <a:r>
              <a:rPr sz="750" spc="-8" dirty="0">
                <a:solidFill>
                  <a:srgbClr val="404040"/>
                </a:solidFill>
                <a:latin typeface="Arial Unicode MS"/>
                <a:cs typeface="Arial Unicode MS"/>
              </a:rPr>
              <a:t>Pantone:</a:t>
            </a:r>
            <a:r>
              <a:rPr sz="750" spc="-23" dirty="0">
                <a:solidFill>
                  <a:srgbClr val="404040"/>
                </a:solidFill>
                <a:latin typeface="Arial Unicode MS"/>
                <a:cs typeface="Arial Unicode MS"/>
              </a:rPr>
              <a:t> </a:t>
            </a:r>
            <a:r>
              <a:rPr sz="750" spc="30" dirty="0">
                <a:solidFill>
                  <a:srgbClr val="404040"/>
                </a:solidFill>
                <a:latin typeface="Arial Unicode MS"/>
                <a:cs typeface="Arial Unicode MS"/>
              </a:rPr>
              <a:t>123</a:t>
            </a:r>
            <a:endParaRPr sz="750">
              <a:latin typeface="Arial Unicode MS"/>
              <a:cs typeface="Arial Unicode MS"/>
            </a:endParaRPr>
          </a:p>
          <a:p>
            <a:pPr marL="9525">
              <a:spcBef>
                <a:spcPts val="150"/>
              </a:spcBef>
            </a:pPr>
            <a:r>
              <a:rPr sz="750" spc="-30" dirty="0">
                <a:solidFill>
                  <a:srgbClr val="404040"/>
                </a:solidFill>
                <a:latin typeface="Arial Unicode MS"/>
                <a:cs typeface="Arial Unicode MS"/>
              </a:rPr>
              <a:t>CMYK: </a:t>
            </a:r>
            <a:r>
              <a:rPr sz="750" spc="-4" dirty="0">
                <a:solidFill>
                  <a:srgbClr val="404040"/>
                </a:solidFill>
                <a:latin typeface="Arial Unicode MS"/>
                <a:cs typeface="Arial Unicode MS"/>
              </a:rPr>
              <a:t>0, </a:t>
            </a:r>
            <a:r>
              <a:rPr sz="750" spc="8" dirty="0">
                <a:solidFill>
                  <a:srgbClr val="404040"/>
                </a:solidFill>
                <a:latin typeface="Arial Unicode MS"/>
                <a:cs typeface="Arial Unicode MS"/>
              </a:rPr>
              <a:t>23, 91,</a:t>
            </a:r>
            <a:r>
              <a:rPr sz="750" spc="-79" dirty="0">
                <a:solidFill>
                  <a:srgbClr val="404040"/>
                </a:solidFill>
                <a:latin typeface="Arial Unicode MS"/>
                <a:cs typeface="Arial Unicode MS"/>
              </a:rPr>
              <a:t> </a:t>
            </a:r>
            <a:r>
              <a:rPr sz="750" spc="30" dirty="0">
                <a:solidFill>
                  <a:srgbClr val="404040"/>
                </a:solidFill>
                <a:latin typeface="Arial Unicode MS"/>
                <a:cs typeface="Arial Unicode MS"/>
              </a:rPr>
              <a:t>0</a:t>
            </a:r>
            <a:endParaRPr sz="750">
              <a:latin typeface="Arial Unicode MS"/>
              <a:cs typeface="Arial Unicode MS"/>
            </a:endParaRPr>
          </a:p>
          <a:p>
            <a:pPr marL="9525" marR="3810">
              <a:lnSpc>
                <a:spcPct val="116700"/>
              </a:lnSpc>
            </a:pPr>
            <a:r>
              <a:rPr sz="750" spc="-26" dirty="0">
                <a:solidFill>
                  <a:srgbClr val="404040"/>
                </a:solidFill>
                <a:latin typeface="Arial Unicode MS"/>
                <a:cs typeface="Arial Unicode MS"/>
              </a:rPr>
              <a:t>RGB: </a:t>
            </a:r>
            <a:r>
              <a:rPr sz="750" spc="15" dirty="0">
                <a:solidFill>
                  <a:srgbClr val="404040"/>
                </a:solidFill>
                <a:latin typeface="Arial Unicode MS"/>
                <a:cs typeface="Arial Unicode MS"/>
              </a:rPr>
              <a:t>255,</a:t>
            </a:r>
            <a:r>
              <a:rPr sz="750" spc="-49" dirty="0">
                <a:solidFill>
                  <a:srgbClr val="404040"/>
                </a:solidFill>
                <a:latin typeface="Arial Unicode MS"/>
                <a:cs typeface="Arial Unicode MS"/>
              </a:rPr>
              <a:t> </a:t>
            </a:r>
            <a:r>
              <a:rPr sz="750" spc="15" dirty="0">
                <a:solidFill>
                  <a:srgbClr val="404040"/>
                </a:solidFill>
                <a:latin typeface="Arial Unicode MS"/>
                <a:cs typeface="Arial Unicode MS"/>
              </a:rPr>
              <a:t>197,</a:t>
            </a:r>
            <a:r>
              <a:rPr sz="750" spc="-34" dirty="0">
                <a:solidFill>
                  <a:srgbClr val="404040"/>
                </a:solidFill>
                <a:latin typeface="Arial Unicode MS"/>
                <a:cs typeface="Arial Unicode MS"/>
              </a:rPr>
              <a:t> </a:t>
            </a:r>
            <a:r>
              <a:rPr sz="750" spc="30" dirty="0">
                <a:solidFill>
                  <a:srgbClr val="404040"/>
                </a:solidFill>
                <a:latin typeface="Arial Unicode MS"/>
                <a:cs typeface="Arial Unicode MS"/>
              </a:rPr>
              <a:t>40 </a:t>
            </a:r>
            <a:r>
              <a:rPr sz="750" spc="15" dirty="0">
                <a:solidFill>
                  <a:srgbClr val="404040"/>
                </a:solidFill>
                <a:latin typeface="Arial Unicode MS"/>
                <a:cs typeface="Arial Unicode MS"/>
              </a:rPr>
              <a:t> </a:t>
            </a:r>
            <a:r>
              <a:rPr sz="750" spc="-23" dirty="0">
                <a:solidFill>
                  <a:srgbClr val="404040"/>
                </a:solidFill>
                <a:latin typeface="Arial Unicode MS"/>
                <a:cs typeface="Arial Unicode MS"/>
              </a:rPr>
              <a:t>HEX </a:t>
            </a:r>
            <a:r>
              <a:rPr sz="750" spc="-4" dirty="0">
                <a:solidFill>
                  <a:srgbClr val="404040"/>
                </a:solidFill>
                <a:latin typeface="Arial Unicode MS"/>
                <a:cs typeface="Arial Unicode MS"/>
              </a:rPr>
              <a:t>#:</a:t>
            </a:r>
            <a:r>
              <a:rPr sz="750" spc="-23" dirty="0">
                <a:solidFill>
                  <a:srgbClr val="404040"/>
                </a:solidFill>
                <a:latin typeface="Arial Unicode MS"/>
                <a:cs typeface="Arial Unicode MS"/>
              </a:rPr>
              <a:t> </a:t>
            </a:r>
            <a:r>
              <a:rPr sz="750" spc="-8" dirty="0">
                <a:solidFill>
                  <a:srgbClr val="404040"/>
                </a:solidFill>
                <a:latin typeface="Arial Unicode MS"/>
                <a:cs typeface="Arial Unicode MS"/>
              </a:rPr>
              <a:t>FFC528</a:t>
            </a:r>
            <a:endParaRPr sz="750">
              <a:latin typeface="Arial Unicode MS"/>
              <a:cs typeface="Arial Unicode MS"/>
            </a:endParaRPr>
          </a:p>
        </p:txBody>
      </p:sp>
      <p:sp>
        <p:nvSpPr>
          <p:cNvPr id="18" name="object 18"/>
          <p:cNvSpPr/>
          <p:nvPr/>
        </p:nvSpPr>
        <p:spPr>
          <a:xfrm>
            <a:off x="514350" y="3086100"/>
            <a:ext cx="1028700" cy="1028700"/>
          </a:xfrm>
          <a:custGeom>
            <a:avLst/>
            <a:gdLst/>
            <a:ahLst/>
            <a:cxnLst/>
            <a:rect l="l" t="t" r="r" b="b"/>
            <a:pathLst>
              <a:path w="1371600" h="1371600">
                <a:moveTo>
                  <a:pt x="685800" y="0"/>
                </a:moveTo>
                <a:lnTo>
                  <a:pt x="636823" y="1721"/>
                </a:lnTo>
                <a:lnTo>
                  <a:pt x="588776" y="6810"/>
                </a:lnTo>
                <a:lnTo>
                  <a:pt x="541774" y="15149"/>
                </a:lnTo>
                <a:lnTo>
                  <a:pt x="495934" y="26622"/>
                </a:lnTo>
                <a:lnTo>
                  <a:pt x="451371" y="41114"/>
                </a:lnTo>
                <a:lnTo>
                  <a:pt x="408202" y="58508"/>
                </a:lnTo>
                <a:lnTo>
                  <a:pt x="366542" y="78688"/>
                </a:lnTo>
                <a:lnTo>
                  <a:pt x="326508" y="101539"/>
                </a:lnTo>
                <a:lnTo>
                  <a:pt x="288216" y="126943"/>
                </a:lnTo>
                <a:lnTo>
                  <a:pt x="251782" y="154786"/>
                </a:lnTo>
                <a:lnTo>
                  <a:pt x="217321" y="184951"/>
                </a:lnTo>
                <a:lnTo>
                  <a:pt x="184951" y="217321"/>
                </a:lnTo>
                <a:lnTo>
                  <a:pt x="154786" y="251782"/>
                </a:lnTo>
                <a:lnTo>
                  <a:pt x="126943" y="288216"/>
                </a:lnTo>
                <a:lnTo>
                  <a:pt x="101539" y="326508"/>
                </a:lnTo>
                <a:lnTo>
                  <a:pt x="78688" y="366542"/>
                </a:lnTo>
                <a:lnTo>
                  <a:pt x="58508" y="408202"/>
                </a:lnTo>
                <a:lnTo>
                  <a:pt x="41114" y="451371"/>
                </a:lnTo>
                <a:lnTo>
                  <a:pt x="26622" y="495934"/>
                </a:lnTo>
                <a:lnTo>
                  <a:pt x="15149" y="541774"/>
                </a:lnTo>
                <a:lnTo>
                  <a:pt x="6810" y="588776"/>
                </a:lnTo>
                <a:lnTo>
                  <a:pt x="1721" y="636823"/>
                </a:lnTo>
                <a:lnTo>
                  <a:pt x="0" y="685800"/>
                </a:lnTo>
                <a:lnTo>
                  <a:pt x="1721" y="734777"/>
                </a:lnTo>
                <a:lnTo>
                  <a:pt x="6810" y="782826"/>
                </a:lnTo>
                <a:lnTo>
                  <a:pt x="15149" y="829829"/>
                </a:lnTo>
                <a:lnTo>
                  <a:pt x="26622" y="875670"/>
                </a:lnTo>
                <a:lnTo>
                  <a:pt x="41114" y="920233"/>
                </a:lnTo>
                <a:lnTo>
                  <a:pt x="58508" y="963403"/>
                </a:lnTo>
                <a:lnTo>
                  <a:pt x="78688" y="1005062"/>
                </a:lnTo>
                <a:lnTo>
                  <a:pt x="101539" y="1045096"/>
                </a:lnTo>
                <a:lnTo>
                  <a:pt x="126943" y="1083388"/>
                </a:lnTo>
                <a:lnTo>
                  <a:pt x="154786" y="1119822"/>
                </a:lnTo>
                <a:lnTo>
                  <a:pt x="184951" y="1154283"/>
                </a:lnTo>
                <a:lnTo>
                  <a:pt x="217321" y="1186653"/>
                </a:lnTo>
                <a:lnTo>
                  <a:pt x="251782" y="1216817"/>
                </a:lnTo>
                <a:lnTo>
                  <a:pt x="288216" y="1244659"/>
                </a:lnTo>
                <a:lnTo>
                  <a:pt x="326508" y="1270063"/>
                </a:lnTo>
                <a:lnTo>
                  <a:pt x="366542" y="1292913"/>
                </a:lnTo>
                <a:lnTo>
                  <a:pt x="408202" y="1313093"/>
                </a:lnTo>
                <a:lnTo>
                  <a:pt x="451371" y="1330486"/>
                </a:lnTo>
                <a:lnTo>
                  <a:pt x="495934" y="1344978"/>
                </a:lnTo>
                <a:lnTo>
                  <a:pt x="541774" y="1356451"/>
                </a:lnTo>
                <a:lnTo>
                  <a:pt x="588776" y="1364789"/>
                </a:lnTo>
                <a:lnTo>
                  <a:pt x="636823" y="1369878"/>
                </a:lnTo>
                <a:lnTo>
                  <a:pt x="685800" y="1371600"/>
                </a:lnTo>
                <a:lnTo>
                  <a:pt x="734776" y="1369878"/>
                </a:lnTo>
                <a:lnTo>
                  <a:pt x="782823" y="1364789"/>
                </a:lnTo>
                <a:lnTo>
                  <a:pt x="829825" y="1356451"/>
                </a:lnTo>
                <a:lnTo>
                  <a:pt x="875665" y="1344978"/>
                </a:lnTo>
                <a:lnTo>
                  <a:pt x="920228" y="1330486"/>
                </a:lnTo>
                <a:lnTo>
                  <a:pt x="963397" y="1313093"/>
                </a:lnTo>
                <a:lnTo>
                  <a:pt x="1005057" y="1292913"/>
                </a:lnTo>
                <a:lnTo>
                  <a:pt x="1045091" y="1270063"/>
                </a:lnTo>
                <a:lnTo>
                  <a:pt x="1083383" y="1244659"/>
                </a:lnTo>
                <a:lnTo>
                  <a:pt x="1119817" y="1216817"/>
                </a:lnTo>
                <a:lnTo>
                  <a:pt x="1154278" y="1186653"/>
                </a:lnTo>
                <a:lnTo>
                  <a:pt x="1186648" y="1154283"/>
                </a:lnTo>
                <a:lnTo>
                  <a:pt x="1216813" y="1119822"/>
                </a:lnTo>
                <a:lnTo>
                  <a:pt x="1244656" y="1083388"/>
                </a:lnTo>
                <a:lnTo>
                  <a:pt x="1270060" y="1045096"/>
                </a:lnTo>
                <a:lnTo>
                  <a:pt x="1292911" y="1005062"/>
                </a:lnTo>
                <a:lnTo>
                  <a:pt x="1313091" y="963403"/>
                </a:lnTo>
                <a:lnTo>
                  <a:pt x="1330485" y="920233"/>
                </a:lnTo>
                <a:lnTo>
                  <a:pt x="1344977" y="875670"/>
                </a:lnTo>
                <a:lnTo>
                  <a:pt x="1356450" y="829829"/>
                </a:lnTo>
                <a:lnTo>
                  <a:pt x="1364789" y="782826"/>
                </a:lnTo>
                <a:lnTo>
                  <a:pt x="1369878" y="734777"/>
                </a:lnTo>
                <a:lnTo>
                  <a:pt x="1371600" y="685800"/>
                </a:lnTo>
                <a:lnTo>
                  <a:pt x="1369878" y="636823"/>
                </a:lnTo>
                <a:lnTo>
                  <a:pt x="1364789" y="588776"/>
                </a:lnTo>
                <a:lnTo>
                  <a:pt x="1356450" y="541774"/>
                </a:lnTo>
                <a:lnTo>
                  <a:pt x="1344977" y="495934"/>
                </a:lnTo>
                <a:lnTo>
                  <a:pt x="1330485" y="451371"/>
                </a:lnTo>
                <a:lnTo>
                  <a:pt x="1313091" y="408202"/>
                </a:lnTo>
                <a:lnTo>
                  <a:pt x="1292911" y="366542"/>
                </a:lnTo>
                <a:lnTo>
                  <a:pt x="1270060" y="326508"/>
                </a:lnTo>
                <a:lnTo>
                  <a:pt x="1244656" y="288216"/>
                </a:lnTo>
                <a:lnTo>
                  <a:pt x="1216813" y="251782"/>
                </a:lnTo>
                <a:lnTo>
                  <a:pt x="1186648" y="217321"/>
                </a:lnTo>
                <a:lnTo>
                  <a:pt x="1154278" y="184951"/>
                </a:lnTo>
                <a:lnTo>
                  <a:pt x="1119817" y="154786"/>
                </a:lnTo>
                <a:lnTo>
                  <a:pt x="1083383" y="126943"/>
                </a:lnTo>
                <a:lnTo>
                  <a:pt x="1045091" y="101539"/>
                </a:lnTo>
                <a:lnTo>
                  <a:pt x="1005057" y="78688"/>
                </a:lnTo>
                <a:lnTo>
                  <a:pt x="963397" y="58508"/>
                </a:lnTo>
                <a:lnTo>
                  <a:pt x="920228" y="41114"/>
                </a:lnTo>
                <a:lnTo>
                  <a:pt x="875665" y="26622"/>
                </a:lnTo>
                <a:lnTo>
                  <a:pt x="829825" y="15149"/>
                </a:lnTo>
                <a:lnTo>
                  <a:pt x="782823" y="6810"/>
                </a:lnTo>
                <a:lnTo>
                  <a:pt x="734776" y="1721"/>
                </a:lnTo>
                <a:lnTo>
                  <a:pt x="685800" y="0"/>
                </a:lnTo>
                <a:close/>
              </a:path>
            </a:pathLst>
          </a:custGeom>
          <a:solidFill>
            <a:srgbClr val="0A4A8E"/>
          </a:solidFill>
        </p:spPr>
        <p:txBody>
          <a:bodyPr wrap="square" lIns="0" tIns="0" rIns="0" bIns="0" rtlCol="0"/>
          <a:lstStyle/>
          <a:p>
            <a:endParaRPr sz="1350"/>
          </a:p>
        </p:txBody>
      </p:sp>
      <p:sp>
        <p:nvSpPr>
          <p:cNvPr id="19" name="object 19"/>
          <p:cNvSpPr/>
          <p:nvPr/>
        </p:nvSpPr>
        <p:spPr>
          <a:xfrm>
            <a:off x="6172364" y="3086100"/>
            <a:ext cx="514350" cy="514350"/>
          </a:xfrm>
          <a:custGeom>
            <a:avLst/>
            <a:gdLst/>
            <a:ahLst/>
            <a:cxnLst/>
            <a:rect l="l" t="t" r="r" b="b"/>
            <a:pathLst>
              <a:path w="685800" h="685800">
                <a:moveTo>
                  <a:pt x="342900" y="0"/>
                </a:moveTo>
                <a:lnTo>
                  <a:pt x="296369" y="3130"/>
                </a:lnTo>
                <a:lnTo>
                  <a:pt x="251742" y="12249"/>
                </a:lnTo>
                <a:lnTo>
                  <a:pt x="209426" y="26948"/>
                </a:lnTo>
                <a:lnTo>
                  <a:pt x="169830" y="46817"/>
                </a:lnTo>
                <a:lnTo>
                  <a:pt x="133362" y="71450"/>
                </a:lnTo>
                <a:lnTo>
                  <a:pt x="100431" y="100436"/>
                </a:lnTo>
                <a:lnTo>
                  <a:pt x="71446" y="133367"/>
                </a:lnTo>
                <a:lnTo>
                  <a:pt x="46815" y="169835"/>
                </a:lnTo>
                <a:lnTo>
                  <a:pt x="26946" y="209431"/>
                </a:lnTo>
                <a:lnTo>
                  <a:pt x="12248" y="251746"/>
                </a:lnTo>
                <a:lnTo>
                  <a:pt x="3130" y="296372"/>
                </a:lnTo>
                <a:lnTo>
                  <a:pt x="0" y="342900"/>
                </a:lnTo>
                <a:lnTo>
                  <a:pt x="3130" y="389430"/>
                </a:lnTo>
                <a:lnTo>
                  <a:pt x="12248" y="434057"/>
                </a:lnTo>
                <a:lnTo>
                  <a:pt x="26946" y="476373"/>
                </a:lnTo>
                <a:lnTo>
                  <a:pt x="46815" y="515969"/>
                </a:lnTo>
                <a:lnTo>
                  <a:pt x="71446" y="552437"/>
                </a:lnTo>
                <a:lnTo>
                  <a:pt x="100431" y="585368"/>
                </a:lnTo>
                <a:lnTo>
                  <a:pt x="133362" y="614353"/>
                </a:lnTo>
                <a:lnTo>
                  <a:pt x="169830" y="638984"/>
                </a:lnTo>
                <a:lnTo>
                  <a:pt x="209426" y="658853"/>
                </a:lnTo>
                <a:lnTo>
                  <a:pt x="251742" y="673551"/>
                </a:lnTo>
                <a:lnTo>
                  <a:pt x="296369" y="682669"/>
                </a:lnTo>
                <a:lnTo>
                  <a:pt x="342900" y="685800"/>
                </a:lnTo>
                <a:lnTo>
                  <a:pt x="389430" y="682669"/>
                </a:lnTo>
                <a:lnTo>
                  <a:pt x="434057" y="673551"/>
                </a:lnTo>
                <a:lnTo>
                  <a:pt x="476373" y="658853"/>
                </a:lnTo>
                <a:lnTo>
                  <a:pt x="515969" y="638984"/>
                </a:lnTo>
                <a:lnTo>
                  <a:pt x="552437" y="614353"/>
                </a:lnTo>
                <a:lnTo>
                  <a:pt x="585368" y="585368"/>
                </a:lnTo>
                <a:lnTo>
                  <a:pt x="614353" y="552437"/>
                </a:lnTo>
                <a:lnTo>
                  <a:pt x="638984" y="515969"/>
                </a:lnTo>
                <a:lnTo>
                  <a:pt x="658853" y="476373"/>
                </a:lnTo>
                <a:lnTo>
                  <a:pt x="673551" y="434057"/>
                </a:lnTo>
                <a:lnTo>
                  <a:pt x="682669" y="389430"/>
                </a:lnTo>
                <a:lnTo>
                  <a:pt x="685800" y="342900"/>
                </a:lnTo>
                <a:lnTo>
                  <a:pt x="682669" y="296372"/>
                </a:lnTo>
                <a:lnTo>
                  <a:pt x="673551" y="251746"/>
                </a:lnTo>
                <a:lnTo>
                  <a:pt x="658853" y="209431"/>
                </a:lnTo>
                <a:lnTo>
                  <a:pt x="638984" y="169835"/>
                </a:lnTo>
                <a:lnTo>
                  <a:pt x="614353" y="133367"/>
                </a:lnTo>
                <a:lnTo>
                  <a:pt x="585368" y="100436"/>
                </a:lnTo>
                <a:lnTo>
                  <a:pt x="552437" y="71450"/>
                </a:lnTo>
                <a:lnTo>
                  <a:pt x="515969" y="46817"/>
                </a:lnTo>
                <a:lnTo>
                  <a:pt x="476373" y="26948"/>
                </a:lnTo>
                <a:lnTo>
                  <a:pt x="434057" y="12249"/>
                </a:lnTo>
                <a:lnTo>
                  <a:pt x="389430" y="3130"/>
                </a:lnTo>
                <a:lnTo>
                  <a:pt x="342900" y="0"/>
                </a:lnTo>
                <a:close/>
              </a:path>
            </a:pathLst>
          </a:custGeom>
          <a:solidFill>
            <a:srgbClr val="2C9942"/>
          </a:solidFill>
        </p:spPr>
        <p:txBody>
          <a:bodyPr wrap="square" lIns="0" tIns="0" rIns="0" bIns="0" rtlCol="0"/>
          <a:lstStyle/>
          <a:p>
            <a:endParaRPr sz="1350"/>
          </a:p>
        </p:txBody>
      </p:sp>
      <p:sp>
        <p:nvSpPr>
          <p:cNvPr id="20" name="object 20"/>
          <p:cNvSpPr/>
          <p:nvPr/>
        </p:nvSpPr>
        <p:spPr>
          <a:xfrm>
            <a:off x="6172364" y="5143500"/>
            <a:ext cx="514350" cy="514350"/>
          </a:xfrm>
          <a:custGeom>
            <a:avLst/>
            <a:gdLst/>
            <a:ahLst/>
            <a:cxnLst/>
            <a:rect l="l" t="t" r="r" b="b"/>
            <a:pathLst>
              <a:path w="685800" h="685800">
                <a:moveTo>
                  <a:pt x="342900" y="0"/>
                </a:moveTo>
                <a:lnTo>
                  <a:pt x="296369" y="3130"/>
                </a:lnTo>
                <a:lnTo>
                  <a:pt x="251742" y="12249"/>
                </a:lnTo>
                <a:lnTo>
                  <a:pt x="209426" y="26948"/>
                </a:lnTo>
                <a:lnTo>
                  <a:pt x="169830" y="46817"/>
                </a:lnTo>
                <a:lnTo>
                  <a:pt x="133362" y="71450"/>
                </a:lnTo>
                <a:lnTo>
                  <a:pt x="100431" y="100436"/>
                </a:lnTo>
                <a:lnTo>
                  <a:pt x="71446" y="133367"/>
                </a:lnTo>
                <a:lnTo>
                  <a:pt x="46815" y="169835"/>
                </a:lnTo>
                <a:lnTo>
                  <a:pt x="26946" y="209431"/>
                </a:lnTo>
                <a:lnTo>
                  <a:pt x="12248" y="251746"/>
                </a:lnTo>
                <a:lnTo>
                  <a:pt x="3130" y="296372"/>
                </a:lnTo>
                <a:lnTo>
                  <a:pt x="0" y="342900"/>
                </a:lnTo>
                <a:lnTo>
                  <a:pt x="3130" y="389430"/>
                </a:lnTo>
                <a:lnTo>
                  <a:pt x="12248" y="434057"/>
                </a:lnTo>
                <a:lnTo>
                  <a:pt x="26946" y="476373"/>
                </a:lnTo>
                <a:lnTo>
                  <a:pt x="46815" y="515969"/>
                </a:lnTo>
                <a:lnTo>
                  <a:pt x="71446" y="552437"/>
                </a:lnTo>
                <a:lnTo>
                  <a:pt x="100431" y="585368"/>
                </a:lnTo>
                <a:lnTo>
                  <a:pt x="133362" y="614353"/>
                </a:lnTo>
                <a:lnTo>
                  <a:pt x="169830" y="638984"/>
                </a:lnTo>
                <a:lnTo>
                  <a:pt x="209426" y="658853"/>
                </a:lnTo>
                <a:lnTo>
                  <a:pt x="251742" y="673551"/>
                </a:lnTo>
                <a:lnTo>
                  <a:pt x="296369" y="682669"/>
                </a:lnTo>
                <a:lnTo>
                  <a:pt x="342900" y="685800"/>
                </a:lnTo>
                <a:lnTo>
                  <a:pt x="389430" y="682669"/>
                </a:lnTo>
                <a:lnTo>
                  <a:pt x="434057" y="673551"/>
                </a:lnTo>
                <a:lnTo>
                  <a:pt x="476373" y="658853"/>
                </a:lnTo>
                <a:lnTo>
                  <a:pt x="515969" y="638984"/>
                </a:lnTo>
                <a:lnTo>
                  <a:pt x="552437" y="614353"/>
                </a:lnTo>
                <a:lnTo>
                  <a:pt x="585368" y="585368"/>
                </a:lnTo>
                <a:lnTo>
                  <a:pt x="614353" y="552437"/>
                </a:lnTo>
                <a:lnTo>
                  <a:pt x="638984" y="515969"/>
                </a:lnTo>
                <a:lnTo>
                  <a:pt x="658853" y="476373"/>
                </a:lnTo>
                <a:lnTo>
                  <a:pt x="673551" y="434057"/>
                </a:lnTo>
                <a:lnTo>
                  <a:pt x="682669" y="389430"/>
                </a:lnTo>
                <a:lnTo>
                  <a:pt x="685800" y="342900"/>
                </a:lnTo>
                <a:lnTo>
                  <a:pt x="682669" y="296372"/>
                </a:lnTo>
                <a:lnTo>
                  <a:pt x="673551" y="251746"/>
                </a:lnTo>
                <a:lnTo>
                  <a:pt x="658853" y="209431"/>
                </a:lnTo>
                <a:lnTo>
                  <a:pt x="638984" y="169835"/>
                </a:lnTo>
                <a:lnTo>
                  <a:pt x="614353" y="133367"/>
                </a:lnTo>
                <a:lnTo>
                  <a:pt x="585368" y="100436"/>
                </a:lnTo>
                <a:lnTo>
                  <a:pt x="552437" y="71450"/>
                </a:lnTo>
                <a:lnTo>
                  <a:pt x="515969" y="46817"/>
                </a:lnTo>
                <a:lnTo>
                  <a:pt x="476373" y="26948"/>
                </a:lnTo>
                <a:lnTo>
                  <a:pt x="434057" y="12249"/>
                </a:lnTo>
                <a:lnTo>
                  <a:pt x="389430" y="3130"/>
                </a:lnTo>
                <a:lnTo>
                  <a:pt x="342900" y="0"/>
                </a:lnTo>
                <a:close/>
              </a:path>
            </a:pathLst>
          </a:custGeom>
          <a:solidFill>
            <a:srgbClr val="FF6B00"/>
          </a:solidFill>
        </p:spPr>
        <p:txBody>
          <a:bodyPr wrap="square" lIns="0" tIns="0" rIns="0" bIns="0" rtlCol="0"/>
          <a:lstStyle/>
          <a:p>
            <a:endParaRPr sz="1350"/>
          </a:p>
        </p:txBody>
      </p:sp>
      <p:sp>
        <p:nvSpPr>
          <p:cNvPr id="21" name="object 21"/>
          <p:cNvSpPr/>
          <p:nvPr/>
        </p:nvSpPr>
        <p:spPr>
          <a:xfrm>
            <a:off x="8229764" y="5143500"/>
            <a:ext cx="514350" cy="514350"/>
          </a:xfrm>
          <a:custGeom>
            <a:avLst/>
            <a:gdLst/>
            <a:ahLst/>
            <a:cxnLst/>
            <a:rect l="l" t="t" r="r" b="b"/>
            <a:pathLst>
              <a:path w="685800" h="685800">
                <a:moveTo>
                  <a:pt x="342900" y="0"/>
                </a:moveTo>
                <a:lnTo>
                  <a:pt x="296369" y="3130"/>
                </a:lnTo>
                <a:lnTo>
                  <a:pt x="251742" y="12249"/>
                </a:lnTo>
                <a:lnTo>
                  <a:pt x="209426" y="26948"/>
                </a:lnTo>
                <a:lnTo>
                  <a:pt x="169830" y="46817"/>
                </a:lnTo>
                <a:lnTo>
                  <a:pt x="133362" y="71450"/>
                </a:lnTo>
                <a:lnTo>
                  <a:pt x="100431" y="100436"/>
                </a:lnTo>
                <a:lnTo>
                  <a:pt x="71446" y="133367"/>
                </a:lnTo>
                <a:lnTo>
                  <a:pt x="46815" y="169835"/>
                </a:lnTo>
                <a:lnTo>
                  <a:pt x="26946" y="209431"/>
                </a:lnTo>
                <a:lnTo>
                  <a:pt x="12248" y="251746"/>
                </a:lnTo>
                <a:lnTo>
                  <a:pt x="3130" y="296372"/>
                </a:lnTo>
                <a:lnTo>
                  <a:pt x="0" y="342900"/>
                </a:lnTo>
                <a:lnTo>
                  <a:pt x="3130" y="389430"/>
                </a:lnTo>
                <a:lnTo>
                  <a:pt x="12248" y="434057"/>
                </a:lnTo>
                <a:lnTo>
                  <a:pt x="26946" y="476373"/>
                </a:lnTo>
                <a:lnTo>
                  <a:pt x="46815" y="515969"/>
                </a:lnTo>
                <a:lnTo>
                  <a:pt x="71446" y="552437"/>
                </a:lnTo>
                <a:lnTo>
                  <a:pt x="100431" y="585368"/>
                </a:lnTo>
                <a:lnTo>
                  <a:pt x="133362" y="614353"/>
                </a:lnTo>
                <a:lnTo>
                  <a:pt x="169830" y="638984"/>
                </a:lnTo>
                <a:lnTo>
                  <a:pt x="209426" y="658853"/>
                </a:lnTo>
                <a:lnTo>
                  <a:pt x="251742" y="673551"/>
                </a:lnTo>
                <a:lnTo>
                  <a:pt x="296369" y="682669"/>
                </a:lnTo>
                <a:lnTo>
                  <a:pt x="342900" y="685800"/>
                </a:lnTo>
                <a:lnTo>
                  <a:pt x="389430" y="682669"/>
                </a:lnTo>
                <a:lnTo>
                  <a:pt x="434057" y="673551"/>
                </a:lnTo>
                <a:lnTo>
                  <a:pt x="476373" y="658853"/>
                </a:lnTo>
                <a:lnTo>
                  <a:pt x="515969" y="638984"/>
                </a:lnTo>
                <a:lnTo>
                  <a:pt x="552437" y="614353"/>
                </a:lnTo>
                <a:lnTo>
                  <a:pt x="585368" y="585368"/>
                </a:lnTo>
                <a:lnTo>
                  <a:pt x="614353" y="552437"/>
                </a:lnTo>
                <a:lnTo>
                  <a:pt x="638984" y="515969"/>
                </a:lnTo>
                <a:lnTo>
                  <a:pt x="658853" y="476373"/>
                </a:lnTo>
                <a:lnTo>
                  <a:pt x="673551" y="434057"/>
                </a:lnTo>
                <a:lnTo>
                  <a:pt x="682669" y="389430"/>
                </a:lnTo>
                <a:lnTo>
                  <a:pt x="685800" y="342900"/>
                </a:lnTo>
                <a:lnTo>
                  <a:pt x="682669" y="296372"/>
                </a:lnTo>
                <a:lnTo>
                  <a:pt x="673551" y="251746"/>
                </a:lnTo>
                <a:lnTo>
                  <a:pt x="658853" y="209431"/>
                </a:lnTo>
                <a:lnTo>
                  <a:pt x="638984" y="169835"/>
                </a:lnTo>
                <a:lnTo>
                  <a:pt x="614353" y="133367"/>
                </a:lnTo>
                <a:lnTo>
                  <a:pt x="585368" y="100436"/>
                </a:lnTo>
                <a:lnTo>
                  <a:pt x="552437" y="71450"/>
                </a:lnTo>
                <a:lnTo>
                  <a:pt x="515969" y="46817"/>
                </a:lnTo>
                <a:lnTo>
                  <a:pt x="476373" y="26948"/>
                </a:lnTo>
                <a:lnTo>
                  <a:pt x="434057" y="12249"/>
                </a:lnTo>
                <a:lnTo>
                  <a:pt x="389430" y="3130"/>
                </a:lnTo>
                <a:lnTo>
                  <a:pt x="342900" y="0"/>
                </a:lnTo>
                <a:close/>
              </a:path>
            </a:pathLst>
          </a:custGeom>
          <a:solidFill>
            <a:srgbClr val="993921"/>
          </a:solidFill>
        </p:spPr>
        <p:txBody>
          <a:bodyPr wrap="square" lIns="0" tIns="0" rIns="0" bIns="0" rtlCol="0"/>
          <a:lstStyle/>
          <a:p>
            <a:endParaRPr sz="1350"/>
          </a:p>
        </p:txBody>
      </p:sp>
      <p:sp>
        <p:nvSpPr>
          <p:cNvPr id="22" name="object 22"/>
          <p:cNvSpPr/>
          <p:nvPr/>
        </p:nvSpPr>
        <p:spPr>
          <a:xfrm>
            <a:off x="6172364" y="4114800"/>
            <a:ext cx="514350" cy="514350"/>
          </a:xfrm>
          <a:custGeom>
            <a:avLst/>
            <a:gdLst/>
            <a:ahLst/>
            <a:cxnLst/>
            <a:rect l="l" t="t" r="r" b="b"/>
            <a:pathLst>
              <a:path w="685800" h="685800">
                <a:moveTo>
                  <a:pt x="342900" y="0"/>
                </a:moveTo>
                <a:lnTo>
                  <a:pt x="296369" y="3130"/>
                </a:lnTo>
                <a:lnTo>
                  <a:pt x="251742" y="12249"/>
                </a:lnTo>
                <a:lnTo>
                  <a:pt x="209426" y="26948"/>
                </a:lnTo>
                <a:lnTo>
                  <a:pt x="169830" y="46817"/>
                </a:lnTo>
                <a:lnTo>
                  <a:pt x="133362" y="71450"/>
                </a:lnTo>
                <a:lnTo>
                  <a:pt x="100431" y="100436"/>
                </a:lnTo>
                <a:lnTo>
                  <a:pt x="71446" y="133367"/>
                </a:lnTo>
                <a:lnTo>
                  <a:pt x="46815" y="169835"/>
                </a:lnTo>
                <a:lnTo>
                  <a:pt x="26946" y="209431"/>
                </a:lnTo>
                <a:lnTo>
                  <a:pt x="12248" y="251746"/>
                </a:lnTo>
                <a:lnTo>
                  <a:pt x="3130" y="296372"/>
                </a:lnTo>
                <a:lnTo>
                  <a:pt x="0" y="342900"/>
                </a:lnTo>
                <a:lnTo>
                  <a:pt x="3130" y="389430"/>
                </a:lnTo>
                <a:lnTo>
                  <a:pt x="12248" y="434057"/>
                </a:lnTo>
                <a:lnTo>
                  <a:pt x="26946" y="476373"/>
                </a:lnTo>
                <a:lnTo>
                  <a:pt x="46815" y="515969"/>
                </a:lnTo>
                <a:lnTo>
                  <a:pt x="71446" y="552437"/>
                </a:lnTo>
                <a:lnTo>
                  <a:pt x="100431" y="585368"/>
                </a:lnTo>
                <a:lnTo>
                  <a:pt x="133362" y="614353"/>
                </a:lnTo>
                <a:lnTo>
                  <a:pt x="169830" y="638984"/>
                </a:lnTo>
                <a:lnTo>
                  <a:pt x="209426" y="658853"/>
                </a:lnTo>
                <a:lnTo>
                  <a:pt x="251742" y="673551"/>
                </a:lnTo>
                <a:lnTo>
                  <a:pt x="296369" y="682669"/>
                </a:lnTo>
                <a:lnTo>
                  <a:pt x="342900" y="685800"/>
                </a:lnTo>
                <a:lnTo>
                  <a:pt x="389430" y="682669"/>
                </a:lnTo>
                <a:lnTo>
                  <a:pt x="434057" y="673551"/>
                </a:lnTo>
                <a:lnTo>
                  <a:pt x="476373" y="658853"/>
                </a:lnTo>
                <a:lnTo>
                  <a:pt x="515969" y="638984"/>
                </a:lnTo>
                <a:lnTo>
                  <a:pt x="552437" y="614353"/>
                </a:lnTo>
                <a:lnTo>
                  <a:pt x="585368" y="585368"/>
                </a:lnTo>
                <a:lnTo>
                  <a:pt x="614353" y="552437"/>
                </a:lnTo>
                <a:lnTo>
                  <a:pt x="638984" y="515969"/>
                </a:lnTo>
                <a:lnTo>
                  <a:pt x="658853" y="476373"/>
                </a:lnTo>
                <a:lnTo>
                  <a:pt x="673551" y="434057"/>
                </a:lnTo>
                <a:lnTo>
                  <a:pt x="682669" y="389430"/>
                </a:lnTo>
                <a:lnTo>
                  <a:pt x="685800" y="342900"/>
                </a:lnTo>
                <a:lnTo>
                  <a:pt x="682669" y="296372"/>
                </a:lnTo>
                <a:lnTo>
                  <a:pt x="673551" y="251746"/>
                </a:lnTo>
                <a:lnTo>
                  <a:pt x="658853" y="209431"/>
                </a:lnTo>
                <a:lnTo>
                  <a:pt x="638984" y="169835"/>
                </a:lnTo>
                <a:lnTo>
                  <a:pt x="614353" y="133367"/>
                </a:lnTo>
                <a:lnTo>
                  <a:pt x="585368" y="100436"/>
                </a:lnTo>
                <a:lnTo>
                  <a:pt x="552437" y="71450"/>
                </a:lnTo>
                <a:lnTo>
                  <a:pt x="515969" y="46817"/>
                </a:lnTo>
                <a:lnTo>
                  <a:pt x="476373" y="26948"/>
                </a:lnTo>
                <a:lnTo>
                  <a:pt x="434057" y="12249"/>
                </a:lnTo>
                <a:lnTo>
                  <a:pt x="389430" y="3130"/>
                </a:lnTo>
                <a:lnTo>
                  <a:pt x="342900" y="0"/>
                </a:lnTo>
                <a:close/>
              </a:path>
            </a:pathLst>
          </a:custGeom>
          <a:solidFill>
            <a:srgbClr val="E82B54"/>
          </a:solidFill>
        </p:spPr>
        <p:txBody>
          <a:bodyPr wrap="square" lIns="0" tIns="0" rIns="0" bIns="0" rtlCol="0"/>
          <a:lstStyle/>
          <a:p>
            <a:endParaRPr sz="1350"/>
          </a:p>
        </p:txBody>
      </p:sp>
      <p:sp>
        <p:nvSpPr>
          <p:cNvPr id="23" name="object 23"/>
          <p:cNvSpPr/>
          <p:nvPr/>
        </p:nvSpPr>
        <p:spPr>
          <a:xfrm>
            <a:off x="8229764" y="4114800"/>
            <a:ext cx="514350" cy="514350"/>
          </a:xfrm>
          <a:custGeom>
            <a:avLst/>
            <a:gdLst/>
            <a:ahLst/>
            <a:cxnLst/>
            <a:rect l="l" t="t" r="r" b="b"/>
            <a:pathLst>
              <a:path w="685800" h="685800">
                <a:moveTo>
                  <a:pt x="342900" y="0"/>
                </a:moveTo>
                <a:lnTo>
                  <a:pt x="296369" y="3130"/>
                </a:lnTo>
                <a:lnTo>
                  <a:pt x="251742" y="12249"/>
                </a:lnTo>
                <a:lnTo>
                  <a:pt x="209426" y="26948"/>
                </a:lnTo>
                <a:lnTo>
                  <a:pt x="169830" y="46817"/>
                </a:lnTo>
                <a:lnTo>
                  <a:pt x="133362" y="71450"/>
                </a:lnTo>
                <a:lnTo>
                  <a:pt x="100431" y="100436"/>
                </a:lnTo>
                <a:lnTo>
                  <a:pt x="71446" y="133367"/>
                </a:lnTo>
                <a:lnTo>
                  <a:pt x="46815" y="169835"/>
                </a:lnTo>
                <a:lnTo>
                  <a:pt x="26946" y="209431"/>
                </a:lnTo>
                <a:lnTo>
                  <a:pt x="12248" y="251746"/>
                </a:lnTo>
                <a:lnTo>
                  <a:pt x="3130" y="296372"/>
                </a:lnTo>
                <a:lnTo>
                  <a:pt x="0" y="342900"/>
                </a:lnTo>
                <a:lnTo>
                  <a:pt x="3130" y="389430"/>
                </a:lnTo>
                <a:lnTo>
                  <a:pt x="12248" y="434057"/>
                </a:lnTo>
                <a:lnTo>
                  <a:pt x="26946" y="476373"/>
                </a:lnTo>
                <a:lnTo>
                  <a:pt x="46815" y="515969"/>
                </a:lnTo>
                <a:lnTo>
                  <a:pt x="71446" y="552437"/>
                </a:lnTo>
                <a:lnTo>
                  <a:pt x="100431" y="585368"/>
                </a:lnTo>
                <a:lnTo>
                  <a:pt x="133362" y="614353"/>
                </a:lnTo>
                <a:lnTo>
                  <a:pt x="169830" y="638984"/>
                </a:lnTo>
                <a:lnTo>
                  <a:pt x="209426" y="658853"/>
                </a:lnTo>
                <a:lnTo>
                  <a:pt x="251742" y="673551"/>
                </a:lnTo>
                <a:lnTo>
                  <a:pt x="296369" y="682669"/>
                </a:lnTo>
                <a:lnTo>
                  <a:pt x="342900" y="685800"/>
                </a:lnTo>
                <a:lnTo>
                  <a:pt x="389430" y="682669"/>
                </a:lnTo>
                <a:lnTo>
                  <a:pt x="434057" y="673551"/>
                </a:lnTo>
                <a:lnTo>
                  <a:pt x="476373" y="658853"/>
                </a:lnTo>
                <a:lnTo>
                  <a:pt x="515969" y="638984"/>
                </a:lnTo>
                <a:lnTo>
                  <a:pt x="552437" y="614353"/>
                </a:lnTo>
                <a:lnTo>
                  <a:pt x="585368" y="585368"/>
                </a:lnTo>
                <a:lnTo>
                  <a:pt x="614353" y="552437"/>
                </a:lnTo>
                <a:lnTo>
                  <a:pt x="638984" y="515969"/>
                </a:lnTo>
                <a:lnTo>
                  <a:pt x="658853" y="476373"/>
                </a:lnTo>
                <a:lnTo>
                  <a:pt x="673551" y="434057"/>
                </a:lnTo>
                <a:lnTo>
                  <a:pt x="682669" y="389430"/>
                </a:lnTo>
                <a:lnTo>
                  <a:pt x="685800" y="342900"/>
                </a:lnTo>
                <a:lnTo>
                  <a:pt x="682669" y="296372"/>
                </a:lnTo>
                <a:lnTo>
                  <a:pt x="673551" y="251746"/>
                </a:lnTo>
                <a:lnTo>
                  <a:pt x="658853" y="209431"/>
                </a:lnTo>
                <a:lnTo>
                  <a:pt x="638984" y="169835"/>
                </a:lnTo>
                <a:lnTo>
                  <a:pt x="614353" y="133367"/>
                </a:lnTo>
                <a:lnTo>
                  <a:pt x="585368" y="100436"/>
                </a:lnTo>
                <a:lnTo>
                  <a:pt x="552437" y="71450"/>
                </a:lnTo>
                <a:lnTo>
                  <a:pt x="515969" y="46817"/>
                </a:lnTo>
                <a:lnTo>
                  <a:pt x="476373" y="26948"/>
                </a:lnTo>
                <a:lnTo>
                  <a:pt x="434057" y="12249"/>
                </a:lnTo>
                <a:lnTo>
                  <a:pt x="389430" y="3130"/>
                </a:lnTo>
                <a:lnTo>
                  <a:pt x="342900" y="0"/>
                </a:lnTo>
                <a:close/>
              </a:path>
            </a:pathLst>
          </a:custGeom>
          <a:solidFill>
            <a:srgbClr val="6F1D46"/>
          </a:solidFill>
        </p:spPr>
        <p:txBody>
          <a:bodyPr wrap="square" lIns="0" tIns="0" rIns="0" bIns="0" rtlCol="0"/>
          <a:lstStyle/>
          <a:p>
            <a:endParaRPr sz="1350"/>
          </a:p>
        </p:txBody>
      </p:sp>
      <p:sp>
        <p:nvSpPr>
          <p:cNvPr id="24" name="object 24"/>
          <p:cNvSpPr/>
          <p:nvPr/>
        </p:nvSpPr>
        <p:spPr>
          <a:xfrm>
            <a:off x="514350" y="4629150"/>
            <a:ext cx="1028700" cy="1028700"/>
          </a:xfrm>
          <a:custGeom>
            <a:avLst/>
            <a:gdLst/>
            <a:ahLst/>
            <a:cxnLst/>
            <a:rect l="l" t="t" r="r" b="b"/>
            <a:pathLst>
              <a:path w="1371600" h="1371600">
                <a:moveTo>
                  <a:pt x="685800" y="0"/>
                </a:moveTo>
                <a:lnTo>
                  <a:pt x="636823" y="1721"/>
                </a:lnTo>
                <a:lnTo>
                  <a:pt x="588776" y="6810"/>
                </a:lnTo>
                <a:lnTo>
                  <a:pt x="541774" y="15149"/>
                </a:lnTo>
                <a:lnTo>
                  <a:pt x="495934" y="26622"/>
                </a:lnTo>
                <a:lnTo>
                  <a:pt x="451371" y="41114"/>
                </a:lnTo>
                <a:lnTo>
                  <a:pt x="408202" y="58508"/>
                </a:lnTo>
                <a:lnTo>
                  <a:pt x="366542" y="78688"/>
                </a:lnTo>
                <a:lnTo>
                  <a:pt x="326508" y="101539"/>
                </a:lnTo>
                <a:lnTo>
                  <a:pt x="288216" y="126943"/>
                </a:lnTo>
                <a:lnTo>
                  <a:pt x="251782" y="154786"/>
                </a:lnTo>
                <a:lnTo>
                  <a:pt x="217321" y="184951"/>
                </a:lnTo>
                <a:lnTo>
                  <a:pt x="184951" y="217321"/>
                </a:lnTo>
                <a:lnTo>
                  <a:pt x="154786" y="251782"/>
                </a:lnTo>
                <a:lnTo>
                  <a:pt x="126943" y="288216"/>
                </a:lnTo>
                <a:lnTo>
                  <a:pt x="101539" y="326508"/>
                </a:lnTo>
                <a:lnTo>
                  <a:pt x="78688" y="366542"/>
                </a:lnTo>
                <a:lnTo>
                  <a:pt x="58508" y="408202"/>
                </a:lnTo>
                <a:lnTo>
                  <a:pt x="41114" y="451371"/>
                </a:lnTo>
                <a:lnTo>
                  <a:pt x="26622" y="495934"/>
                </a:lnTo>
                <a:lnTo>
                  <a:pt x="15149" y="541774"/>
                </a:lnTo>
                <a:lnTo>
                  <a:pt x="6810" y="588776"/>
                </a:lnTo>
                <a:lnTo>
                  <a:pt x="1721" y="636823"/>
                </a:lnTo>
                <a:lnTo>
                  <a:pt x="0" y="685800"/>
                </a:lnTo>
                <a:lnTo>
                  <a:pt x="1721" y="734777"/>
                </a:lnTo>
                <a:lnTo>
                  <a:pt x="6810" y="782826"/>
                </a:lnTo>
                <a:lnTo>
                  <a:pt x="15149" y="829829"/>
                </a:lnTo>
                <a:lnTo>
                  <a:pt x="26622" y="875670"/>
                </a:lnTo>
                <a:lnTo>
                  <a:pt x="41114" y="920233"/>
                </a:lnTo>
                <a:lnTo>
                  <a:pt x="58508" y="963403"/>
                </a:lnTo>
                <a:lnTo>
                  <a:pt x="78688" y="1005062"/>
                </a:lnTo>
                <a:lnTo>
                  <a:pt x="101539" y="1045096"/>
                </a:lnTo>
                <a:lnTo>
                  <a:pt x="126943" y="1083388"/>
                </a:lnTo>
                <a:lnTo>
                  <a:pt x="154786" y="1119822"/>
                </a:lnTo>
                <a:lnTo>
                  <a:pt x="184951" y="1154283"/>
                </a:lnTo>
                <a:lnTo>
                  <a:pt x="217321" y="1186653"/>
                </a:lnTo>
                <a:lnTo>
                  <a:pt x="251782" y="1216817"/>
                </a:lnTo>
                <a:lnTo>
                  <a:pt x="288216" y="1244659"/>
                </a:lnTo>
                <a:lnTo>
                  <a:pt x="326508" y="1270063"/>
                </a:lnTo>
                <a:lnTo>
                  <a:pt x="366542" y="1292913"/>
                </a:lnTo>
                <a:lnTo>
                  <a:pt x="408202" y="1313093"/>
                </a:lnTo>
                <a:lnTo>
                  <a:pt x="451371" y="1330486"/>
                </a:lnTo>
                <a:lnTo>
                  <a:pt x="495934" y="1344978"/>
                </a:lnTo>
                <a:lnTo>
                  <a:pt x="541774" y="1356451"/>
                </a:lnTo>
                <a:lnTo>
                  <a:pt x="588776" y="1364789"/>
                </a:lnTo>
                <a:lnTo>
                  <a:pt x="636823" y="1369878"/>
                </a:lnTo>
                <a:lnTo>
                  <a:pt x="685800" y="1371600"/>
                </a:lnTo>
                <a:lnTo>
                  <a:pt x="734776" y="1369878"/>
                </a:lnTo>
                <a:lnTo>
                  <a:pt x="782823" y="1364789"/>
                </a:lnTo>
                <a:lnTo>
                  <a:pt x="829825" y="1356451"/>
                </a:lnTo>
                <a:lnTo>
                  <a:pt x="875665" y="1344978"/>
                </a:lnTo>
                <a:lnTo>
                  <a:pt x="920228" y="1330486"/>
                </a:lnTo>
                <a:lnTo>
                  <a:pt x="963397" y="1313093"/>
                </a:lnTo>
                <a:lnTo>
                  <a:pt x="1005057" y="1292913"/>
                </a:lnTo>
                <a:lnTo>
                  <a:pt x="1045091" y="1270063"/>
                </a:lnTo>
                <a:lnTo>
                  <a:pt x="1083383" y="1244659"/>
                </a:lnTo>
                <a:lnTo>
                  <a:pt x="1119817" y="1216817"/>
                </a:lnTo>
                <a:lnTo>
                  <a:pt x="1154278" y="1186653"/>
                </a:lnTo>
                <a:lnTo>
                  <a:pt x="1186648" y="1154283"/>
                </a:lnTo>
                <a:lnTo>
                  <a:pt x="1216813" y="1119822"/>
                </a:lnTo>
                <a:lnTo>
                  <a:pt x="1244656" y="1083388"/>
                </a:lnTo>
                <a:lnTo>
                  <a:pt x="1270060" y="1045096"/>
                </a:lnTo>
                <a:lnTo>
                  <a:pt x="1292911" y="1005062"/>
                </a:lnTo>
                <a:lnTo>
                  <a:pt x="1313091" y="963403"/>
                </a:lnTo>
                <a:lnTo>
                  <a:pt x="1330485" y="920233"/>
                </a:lnTo>
                <a:lnTo>
                  <a:pt x="1344977" y="875670"/>
                </a:lnTo>
                <a:lnTo>
                  <a:pt x="1356450" y="829829"/>
                </a:lnTo>
                <a:lnTo>
                  <a:pt x="1364789" y="782826"/>
                </a:lnTo>
                <a:lnTo>
                  <a:pt x="1369878" y="734777"/>
                </a:lnTo>
                <a:lnTo>
                  <a:pt x="1371600" y="685800"/>
                </a:lnTo>
                <a:lnTo>
                  <a:pt x="1369878" y="636823"/>
                </a:lnTo>
                <a:lnTo>
                  <a:pt x="1364789" y="588776"/>
                </a:lnTo>
                <a:lnTo>
                  <a:pt x="1356450" y="541774"/>
                </a:lnTo>
                <a:lnTo>
                  <a:pt x="1344977" y="495934"/>
                </a:lnTo>
                <a:lnTo>
                  <a:pt x="1330485" y="451371"/>
                </a:lnTo>
                <a:lnTo>
                  <a:pt x="1313091" y="408202"/>
                </a:lnTo>
                <a:lnTo>
                  <a:pt x="1292911" y="366542"/>
                </a:lnTo>
                <a:lnTo>
                  <a:pt x="1270060" y="326508"/>
                </a:lnTo>
                <a:lnTo>
                  <a:pt x="1244656" y="288216"/>
                </a:lnTo>
                <a:lnTo>
                  <a:pt x="1216813" y="251782"/>
                </a:lnTo>
                <a:lnTo>
                  <a:pt x="1186648" y="217321"/>
                </a:lnTo>
                <a:lnTo>
                  <a:pt x="1154278" y="184951"/>
                </a:lnTo>
                <a:lnTo>
                  <a:pt x="1119817" y="154786"/>
                </a:lnTo>
                <a:lnTo>
                  <a:pt x="1083383" y="126943"/>
                </a:lnTo>
                <a:lnTo>
                  <a:pt x="1045091" y="101539"/>
                </a:lnTo>
                <a:lnTo>
                  <a:pt x="1005057" y="78688"/>
                </a:lnTo>
                <a:lnTo>
                  <a:pt x="963397" y="58508"/>
                </a:lnTo>
                <a:lnTo>
                  <a:pt x="920228" y="41114"/>
                </a:lnTo>
                <a:lnTo>
                  <a:pt x="875665" y="26622"/>
                </a:lnTo>
                <a:lnTo>
                  <a:pt x="829825" y="15149"/>
                </a:lnTo>
                <a:lnTo>
                  <a:pt x="782823" y="6810"/>
                </a:lnTo>
                <a:lnTo>
                  <a:pt x="734776" y="1721"/>
                </a:lnTo>
                <a:lnTo>
                  <a:pt x="685800" y="0"/>
                </a:lnTo>
                <a:close/>
              </a:path>
            </a:pathLst>
          </a:custGeom>
          <a:solidFill>
            <a:srgbClr val="64CFE3"/>
          </a:solidFill>
        </p:spPr>
        <p:txBody>
          <a:bodyPr wrap="square" lIns="0" tIns="0" rIns="0" bIns="0" rtlCol="0"/>
          <a:lstStyle/>
          <a:p>
            <a:endParaRPr sz="1350"/>
          </a:p>
        </p:txBody>
      </p:sp>
      <p:sp>
        <p:nvSpPr>
          <p:cNvPr id="25" name="object 25"/>
          <p:cNvSpPr/>
          <p:nvPr/>
        </p:nvSpPr>
        <p:spPr>
          <a:xfrm>
            <a:off x="3086100" y="3086100"/>
            <a:ext cx="1028700" cy="1028700"/>
          </a:xfrm>
          <a:custGeom>
            <a:avLst/>
            <a:gdLst/>
            <a:ahLst/>
            <a:cxnLst/>
            <a:rect l="l" t="t" r="r" b="b"/>
            <a:pathLst>
              <a:path w="1371600" h="1371600">
                <a:moveTo>
                  <a:pt x="685800" y="0"/>
                </a:moveTo>
                <a:lnTo>
                  <a:pt x="636823" y="1721"/>
                </a:lnTo>
                <a:lnTo>
                  <a:pt x="588776" y="6810"/>
                </a:lnTo>
                <a:lnTo>
                  <a:pt x="541774" y="15149"/>
                </a:lnTo>
                <a:lnTo>
                  <a:pt x="495934" y="26622"/>
                </a:lnTo>
                <a:lnTo>
                  <a:pt x="451371" y="41114"/>
                </a:lnTo>
                <a:lnTo>
                  <a:pt x="408202" y="58508"/>
                </a:lnTo>
                <a:lnTo>
                  <a:pt x="366542" y="78688"/>
                </a:lnTo>
                <a:lnTo>
                  <a:pt x="326508" y="101539"/>
                </a:lnTo>
                <a:lnTo>
                  <a:pt x="288216" y="126943"/>
                </a:lnTo>
                <a:lnTo>
                  <a:pt x="251782" y="154786"/>
                </a:lnTo>
                <a:lnTo>
                  <a:pt x="217321" y="184951"/>
                </a:lnTo>
                <a:lnTo>
                  <a:pt x="184951" y="217321"/>
                </a:lnTo>
                <a:lnTo>
                  <a:pt x="154786" y="251782"/>
                </a:lnTo>
                <a:lnTo>
                  <a:pt x="126943" y="288216"/>
                </a:lnTo>
                <a:lnTo>
                  <a:pt x="101539" y="326508"/>
                </a:lnTo>
                <a:lnTo>
                  <a:pt x="78688" y="366542"/>
                </a:lnTo>
                <a:lnTo>
                  <a:pt x="58508" y="408202"/>
                </a:lnTo>
                <a:lnTo>
                  <a:pt x="41114" y="451371"/>
                </a:lnTo>
                <a:lnTo>
                  <a:pt x="26622" y="495934"/>
                </a:lnTo>
                <a:lnTo>
                  <a:pt x="15149" y="541774"/>
                </a:lnTo>
                <a:lnTo>
                  <a:pt x="6810" y="588776"/>
                </a:lnTo>
                <a:lnTo>
                  <a:pt x="1721" y="636823"/>
                </a:lnTo>
                <a:lnTo>
                  <a:pt x="0" y="685800"/>
                </a:lnTo>
                <a:lnTo>
                  <a:pt x="1721" y="734777"/>
                </a:lnTo>
                <a:lnTo>
                  <a:pt x="6810" y="782826"/>
                </a:lnTo>
                <a:lnTo>
                  <a:pt x="15149" y="829829"/>
                </a:lnTo>
                <a:lnTo>
                  <a:pt x="26622" y="875670"/>
                </a:lnTo>
                <a:lnTo>
                  <a:pt x="41114" y="920233"/>
                </a:lnTo>
                <a:lnTo>
                  <a:pt x="58508" y="963403"/>
                </a:lnTo>
                <a:lnTo>
                  <a:pt x="78688" y="1005062"/>
                </a:lnTo>
                <a:lnTo>
                  <a:pt x="101539" y="1045096"/>
                </a:lnTo>
                <a:lnTo>
                  <a:pt x="126943" y="1083388"/>
                </a:lnTo>
                <a:lnTo>
                  <a:pt x="154786" y="1119822"/>
                </a:lnTo>
                <a:lnTo>
                  <a:pt x="184951" y="1154283"/>
                </a:lnTo>
                <a:lnTo>
                  <a:pt x="217321" y="1186653"/>
                </a:lnTo>
                <a:lnTo>
                  <a:pt x="251782" y="1216817"/>
                </a:lnTo>
                <a:lnTo>
                  <a:pt x="288216" y="1244659"/>
                </a:lnTo>
                <a:lnTo>
                  <a:pt x="326508" y="1270063"/>
                </a:lnTo>
                <a:lnTo>
                  <a:pt x="366542" y="1292913"/>
                </a:lnTo>
                <a:lnTo>
                  <a:pt x="408202" y="1313093"/>
                </a:lnTo>
                <a:lnTo>
                  <a:pt x="451371" y="1330486"/>
                </a:lnTo>
                <a:lnTo>
                  <a:pt x="495934" y="1344978"/>
                </a:lnTo>
                <a:lnTo>
                  <a:pt x="541774" y="1356451"/>
                </a:lnTo>
                <a:lnTo>
                  <a:pt x="588776" y="1364789"/>
                </a:lnTo>
                <a:lnTo>
                  <a:pt x="636823" y="1369878"/>
                </a:lnTo>
                <a:lnTo>
                  <a:pt x="685800" y="1371600"/>
                </a:lnTo>
                <a:lnTo>
                  <a:pt x="734776" y="1369878"/>
                </a:lnTo>
                <a:lnTo>
                  <a:pt x="782823" y="1364789"/>
                </a:lnTo>
                <a:lnTo>
                  <a:pt x="829825" y="1356451"/>
                </a:lnTo>
                <a:lnTo>
                  <a:pt x="875665" y="1344978"/>
                </a:lnTo>
                <a:lnTo>
                  <a:pt x="920228" y="1330486"/>
                </a:lnTo>
                <a:lnTo>
                  <a:pt x="963397" y="1313093"/>
                </a:lnTo>
                <a:lnTo>
                  <a:pt x="1005057" y="1292913"/>
                </a:lnTo>
                <a:lnTo>
                  <a:pt x="1045091" y="1270063"/>
                </a:lnTo>
                <a:lnTo>
                  <a:pt x="1083383" y="1244659"/>
                </a:lnTo>
                <a:lnTo>
                  <a:pt x="1119817" y="1216817"/>
                </a:lnTo>
                <a:lnTo>
                  <a:pt x="1154278" y="1186653"/>
                </a:lnTo>
                <a:lnTo>
                  <a:pt x="1186648" y="1154283"/>
                </a:lnTo>
                <a:lnTo>
                  <a:pt x="1216813" y="1119822"/>
                </a:lnTo>
                <a:lnTo>
                  <a:pt x="1244656" y="1083388"/>
                </a:lnTo>
                <a:lnTo>
                  <a:pt x="1270060" y="1045096"/>
                </a:lnTo>
                <a:lnTo>
                  <a:pt x="1292911" y="1005062"/>
                </a:lnTo>
                <a:lnTo>
                  <a:pt x="1313091" y="963403"/>
                </a:lnTo>
                <a:lnTo>
                  <a:pt x="1330485" y="920233"/>
                </a:lnTo>
                <a:lnTo>
                  <a:pt x="1344977" y="875670"/>
                </a:lnTo>
                <a:lnTo>
                  <a:pt x="1356450" y="829829"/>
                </a:lnTo>
                <a:lnTo>
                  <a:pt x="1364789" y="782826"/>
                </a:lnTo>
                <a:lnTo>
                  <a:pt x="1369878" y="734777"/>
                </a:lnTo>
                <a:lnTo>
                  <a:pt x="1371600" y="685800"/>
                </a:lnTo>
                <a:lnTo>
                  <a:pt x="1369878" y="636823"/>
                </a:lnTo>
                <a:lnTo>
                  <a:pt x="1364789" y="588776"/>
                </a:lnTo>
                <a:lnTo>
                  <a:pt x="1356450" y="541774"/>
                </a:lnTo>
                <a:lnTo>
                  <a:pt x="1344977" y="495934"/>
                </a:lnTo>
                <a:lnTo>
                  <a:pt x="1330485" y="451371"/>
                </a:lnTo>
                <a:lnTo>
                  <a:pt x="1313091" y="408202"/>
                </a:lnTo>
                <a:lnTo>
                  <a:pt x="1292911" y="366542"/>
                </a:lnTo>
                <a:lnTo>
                  <a:pt x="1270060" y="326508"/>
                </a:lnTo>
                <a:lnTo>
                  <a:pt x="1244656" y="288216"/>
                </a:lnTo>
                <a:lnTo>
                  <a:pt x="1216813" y="251782"/>
                </a:lnTo>
                <a:lnTo>
                  <a:pt x="1186648" y="217321"/>
                </a:lnTo>
                <a:lnTo>
                  <a:pt x="1154278" y="184951"/>
                </a:lnTo>
                <a:lnTo>
                  <a:pt x="1119817" y="154786"/>
                </a:lnTo>
                <a:lnTo>
                  <a:pt x="1083383" y="126943"/>
                </a:lnTo>
                <a:lnTo>
                  <a:pt x="1045091" y="101539"/>
                </a:lnTo>
                <a:lnTo>
                  <a:pt x="1005057" y="78688"/>
                </a:lnTo>
                <a:lnTo>
                  <a:pt x="963397" y="58508"/>
                </a:lnTo>
                <a:lnTo>
                  <a:pt x="920228" y="41114"/>
                </a:lnTo>
                <a:lnTo>
                  <a:pt x="875665" y="26622"/>
                </a:lnTo>
                <a:lnTo>
                  <a:pt x="829825" y="15149"/>
                </a:lnTo>
                <a:lnTo>
                  <a:pt x="782823" y="6810"/>
                </a:lnTo>
                <a:lnTo>
                  <a:pt x="734776" y="1721"/>
                </a:lnTo>
                <a:lnTo>
                  <a:pt x="685800" y="0"/>
                </a:lnTo>
                <a:close/>
              </a:path>
            </a:pathLst>
          </a:custGeom>
          <a:solidFill>
            <a:srgbClr val="97CAEB"/>
          </a:solidFill>
        </p:spPr>
        <p:txBody>
          <a:bodyPr wrap="square" lIns="0" tIns="0" rIns="0" bIns="0" rtlCol="0"/>
          <a:lstStyle/>
          <a:p>
            <a:endParaRPr sz="1350"/>
          </a:p>
        </p:txBody>
      </p:sp>
      <p:sp>
        <p:nvSpPr>
          <p:cNvPr id="26" name="object 26"/>
          <p:cNvSpPr/>
          <p:nvPr/>
        </p:nvSpPr>
        <p:spPr>
          <a:xfrm>
            <a:off x="3086100" y="4629150"/>
            <a:ext cx="1028700" cy="1028700"/>
          </a:xfrm>
          <a:custGeom>
            <a:avLst/>
            <a:gdLst/>
            <a:ahLst/>
            <a:cxnLst/>
            <a:rect l="l" t="t" r="r" b="b"/>
            <a:pathLst>
              <a:path w="1371600" h="1371600">
                <a:moveTo>
                  <a:pt x="685800" y="0"/>
                </a:moveTo>
                <a:lnTo>
                  <a:pt x="636823" y="1721"/>
                </a:lnTo>
                <a:lnTo>
                  <a:pt x="588776" y="6810"/>
                </a:lnTo>
                <a:lnTo>
                  <a:pt x="541774" y="15149"/>
                </a:lnTo>
                <a:lnTo>
                  <a:pt x="495934" y="26622"/>
                </a:lnTo>
                <a:lnTo>
                  <a:pt x="451371" y="41114"/>
                </a:lnTo>
                <a:lnTo>
                  <a:pt x="408202" y="58508"/>
                </a:lnTo>
                <a:lnTo>
                  <a:pt x="366542" y="78688"/>
                </a:lnTo>
                <a:lnTo>
                  <a:pt x="326508" y="101539"/>
                </a:lnTo>
                <a:lnTo>
                  <a:pt x="288216" y="126943"/>
                </a:lnTo>
                <a:lnTo>
                  <a:pt x="251782" y="154786"/>
                </a:lnTo>
                <a:lnTo>
                  <a:pt x="217321" y="184951"/>
                </a:lnTo>
                <a:lnTo>
                  <a:pt x="184951" y="217321"/>
                </a:lnTo>
                <a:lnTo>
                  <a:pt x="154786" y="251782"/>
                </a:lnTo>
                <a:lnTo>
                  <a:pt x="126943" y="288216"/>
                </a:lnTo>
                <a:lnTo>
                  <a:pt x="101539" y="326508"/>
                </a:lnTo>
                <a:lnTo>
                  <a:pt x="78688" y="366542"/>
                </a:lnTo>
                <a:lnTo>
                  <a:pt x="58508" y="408202"/>
                </a:lnTo>
                <a:lnTo>
                  <a:pt x="41114" y="451371"/>
                </a:lnTo>
                <a:lnTo>
                  <a:pt x="26622" y="495934"/>
                </a:lnTo>
                <a:lnTo>
                  <a:pt x="15149" y="541774"/>
                </a:lnTo>
                <a:lnTo>
                  <a:pt x="6810" y="588776"/>
                </a:lnTo>
                <a:lnTo>
                  <a:pt x="1721" y="636823"/>
                </a:lnTo>
                <a:lnTo>
                  <a:pt x="0" y="685800"/>
                </a:lnTo>
                <a:lnTo>
                  <a:pt x="1721" y="734777"/>
                </a:lnTo>
                <a:lnTo>
                  <a:pt x="6810" y="782826"/>
                </a:lnTo>
                <a:lnTo>
                  <a:pt x="15149" y="829829"/>
                </a:lnTo>
                <a:lnTo>
                  <a:pt x="26622" y="875670"/>
                </a:lnTo>
                <a:lnTo>
                  <a:pt x="41114" y="920233"/>
                </a:lnTo>
                <a:lnTo>
                  <a:pt x="58508" y="963403"/>
                </a:lnTo>
                <a:lnTo>
                  <a:pt x="78688" y="1005062"/>
                </a:lnTo>
                <a:lnTo>
                  <a:pt x="101539" y="1045096"/>
                </a:lnTo>
                <a:lnTo>
                  <a:pt x="126943" y="1083388"/>
                </a:lnTo>
                <a:lnTo>
                  <a:pt x="154786" y="1119822"/>
                </a:lnTo>
                <a:lnTo>
                  <a:pt x="184951" y="1154283"/>
                </a:lnTo>
                <a:lnTo>
                  <a:pt x="217321" y="1186653"/>
                </a:lnTo>
                <a:lnTo>
                  <a:pt x="251782" y="1216817"/>
                </a:lnTo>
                <a:lnTo>
                  <a:pt x="288216" y="1244659"/>
                </a:lnTo>
                <a:lnTo>
                  <a:pt x="326508" y="1270063"/>
                </a:lnTo>
                <a:lnTo>
                  <a:pt x="366542" y="1292913"/>
                </a:lnTo>
                <a:lnTo>
                  <a:pt x="408202" y="1313093"/>
                </a:lnTo>
                <a:lnTo>
                  <a:pt x="451371" y="1330486"/>
                </a:lnTo>
                <a:lnTo>
                  <a:pt x="495934" y="1344978"/>
                </a:lnTo>
                <a:lnTo>
                  <a:pt x="541774" y="1356451"/>
                </a:lnTo>
                <a:lnTo>
                  <a:pt x="588776" y="1364789"/>
                </a:lnTo>
                <a:lnTo>
                  <a:pt x="636823" y="1369878"/>
                </a:lnTo>
                <a:lnTo>
                  <a:pt x="685800" y="1371600"/>
                </a:lnTo>
                <a:lnTo>
                  <a:pt x="734776" y="1369878"/>
                </a:lnTo>
                <a:lnTo>
                  <a:pt x="782823" y="1364789"/>
                </a:lnTo>
                <a:lnTo>
                  <a:pt x="829825" y="1356451"/>
                </a:lnTo>
                <a:lnTo>
                  <a:pt x="875665" y="1344978"/>
                </a:lnTo>
                <a:lnTo>
                  <a:pt x="920228" y="1330486"/>
                </a:lnTo>
                <a:lnTo>
                  <a:pt x="963397" y="1313093"/>
                </a:lnTo>
                <a:lnTo>
                  <a:pt x="1005057" y="1292913"/>
                </a:lnTo>
                <a:lnTo>
                  <a:pt x="1045091" y="1270063"/>
                </a:lnTo>
                <a:lnTo>
                  <a:pt x="1083383" y="1244659"/>
                </a:lnTo>
                <a:lnTo>
                  <a:pt x="1119817" y="1216817"/>
                </a:lnTo>
                <a:lnTo>
                  <a:pt x="1154278" y="1186653"/>
                </a:lnTo>
                <a:lnTo>
                  <a:pt x="1186648" y="1154283"/>
                </a:lnTo>
                <a:lnTo>
                  <a:pt x="1216813" y="1119822"/>
                </a:lnTo>
                <a:lnTo>
                  <a:pt x="1244656" y="1083388"/>
                </a:lnTo>
                <a:lnTo>
                  <a:pt x="1270060" y="1045096"/>
                </a:lnTo>
                <a:lnTo>
                  <a:pt x="1292911" y="1005062"/>
                </a:lnTo>
                <a:lnTo>
                  <a:pt x="1313091" y="963403"/>
                </a:lnTo>
                <a:lnTo>
                  <a:pt x="1330485" y="920233"/>
                </a:lnTo>
                <a:lnTo>
                  <a:pt x="1344977" y="875670"/>
                </a:lnTo>
                <a:lnTo>
                  <a:pt x="1356450" y="829829"/>
                </a:lnTo>
                <a:lnTo>
                  <a:pt x="1364789" y="782826"/>
                </a:lnTo>
                <a:lnTo>
                  <a:pt x="1369878" y="734777"/>
                </a:lnTo>
                <a:lnTo>
                  <a:pt x="1371600" y="685800"/>
                </a:lnTo>
                <a:lnTo>
                  <a:pt x="1369878" y="636823"/>
                </a:lnTo>
                <a:lnTo>
                  <a:pt x="1364789" y="588776"/>
                </a:lnTo>
                <a:lnTo>
                  <a:pt x="1356450" y="541774"/>
                </a:lnTo>
                <a:lnTo>
                  <a:pt x="1344977" y="495934"/>
                </a:lnTo>
                <a:lnTo>
                  <a:pt x="1330485" y="451371"/>
                </a:lnTo>
                <a:lnTo>
                  <a:pt x="1313091" y="408202"/>
                </a:lnTo>
                <a:lnTo>
                  <a:pt x="1292911" y="366542"/>
                </a:lnTo>
                <a:lnTo>
                  <a:pt x="1270060" y="326508"/>
                </a:lnTo>
                <a:lnTo>
                  <a:pt x="1244656" y="288216"/>
                </a:lnTo>
                <a:lnTo>
                  <a:pt x="1216813" y="251782"/>
                </a:lnTo>
                <a:lnTo>
                  <a:pt x="1186648" y="217321"/>
                </a:lnTo>
                <a:lnTo>
                  <a:pt x="1154278" y="184951"/>
                </a:lnTo>
                <a:lnTo>
                  <a:pt x="1119817" y="154786"/>
                </a:lnTo>
                <a:lnTo>
                  <a:pt x="1083383" y="126943"/>
                </a:lnTo>
                <a:lnTo>
                  <a:pt x="1045091" y="101539"/>
                </a:lnTo>
                <a:lnTo>
                  <a:pt x="1005057" y="78688"/>
                </a:lnTo>
                <a:lnTo>
                  <a:pt x="963397" y="58508"/>
                </a:lnTo>
                <a:lnTo>
                  <a:pt x="920228" y="41114"/>
                </a:lnTo>
                <a:lnTo>
                  <a:pt x="875665" y="26622"/>
                </a:lnTo>
                <a:lnTo>
                  <a:pt x="829825" y="15149"/>
                </a:lnTo>
                <a:lnTo>
                  <a:pt x="782823" y="6810"/>
                </a:lnTo>
                <a:lnTo>
                  <a:pt x="734776" y="1721"/>
                </a:lnTo>
                <a:lnTo>
                  <a:pt x="685800" y="0"/>
                </a:lnTo>
                <a:close/>
              </a:path>
            </a:pathLst>
          </a:custGeom>
          <a:solidFill>
            <a:srgbClr val="FFC528"/>
          </a:solidFill>
        </p:spPr>
        <p:txBody>
          <a:bodyPr wrap="square" lIns="0" tIns="0" rIns="0" bIns="0" rtlCol="0"/>
          <a:lstStyle/>
          <a:p>
            <a:endParaRPr sz="1350"/>
          </a:p>
        </p:txBody>
      </p:sp>
      <p:sp>
        <p:nvSpPr>
          <p:cNvPr id="27" name="object 27"/>
          <p:cNvSpPr/>
          <p:nvPr/>
        </p:nvSpPr>
        <p:spPr>
          <a:xfrm>
            <a:off x="8229764" y="3086100"/>
            <a:ext cx="514350" cy="514350"/>
          </a:xfrm>
          <a:custGeom>
            <a:avLst/>
            <a:gdLst/>
            <a:ahLst/>
            <a:cxnLst/>
            <a:rect l="l" t="t" r="r" b="b"/>
            <a:pathLst>
              <a:path w="685800" h="685800">
                <a:moveTo>
                  <a:pt x="342900" y="0"/>
                </a:moveTo>
                <a:lnTo>
                  <a:pt x="296369" y="3130"/>
                </a:lnTo>
                <a:lnTo>
                  <a:pt x="251742" y="12249"/>
                </a:lnTo>
                <a:lnTo>
                  <a:pt x="209426" y="26948"/>
                </a:lnTo>
                <a:lnTo>
                  <a:pt x="169830" y="46817"/>
                </a:lnTo>
                <a:lnTo>
                  <a:pt x="133362" y="71450"/>
                </a:lnTo>
                <a:lnTo>
                  <a:pt x="100431" y="100436"/>
                </a:lnTo>
                <a:lnTo>
                  <a:pt x="71446" y="133367"/>
                </a:lnTo>
                <a:lnTo>
                  <a:pt x="46815" y="169835"/>
                </a:lnTo>
                <a:lnTo>
                  <a:pt x="26946" y="209431"/>
                </a:lnTo>
                <a:lnTo>
                  <a:pt x="12248" y="251746"/>
                </a:lnTo>
                <a:lnTo>
                  <a:pt x="3130" y="296372"/>
                </a:lnTo>
                <a:lnTo>
                  <a:pt x="0" y="342900"/>
                </a:lnTo>
                <a:lnTo>
                  <a:pt x="3130" y="389430"/>
                </a:lnTo>
                <a:lnTo>
                  <a:pt x="12248" y="434057"/>
                </a:lnTo>
                <a:lnTo>
                  <a:pt x="26946" y="476373"/>
                </a:lnTo>
                <a:lnTo>
                  <a:pt x="46815" y="515969"/>
                </a:lnTo>
                <a:lnTo>
                  <a:pt x="71446" y="552437"/>
                </a:lnTo>
                <a:lnTo>
                  <a:pt x="100431" y="585368"/>
                </a:lnTo>
                <a:lnTo>
                  <a:pt x="133362" y="614353"/>
                </a:lnTo>
                <a:lnTo>
                  <a:pt x="169830" y="638984"/>
                </a:lnTo>
                <a:lnTo>
                  <a:pt x="209426" y="658853"/>
                </a:lnTo>
                <a:lnTo>
                  <a:pt x="251742" y="673551"/>
                </a:lnTo>
                <a:lnTo>
                  <a:pt x="296369" y="682669"/>
                </a:lnTo>
                <a:lnTo>
                  <a:pt x="342900" y="685800"/>
                </a:lnTo>
                <a:lnTo>
                  <a:pt x="389430" y="682669"/>
                </a:lnTo>
                <a:lnTo>
                  <a:pt x="434057" y="673551"/>
                </a:lnTo>
                <a:lnTo>
                  <a:pt x="476373" y="658853"/>
                </a:lnTo>
                <a:lnTo>
                  <a:pt x="515969" y="638984"/>
                </a:lnTo>
                <a:lnTo>
                  <a:pt x="552437" y="614353"/>
                </a:lnTo>
                <a:lnTo>
                  <a:pt x="585368" y="585368"/>
                </a:lnTo>
                <a:lnTo>
                  <a:pt x="614353" y="552437"/>
                </a:lnTo>
                <a:lnTo>
                  <a:pt x="638984" y="515969"/>
                </a:lnTo>
                <a:lnTo>
                  <a:pt x="658853" y="476373"/>
                </a:lnTo>
                <a:lnTo>
                  <a:pt x="673551" y="434057"/>
                </a:lnTo>
                <a:lnTo>
                  <a:pt x="682669" y="389430"/>
                </a:lnTo>
                <a:lnTo>
                  <a:pt x="685800" y="342900"/>
                </a:lnTo>
                <a:lnTo>
                  <a:pt x="682669" y="296372"/>
                </a:lnTo>
                <a:lnTo>
                  <a:pt x="673551" y="251746"/>
                </a:lnTo>
                <a:lnTo>
                  <a:pt x="658853" y="209431"/>
                </a:lnTo>
                <a:lnTo>
                  <a:pt x="638984" y="169835"/>
                </a:lnTo>
                <a:lnTo>
                  <a:pt x="614353" y="133367"/>
                </a:lnTo>
                <a:lnTo>
                  <a:pt x="585368" y="100436"/>
                </a:lnTo>
                <a:lnTo>
                  <a:pt x="552437" y="71450"/>
                </a:lnTo>
                <a:lnTo>
                  <a:pt x="515969" y="46817"/>
                </a:lnTo>
                <a:lnTo>
                  <a:pt x="476373" y="26948"/>
                </a:lnTo>
                <a:lnTo>
                  <a:pt x="434057" y="12249"/>
                </a:lnTo>
                <a:lnTo>
                  <a:pt x="389430" y="3130"/>
                </a:lnTo>
                <a:lnTo>
                  <a:pt x="342900" y="0"/>
                </a:lnTo>
                <a:close/>
              </a:path>
            </a:pathLst>
          </a:custGeom>
          <a:solidFill>
            <a:srgbClr val="006E43"/>
          </a:solidFill>
        </p:spPr>
        <p:txBody>
          <a:bodyPr wrap="square" lIns="0" tIns="0" rIns="0" bIns="0" rtlCol="0"/>
          <a:lstStyle/>
          <a:p>
            <a:endParaRPr sz="135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85EB-566D-874B-8BE4-392DC90ECDFC}"/>
              </a:ext>
            </a:extLst>
          </p:cNvPr>
          <p:cNvSpPr>
            <a:spLocks noGrp="1"/>
          </p:cNvSpPr>
          <p:nvPr>
            <p:ph type="title"/>
          </p:nvPr>
        </p:nvSpPr>
        <p:spPr/>
        <p:txBody>
          <a:bodyPr/>
          <a:lstStyle/>
          <a:p>
            <a:r>
              <a:rPr lang="en-US"/>
              <a:t>Selecting Slide Layouts</a:t>
            </a:r>
          </a:p>
        </p:txBody>
      </p:sp>
      <p:sp>
        <p:nvSpPr>
          <p:cNvPr id="4" name="Content Placeholder 3">
            <a:extLst>
              <a:ext uri="{FF2B5EF4-FFF2-40B4-BE49-F238E27FC236}">
                <a16:creationId xmlns:a16="http://schemas.microsoft.com/office/drawing/2014/main" id="{A498B316-F8DD-1A44-816D-A818541AB190}"/>
              </a:ext>
            </a:extLst>
          </p:cNvPr>
          <p:cNvSpPr>
            <a:spLocks noGrp="1"/>
          </p:cNvSpPr>
          <p:nvPr>
            <p:ph sz="quarter" idx="13"/>
          </p:nvPr>
        </p:nvSpPr>
        <p:spPr>
          <a:xfrm>
            <a:off x="541339" y="1371600"/>
            <a:ext cx="2900361" cy="3093154"/>
          </a:xfrm>
        </p:spPr>
        <p:txBody>
          <a:bodyPr wrap="square">
            <a:spAutoFit/>
          </a:bodyPr>
          <a:lstStyle/>
          <a:p>
            <a:pPr marL="0" indent="0">
              <a:buNone/>
            </a:pPr>
            <a:r>
              <a:rPr lang="en-US" dirty="0"/>
              <a:t>To add a new slide to your presentation and/or access the slide layouts: </a:t>
            </a:r>
          </a:p>
          <a:p>
            <a:r>
              <a:rPr lang="en-US" dirty="0"/>
              <a:t>Go to the “Home” tab, select the drop down arrow next to “New Slide” to view the various options of slide formats.</a:t>
            </a:r>
          </a:p>
          <a:p>
            <a:r>
              <a:rPr lang="en-US" dirty="0"/>
              <a:t>Select a layout from the available options.</a:t>
            </a:r>
          </a:p>
        </p:txBody>
      </p:sp>
      <p:grpSp>
        <p:nvGrpSpPr>
          <p:cNvPr id="14" name="Group 13">
            <a:extLst>
              <a:ext uri="{FF2B5EF4-FFF2-40B4-BE49-F238E27FC236}">
                <a16:creationId xmlns:a16="http://schemas.microsoft.com/office/drawing/2014/main" id="{5D01D2A3-0774-2944-93F0-AC604029A993}"/>
              </a:ext>
            </a:extLst>
          </p:cNvPr>
          <p:cNvGrpSpPr/>
          <p:nvPr/>
        </p:nvGrpSpPr>
        <p:grpSpPr>
          <a:xfrm>
            <a:off x="3540552" y="1035906"/>
            <a:ext cx="8367316" cy="5518868"/>
            <a:chOff x="3540552" y="1035906"/>
            <a:chExt cx="8367316" cy="5518868"/>
          </a:xfrm>
        </p:grpSpPr>
        <p:pic>
          <p:nvPicPr>
            <p:cNvPr id="8" name="Picture 7" descr="Graphical user interface, application, Word&#10;&#10;Description automatically generated">
              <a:extLst>
                <a:ext uri="{FF2B5EF4-FFF2-40B4-BE49-F238E27FC236}">
                  <a16:creationId xmlns:a16="http://schemas.microsoft.com/office/drawing/2014/main" id="{E7F27F76-86B4-6440-B636-35402E36ED85}"/>
                </a:ext>
              </a:extLst>
            </p:cNvPr>
            <p:cNvPicPr>
              <a:picLocks noChangeAspect="1"/>
            </p:cNvPicPr>
            <p:nvPr/>
          </p:nvPicPr>
          <p:blipFill>
            <a:blip r:embed="rId2"/>
            <a:stretch>
              <a:fillRect/>
            </a:stretch>
          </p:blipFill>
          <p:spPr>
            <a:xfrm>
              <a:off x="3540552" y="1035906"/>
              <a:ext cx="8367316" cy="5518868"/>
            </a:xfrm>
            <a:prstGeom prst="rect">
              <a:avLst/>
            </a:prstGeom>
          </p:spPr>
        </p:pic>
        <p:pic>
          <p:nvPicPr>
            <p:cNvPr id="6" name="Picture 5" descr="Graphical user interface, application, Word&#10;&#10;Description automatically generated">
              <a:extLst>
                <a:ext uri="{FF2B5EF4-FFF2-40B4-BE49-F238E27FC236}">
                  <a16:creationId xmlns:a16="http://schemas.microsoft.com/office/drawing/2014/main" id="{0951402B-B942-0C4C-A9DA-D791273A3D32}"/>
                </a:ext>
              </a:extLst>
            </p:cNvPr>
            <p:cNvPicPr>
              <a:picLocks noChangeAspect="1"/>
            </p:cNvPicPr>
            <p:nvPr/>
          </p:nvPicPr>
          <p:blipFill rotWithShape="1">
            <a:blip r:embed="rId3"/>
            <a:srcRect l="11781" t="14759" r="54641" b="46453"/>
            <a:stretch/>
          </p:blipFill>
          <p:spPr>
            <a:xfrm>
              <a:off x="4591125" y="2078322"/>
              <a:ext cx="2830449" cy="2156561"/>
            </a:xfrm>
            <a:prstGeom prst="rect">
              <a:avLst/>
            </a:prstGeom>
            <a:ln>
              <a:noFill/>
            </a:ln>
            <a:effectLst>
              <a:outerShdw blurRad="190500" algn="tl" rotWithShape="0">
                <a:srgbClr val="000000">
                  <a:alpha val="50000"/>
                </a:srgbClr>
              </a:outerShdw>
            </a:effectLst>
          </p:spPr>
        </p:pic>
        <p:sp>
          <p:nvSpPr>
            <p:cNvPr id="10" name="Oval 9">
              <a:extLst>
                <a:ext uri="{FF2B5EF4-FFF2-40B4-BE49-F238E27FC236}">
                  <a16:creationId xmlns:a16="http://schemas.microsoft.com/office/drawing/2014/main" id="{80760113-4114-7C42-A705-EDF60E70219A}"/>
                </a:ext>
              </a:extLst>
            </p:cNvPr>
            <p:cNvSpPr/>
            <p:nvPr/>
          </p:nvSpPr>
          <p:spPr>
            <a:xfrm>
              <a:off x="3784093" y="1390847"/>
              <a:ext cx="504542" cy="29378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B5993EC-5556-8C46-9A8B-7F66924A287C}"/>
                </a:ext>
              </a:extLst>
            </p:cNvPr>
            <p:cNvSpPr/>
            <p:nvPr/>
          </p:nvSpPr>
          <p:spPr>
            <a:xfrm>
              <a:off x="4448301" y="1568075"/>
              <a:ext cx="395971" cy="51024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9D6A2A3-97ED-3F4F-8EFF-2D1D65C36814}"/>
                </a:ext>
              </a:extLst>
            </p:cNvPr>
            <p:cNvSpPr/>
            <p:nvPr/>
          </p:nvSpPr>
          <p:spPr>
            <a:xfrm>
              <a:off x="6770122" y="1282700"/>
              <a:ext cx="1908175" cy="132631"/>
            </a:xfrm>
            <a:prstGeom prst="rect">
              <a:avLst/>
            </a:prstGeom>
            <a:solidFill>
              <a:srgbClr val="C43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0123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E48C2-DA4B-3783-12C1-7D9A8C6F5997}"/>
              </a:ext>
            </a:extLst>
          </p:cNvPr>
          <p:cNvSpPr>
            <a:spLocks noGrp="1"/>
          </p:cNvSpPr>
          <p:nvPr>
            <p:ph type="title"/>
          </p:nvPr>
        </p:nvSpPr>
        <p:spPr>
          <a:xfrm>
            <a:off x="4120294" y="2690191"/>
            <a:ext cx="4860235" cy="738810"/>
          </a:xfrm>
        </p:spPr>
        <p:txBody>
          <a:bodyPr/>
          <a:lstStyle/>
          <a:p>
            <a:r>
              <a:rPr lang="en-US" sz="3200" dirty="0">
                <a:latin typeface="Arial"/>
                <a:cs typeface="Arial"/>
              </a:rPr>
              <a:t>This is a</a:t>
            </a:r>
            <a:br>
              <a:rPr lang="en-US" sz="3200" dirty="0"/>
            </a:br>
            <a:r>
              <a:rPr lang="en-US" sz="3200" dirty="0">
                <a:latin typeface="Arial"/>
                <a:cs typeface="Arial"/>
              </a:rPr>
              <a:t>section divider</a:t>
            </a:r>
          </a:p>
        </p:txBody>
      </p:sp>
    </p:spTree>
    <p:extLst>
      <p:ext uri="{BB962C8B-B14F-4D97-AF65-F5344CB8AC3E}">
        <p14:creationId xmlns:p14="http://schemas.microsoft.com/office/powerpoint/2010/main" val="4250473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4B9143-D6B7-1B44-9007-87C9215CD12B}"/>
              </a:ext>
            </a:extLst>
          </p:cNvPr>
          <p:cNvSpPr>
            <a:spLocks noGrp="1"/>
          </p:cNvSpPr>
          <p:nvPr>
            <p:ph type="title"/>
          </p:nvPr>
        </p:nvSpPr>
        <p:spPr/>
        <p:txBody>
          <a:bodyPr/>
          <a:lstStyle/>
          <a:p>
            <a:r>
              <a:rPr lang="en-US" sz="2400" dirty="0">
                <a:solidFill>
                  <a:schemeClr val="accent1"/>
                </a:solidFill>
              </a:rPr>
              <a:t>Our Purpose &amp; Values</a:t>
            </a:r>
          </a:p>
        </p:txBody>
      </p:sp>
      <p:pic>
        <p:nvPicPr>
          <p:cNvPr id="5" name="Picture 4">
            <a:extLst>
              <a:ext uri="{FF2B5EF4-FFF2-40B4-BE49-F238E27FC236}">
                <a16:creationId xmlns:a16="http://schemas.microsoft.com/office/drawing/2014/main" id="{C9A50A75-6AB6-23CA-0F53-404A5C3CC812}"/>
              </a:ext>
            </a:extLst>
          </p:cNvPr>
          <p:cNvPicPr>
            <a:picLocks noChangeAspect="1"/>
          </p:cNvPicPr>
          <p:nvPr/>
        </p:nvPicPr>
        <p:blipFill>
          <a:blip r:embed="rId2"/>
          <a:stretch>
            <a:fillRect/>
          </a:stretch>
        </p:blipFill>
        <p:spPr>
          <a:xfrm>
            <a:off x="1724789" y="1053956"/>
            <a:ext cx="8742422" cy="5011346"/>
          </a:xfrm>
          <a:prstGeom prst="rect">
            <a:avLst/>
          </a:prstGeom>
        </p:spPr>
      </p:pic>
    </p:spTree>
    <p:extLst>
      <p:ext uri="{BB962C8B-B14F-4D97-AF65-F5344CB8AC3E}">
        <p14:creationId xmlns:p14="http://schemas.microsoft.com/office/powerpoint/2010/main" val="118040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a:extLst>
              <a:ext uri="{FF2B5EF4-FFF2-40B4-BE49-F238E27FC236}">
                <a16:creationId xmlns:a16="http://schemas.microsoft.com/office/drawing/2014/main" id="{A2B3D66C-A1E9-AC43-9C29-FF1E82F6E008}"/>
              </a:ext>
            </a:extLst>
          </p:cNvPr>
          <p:cNvGraphicFramePr>
            <a:graphicFrameLocks noGrp="1"/>
          </p:cNvGraphicFramePr>
          <p:nvPr/>
        </p:nvGraphicFramePr>
        <p:xfrm>
          <a:off x="659731" y="1148564"/>
          <a:ext cx="10872537" cy="2470313"/>
        </p:xfrm>
        <a:graphic>
          <a:graphicData uri="http://schemas.openxmlformats.org/drawingml/2006/table">
            <a:tbl>
              <a:tblPr>
                <a:tableStyleId>{5C22544A-7EE6-4342-B048-85BDC9FD1C3A}</a:tableStyleId>
              </a:tblPr>
              <a:tblGrid>
                <a:gridCol w="668926">
                  <a:extLst>
                    <a:ext uri="{9D8B030D-6E8A-4147-A177-3AD203B41FA5}">
                      <a16:colId xmlns:a16="http://schemas.microsoft.com/office/drawing/2014/main" val="20000"/>
                    </a:ext>
                  </a:extLst>
                </a:gridCol>
                <a:gridCol w="6093761">
                  <a:extLst>
                    <a:ext uri="{9D8B030D-6E8A-4147-A177-3AD203B41FA5}">
                      <a16:colId xmlns:a16="http://schemas.microsoft.com/office/drawing/2014/main" val="20001"/>
                    </a:ext>
                  </a:extLst>
                </a:gridCol>
                <a:gridCol w="2376099">
                  <a:extLst>
                    <a:ext uri="{9D8B030D-6E8A-4147-A177-3AD203B41FA5}">
                      <a16:colId xmlns:a16="http://schemas.microsoft.com/office/drawing/2014/main" val="20002"/>
                    </a:ext>
                  </a:extLst>
                </a:gridCol>
                <a:gridCol w="1733751">
                  <a:extLst>
                    <a:ext uri="{9D8B030D-6E8A-4147-A177-3AD203B41FA5}">
                      <a16:colId xmlns:a16="http://schemas.microsoft.com/office/drawing/2014/main" val="20003"/>
                    </a:ext>
                  </a:extLst>
                </a:gridCol>
              </a:tblGrid>
              <a:tr h="427823">
                <a:tc gridSpan="4">
                  <a:txBody>
                    <a:bodyPr/>
                    <a:lstStyle/>
                    <a:p>
                      <a:pPr marL="6350" indent="0" algn="l" defTabSz="914400" rtl="0" eaLnBrk="1" fontAlgn="ctr" latinLnBrk="0" hangingPunct="1">
                        <a:lnSpc>
                          <a:spcPct val="100000"/>
                        </a:lnSpc>
                        <a:spcBef>
                          <a:spcPct val="0"/>
                        </a:spcBef>
                        <a:spcAft>
                          <a:spcPts val="300"/>
                        </a:spcAft>
                        <a:buClr>
                          <a:srgbClr val="404040"/>
                        </a:buClr>
                        <a:buFont typeface="Arial" panose="020B0604020202020204" pitchFamily="34" charset="0"/>
                        <a:buNone/>
                        <a:tabLst/>
                        <a:defRPr/>
                      </a:pPr>
                      <a:r>
                        <a:rPr lang="en-SG" sz="1800" b="1" kern="1200" spc="-40" dirty="0">
                          <a:solidFill>
                            <a:schemeClr val="tx1"/>
                          </a:solidFill>
                          <a:latin typeface="+mn-lt"/>
                          <a:ea typeface="+mn-ea"/>
                          <a:cs typeface="+mn-cs"/>
                        </a:rPr>
                        <a:t>Actions</a:t>
                      </a:r>
                    </a:p>
                  </a:txBody>
                  <a:tcPr marL="9525" marR="9525" marT="9525"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SG" sz="1050" b="1" i="0" u="none" strike="noStrike" dirty="0">
                        <a:solidFill>
                          <a:schemeClr val="bg1"/>
                        </a:solidFill>
                        <a:effectLst/>
                        <a:latin typeface="Arial"/>
                      </a:endParaRPr>
                    </a:p>
                  </a:txBody>
                  <a:tcPr marL="9525" marR="9525" marT="9525" marB="0" anchor="ctr">
                    <a:lnT w="12700" cmpd="sng">
                      <a:noFill/>
                    </a:lnT>
                    <a:lnB w="12700" cmpd="sng">
                      <a:noFill/>
                    </a:lnB>
                    <a:solidFill>
                      <a:srgbClr val="0A4A8E"/>
                    </a:solidFill>
                  </a:tcPr>
                </a:tc>
                <a:tc hMerge="1">
                  <a:txBody>
                    <a:bodyPr/>
                    <a:lstStyle/>
                    <a:p>
                      <a:pPr algn="ctr" fontAlgn="ctr"/>
                      <a:endParaRPr lang="en-SG" sz="1050" b="1" i="0" u="none" strike="noStrike" dirty="0">
                        <a:solidFill>
                          <a:schemeClr val="bg1"/>
                        </a:solidFill>
                        <a:effectLst/>
                        <a:latin typeface="Arial"/>
                      </a:endParaRPr>
                    </a:p>
                  </a:txBody>
                  <a:tcPr marL="9525" marR="9525" marT="9525" marB="0" anchor="ctr">
                    <a:lnT w="12700" cmpd="sng">
                      <a:noFill/>
                    </a:lnT>
                    <a:lnB w="12700" cmpd="sng">
                      <a:noFill/>
                    </a:lnB>
                    <a:solidFill>
                      <a:srgbClr val="0A4A8E"/>
                    </a:solidFill>
                  </a:tcPr>
                </a:tc>
                <a:tc hMerge="1">
                  <a:txBody>
                    <a:bodyPr/>
                    <a:lstStyle/>
                    <a:p>
                      <a:pPr algn="ctr" fontAlgn="ctr"/>
                      <a:endParaRPr lang="en-SG" sz="1050" b="1" i="0" u="none" strike="noStrike" dirty="0">
                        <a:solidFill>
                          <a:schemeClr val="bg1"/>
                        </a:solidFill>
                        <a:effectLst/>
                        <a:latin typeface="Arial"/>
                      </a:endParaRPr>
                    </a:p>
                  </a:txBody>
                  <a:tcPr marL="9525" marR="9525" marT="9525" marB="0" anchor="ctr">
                    <a:lnR w="6350" cap="flat" cmpd="sng" algn="ctr">
                      <a:solidFill>
                        <a:srgbClr val="0A4A8E"/>
                      </a:solidFill>
                      <a:prstDash val="solid"/>
                      <a:round/>
                      <a:headEnd type="none" w="med" len="med"/>
                      <a:tailEnd type="none" w="med" len="med"/>
                    </a:lnR>
                    <a:lnT w="12700" cmpd="sng">
                      <a:noFill/>
                    </a:lnT>
                    <a:lnB w="12700" cmpd="sng">
                      <a:noFill/>
                    </a:lnB>
                    <a:solidFill>
                      <a:srgbClr val="0A4A8E"/>
                    </a:solidFill>
                  </a:tcPr>
                </a:tc>
                <a:extLst>
                  <a:ext uri="{0D108BD9-81ED-4DB2-BD59-A6C34878D82A}">
                    <a16:rowId xmlns:a16="http://schemas.microsoft.com/office/drawing/2014/main" val="2345245104"/>
                  </a:ext>
                </a:extLst>
              </a:tr>
              <a:tr h="365760">
                <a:tc>
                  <a:txBody>
                    <a:bodyPr/>
                    <a:lstStyle/>
                    <a:p>
                      <a:pPr algn="ctr" fontAlgn="ctr"/>
                      <a:r>
                        <a:rPr lang="en-SG" sz="1600" b="1" u="none" strike="noStrike" dirty="0">
                          <a:solidFill>
                            <a:srgbClr val="3F403F"/>
                          </a:solidFill>
                          <a:effectLst/>
                        </a:rPr>
                        <a:t>S/N</a:t>
                      </a:r>
                      <a:endParaRPr lang="en-SG" sz="1600" b="1" i="0" u="none" strike="noStrike" dirty="0">
                        <a:solidFill>
                          <a:srgbClr val="3F403F"/>
                        </a:solidFill>
                        <a:effectLst/>
                        <a:latin typeface="Arial"/>
                      </a:endParaRPr>
                    </a:p>
                  </a:txBody>
                  <a:tcPr marL="9525" marR="9525" marT="9525"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fontAlgn="ctr"/>
                      <a:r>
                        <a:rPr lang="en-SG" sz="1600" b="1" u="none" strike="noStrike" dirty="0">
                          <a:solidFill>
                            <a:srgbClr val="3F403F"/>
                          </a:solidFill>
                          <a:effectLst/>
                        </a:rPr>
                        <a:t>Action</a:t>
                      </a:r>
                      <a:endParaRPr lang="en-SG" sz="1600" b="1" i="0" u="none" strike="noStrike" dirty="0">
                        <a:solidFill>
                          <a:srgbClr val="3F403F"/>
                        </a:solidFill>
                        <a:effectLst/>
                        <a:latin typeface="Arial"/>
                      </a:endParaRPr>
                    </a:p>
                  </a:txBody>
                  <a:tcPr marL="100965" marR="9525" marT="9525" marB="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ctr"/>
                      <a:r>
                        <a:rPr lang="en-SG" sz="1600" b="1" u="none" strike="noStrike" dirty="0">
                          <a:solidFill>
                            <a:srgbClr val="3F403F"/>
                          </a:solidFill>
                          <a:effectLst/>
                        </a:rPr>
                        <a:t>Owner</a:t>
                      </a:r>
                      <a:endParaRPr lang="en-SG" sz="1600" b="1" i="0" u="none" strike="noStrike" dirty="0">
                        <a:solidFill>
                          <a:srgbClr val="3F403F"/>
                        </a:solidFill>
                        <a:effectLst/>
                        <a:latin typeface="Arial"/>
                      </a:endParaRPr>
                    </a:p>
                  </a:txBody>
                  <a:tcPr marL="9525" marR="9525" marT="9525" marB="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ctr"/>
                      <a:r>
                        <a:rPr lang="en-SG" sz="1600" b="1" u="none" strike="noStrike" dirty="0">
                          <a:solidFill>
                            <a:srgbClr val="3F403F"/>
                          </a:solidFill>
                          <a:effectLst/>
                        </a:rPr>
                        <a:t>Status</a:t>
                      </a:r>
                      <a:endParaRPr lang="en-SG" sz="1600" b="1" i="0" u="none" strike="noStrike" dirty="0">
                        <a:solidFill>
                          <a:srgbClr val="3F403F"/>
                        </a:solidFill>
                        <a:effectLst/>
                        <a:latin typeface="Arial"/>
                      </a:endParaRPr>
                    </a:p>
                  </a:txBody>
                  <a:tcPr marL="9525" marR="9525" marT="9525"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0"/>
                  </a:ext>
                </a:extLst>
              </a:tr>
              <a:tr h="338718">
                <a:tc>
                  <a:txBody>
                    <a:bodyPr/>
                    <a:lstStyle/>
                    <a:p>
                      <a:pPr algn="ctr" fontAlgn="ctr"/>
                      <a:r>
                        <a:rPr lang="en-SG" sz="1600" u="none" strike="noStrike" dirty="0">
                          <a:effectLst/>
                        </a:rPr>
                        <a:t>1</a:t>
                      </a:r>
                      <a:endParaRPr lang="en-SG" sz="1600" b="1" i="0" u="none" strike="noStrike" dirty="0">
                        <a:effectLst/>
                        <a:latin typeface="Arial"/>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600" u="none" strike="noStrike" dirty="0">
                          <a:effectLst/>
                        </a:rPr>
                        <a:t>CPI Team and Model Setup</a:t>
                      </a:r>
                      <a:endParaRPr lang="en-US" sz="1600" b="0" i="0" u="none" strike="noStrike" dirty="0">
                        <a:effectLst/>
                        <a:latin typeface="Arial"/>
                      </a:endParaRP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SG" sz="1600" u="none" strike="noStrike" dirty="0">
                          <a:effectLst/>
                        </a:rPr>
                        <a:t>GM</a:t>
                      </a:r>
                      <a:endParaRPr lang="en-SG" sz="1600" b="0" i="0" u="none" strike="noStrike" dirty="0">
                        <a:effectLst/>
                        <a:latin typeface="Arial"/>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SG" sz="1600" u="none" strike="noStrike" dirty="0">
                          <a:effectLst/>
                        </a:rPr>
                        <a:t>Closed</a:t>
                      </a:r>
                      <a:endParaRPr lang="en-SG" sz="1600" b="0" i="0" u="none" strike="noStrike" dirty="0">
                        <a:effectLst/>
                        <a:latin typeface="Arial"/>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8718">
                <a:tc>
                  <a:txBody>
                    <a:bodyPr/>
                    <a:lstStyle/>
                    <a:p>
                      <a:pPr algn="ctr" fontAlgn="ctr"/>
                      <a:r>
                        <a:rPr lang="en-SG" sz="1600" u="none" strike="noStrike" dirty="0">
                          <a:effectLst/>
                        </a:rPr>
                        <a:t>2</a:t>
                      </a:r>
                      <a:endParaRPr lang="en-SG" sz="1600" b="1" i="0" u="none" strike="noStrike" dirty="0">
                        <a:effectLst/>
                        <a:latin typeface="Arial"/>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fontAlgn="t"/>
                      <a:r>
                        <a:rPr lang="en-US" sz="1600" u="none" strike="noStrike" dirty="0">
                          <a:effectLst/>
                        </a:rPr>
                        <a:t>CPI Project and Initiatives across all Levels</a:t>
                      </a:r>
                      <a:endParaRPr lang="en-US" sz="1600" b="0" i="0" u="none" strike="noStrike" dirty="0">
                        <a:effectLst/>
                        <a:latin typeface="Arial"/>
                      </a:endParaRP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ctr"/>
                      <a:r>
                        <a:rPr lang="en-SG" sz="1600" u="none" strike="noStrike" dirty="0">
                          <a:effectLst/>
                        </a:rPr>
                        <a:t>CPI &amp; HODs</a:t>
                      </a:r>
                      <a:endParaRPr lang="en-SG" sz="1600" b="0" i="0" u="none" strike="noStrike" dirty="0">
                        <a:effectLst/>
                        <a:latin typeface="Arial"/>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ctr"/>
                      <a:r>
                        <a:rPr lang="en-SG" sz="1600" u="none" strike="noStrike" dirty="0">
                          <a:effectLst/>
                        </a:rPr>
                        <a:t>Closed</a:t>
                      </a:r>
                      <a:endParaRPr lang="en-SG" sz="1600" b="0" i="0" u="none" strike="noStrike" dirty="0">
                        <a:effectLst/>
                        <a:latin typeface="Arial"/>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2"/>
                  </a:ext>
                </a:extLst>
              </a:tr>
              <a:tr h="338718">
                <a:tc>
                  <a:txBody>
                    <a:bodyPr/>
                    <a:lstStyle/>
                    <a:p>
                      <a:pPr algn="ctr" fontAlgn="ctr"/>
                      <a:r>
                        <a:rPr lang="en-SG" sz="1600" u="none" strike="noStrike">
                          <a:effectLst/>
                        </a:rPr>
                        <a:t>3</a:t>
                      </a:r>
                      <a:endParaRPr lang="en-SG" sz="1600" b="1" i="0" u="none" strike="noStrike">
                        <a:effectLst/>
                        <a:latin typeface="Arial"/>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600" u="none" strike="noStrike" dirty="0">
                          <a:effectLst/>
                        </a:rPr>
                        <a:t>Global Team Best Practice Sharing</a:t>
                      </a:r>
                      <a:endParaRPr lang="en-US" sz="1600" b="0" i="0" u="none" strike="noStrike" dirty="0">
                        <a:effectLst/>
                        <a:latin typeface="Arial"/>
                      </a:endParaRP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SG" sz="1600" u="none" strike="noStrike" dirty="0">
                          <a:effectLst/>
                        </a:rPr>
                        <a:t>Global &amp; Region CPI</a:t>
                      </a:r>
                      <a:endParaRPr lang="en-SG" sz="1600" b="0" i="0" u="none" strike="noStrike" dirty="0">
                        <a:effectLst/>
                        <a:latin typeface="Arial"/>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SG" sz="1600" u="none" strike="noStrike" dirty="0">
                          <a:effectLst/>
                        </a:rPr>
                        <a:t>Closed</a:t>
                      </a:r>
                      <a:endParaRPr lang="en-SG" sz="1600" b="0" i="0" u="none" strike="noStrike" dirty="0">
                        <a:effectLst/>
                        <a:latin typeface="Arial"/>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21858">
                <a:tc>
                  <a:txBody>
                    <a:bodyPr/>
                    <a:lstStyle/>
                    <a:p>
                      <a:pPr algn="ctr" fontAlgn="ctr"/>
                      <a:r>
                        <a:rPr lang="en-SG" sz="1600" u="none" strike="noStrike" dirty="0">
                          <a:effectLst/>
                        </a:rPr>
                        <a:t>4</a:t>
                      </a:r>
                      <a:endParaRPr lang="en-SG" sz="1600" b="1" i="0" u="none" strike="noStrike" dirty="0">
                        <a:effectLst/>
                        <a:latin typeface="Arial"/>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fontAlgn="t"/>
                      <a:r>
                        <a:rPr lang="en-US" sz="1600" u="none" strike="noStrike" dirty="0">
                          <a:effectLst/>
                        </a:rPr>
                        <a:t>Global Center of Excellence (COE) Best Practice Sharing</a:t>
                      </a:r>
                      <a:endParaRPr lang="en-US" sz="1600" b="0" i="0" u="none" strike="noStrike" dirty="0">
                        <a:effectLst/>
                        <a:latin typeface="Arial"/>
                      </a:endParaRP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ctr"/>
                      <a:r>
                        <a:rPr lang="en-SG" sz="1600" u="none" strike="noStrike" dirty="0">
                          <a:effectLst/>
                        </a:rPr>
                        <a:t>CPI &amp; HODs</a:t>
                      </a:r>
                      <a:endParaRPr lang="en-SG" sz="1600" b="0" i="0" u="none" strike="noStrike" dirty="0">
                        <a:effectLst/>
                        <a:latin typeface="+mn-lt"/>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ctr"/>
                      <a:r>
                        <a:rPr lang="en-SG" sz="1600" u="none" strike="noStrike" dirty="0">
                          <a:effectLst/>
                        </a:rPr>
                        <a:t>Closed</a:t>
                      </a:r>
                      <a:endParaRPr lang="en-SG" sz="1600" b="0" i="0" u="none" strike="noStrike" dirty="0">
                        <a:effectLst/>
                        <a:latin typeface="Arial"/>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4"/>
                  </a:ext>
                </a:extLst>
              </a:tr>
              <a:tr h="338718">
                <a:tc>
                  <a:txBody>
                    <a:bodyPr/>
                    <a:lstStyle/>
                    <a:p>
                      <a:pPr algn="ctr" fontAlgn="ctr"/>
                      <a:r>
                        <a:rPr lang="en-SG" sz="1600" u="none" strike="noStrike" dirty="0">
                          <a:effectLst/>
                        </a:rPr>
                        <a:t>5</a:t>
                      </a:r>
                      <a:endParaRPr lang="en-SG" sz="1600" b="1" i="0" u="none" strike="noStrike" dirty="0">
                        <a:effectLst/>
                        <a:latin typeface="Arial"/>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600" u="none" strike="noStrike" dirty="0">
                          <a:effectLst/>
                        </a:rPr>
                        <a:t>CPI Awards and Recognition System (LEAN Day)</a:t>
                      </a:r>
                      <a:endParaRPr lang="en-US" sz="1600" b="0" i="0" u="none" strike="noStrike" dirty="0">
                        <a:effectLst/>
                        <a:latin typeface="Arial"/>
                      </a:endParaRP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b="0" i="0" u="none" strike="noStrike" dirty="0">
                          <a:effectLst/>
                          <a:latin typeface="+mn-lt"/>
                        </a:rPr>
                        <a:t>GM</a:t>
                      </a:r>
                      <a:r>
                        <a:rPr lang="en-US" sz="1600" b="0" i="0" u="none" strike="noStrike" baseline="0" dirty="0">
                          <a:effectLst/>
                          <a:latin typeface="+mn-lt"/>
                        </a:rPr>
                        <a:t> &amp; HODs</a:t>
                      </a:r>
                      <a:endParaRPr lang="en-SG" sz="1600" b="0" i="0" u="none" strike="noStrike" dirty="0">
                        <a:effectLst/>
                        <a:latin typeface="Arial"/>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SG" sz="1600" u="none" strike="noStrike" dirty="0">
                          <a:effectLst/>
                        </a:rPr>
                        <a:t>Closed</a:t>
                      </a:r>
                      <a:endParaRPr lang="en-SG" sz="1600" b="0" i="0" u="none" strike="noStrike" dirty="0">
                        <a:effectLst/>
                        <a:latin typeface="Arial"/>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2" name="Title 1">
            <a:extLst>
              <a:ext uri="{FF2B5EF4-FFF2-40B4-BE49-F238E27FC236}">
                <a16:creationId xmlns:a16="http://schemas.microsoft.com/office/drawing/2014/main" id="{665FAF68-4962-294E-89C1-1C79014964E6}"/>
              </a:ext>
            </a:extLst>
          </p:cNvPr>
          <p:cNvSpPr>
            <a:spLocks noGrp="1"/>
          </p:cNvSpPr>
          <p:nvPr>
            <p:ph type="title"/>
          </p:nvPr>
        </p:nvSpPr>
        <p:spPr>
          <a:xfrm>
            <a:off x="548640" y="457200"/>
            <a:ext cx="11102023" cy="424732"/>
          </a:xfrm>
        </p:spPr>
        <p:txBody>
          <a:bodyPr/>
          <a:lstStyle/>
          <a:p>
            <a:r>
              <a:rPr lang="en-US" dirty="0"/>
              <a:t>Sample Table </a:t>
            </a:r>
          </a:p>
        </p:txBody>
      </p:sp>
    </p:spTree>
    <p:extLst>
      <p:ext uri="{BB962C8B-B14F-4D97-AF65-F5344CB8AC3E}">
        <p14:creationId xmlns:p14="http://schemas.microsoft.com/office/powerpoint/2010/main" val="138248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hart 20">
            <a:extLst>
              <a:ext uri="{FF2B5EF4-FFF2-40B4-BE49-F238E27FC236}">
                <a16:creationId xmlns:a16="http://schemas.microsoft.com/office/drawing/2014/main" id="{C10DCDE2-4C8B-8B41-93D2-F614B1355A07}"/>
              </a:ext>
            </a:extLst>
          </p:cNvPr>
          <p:cNvGraphicFramePr>
            <a:graphicFrameLocks/>
          </p:cNvGraphicFramePr>
          <p:nvPr/>
        </p:nvGraphicFramePr>
        <p:xfrm>
          <a:off x="574451" y="1042017"/>
          <a:ext cx="4247043" cy="217648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009C5477-A0BC-A441-BDEF-6671AF7D98B5}"/>
              </a:ext>
            </a:extLst>
          </p:cNvPr>
          <p:cNvSpPr>
            <a:spLocks noGrp="1"/>
          </p:cNvSpPr>
          <p:nvPr>
            <p:ph type="title"/>
          </p:nvPr>
        </p:nvSpPr>
        <p:spPr>
          <a:xfrm>
            <a:off x="548640" y="457200"/>
            <a:ext cx="11102023" cy="424732"/>
          </a:xfrm>
        </p:spPr>
        <p:txBody>
          <a:bodyPr/>
          <a:lstStyle/>
          <a:p>
            <a:r>
              <a:rPr lang="en-US" dirty="0"/>
              <a:t>Cash Levels Stronger Post-COVID</a:t>
            </a:r>
            <a:endParaRPr lang="en-US"/>
          </a:p>
        </p:txBody>
      </p:sp>
      <p:sp>
        <p:nvSpPr>
          <p:cNvPr id="8" name="Text Placeholder 7">
            <a:extLst>
              <a:ext uri="{FF2B5EF4-FFF2-40B4-BE49-F238E27FC236}">
                <a16:creationId xmlns:a16="http://schemas.microsoft.com/office/drawing/2014/main" id="{56674886-1797-1649-81EE-574CEA303E57}"/>
              </a:ext>
            </a:extLst>
          </p:cNvPr>
          <p:cNvSpPr>
            <a:spLocks noGrp="1"/>
          </p:cNvSpPr>
          <p:nvPr>
            <p:ph type="body" sz="quarter" idx="18"/>
          </p:nvPr>
        </p:nvSpPr>
        <p:spPr/>
        <p:txBody>
          <a:bodyPr/>
          <a:lstStyle/>
          <a:p>
            <a:r>
              <a:rPr lang="en-US" dirty="0"/>
              <a:t>U.S. currency in circulation through 3/31/21. Source: St. Louis Federal Reserve (FRED). Weekly (</a:t>
            </a:r>
            <a:r>
              <a:rPr lang="en-US" dirty="0" err="1"/>
              <a:t>QoQ</a:t>
            </a:r>
            <a:r>
              <a:rPr lang="en-US" dirty="0"/>
              <a:t>) / Monthly (Historical) Average Currency in Circulation (Billions of Dollars, Weekly, Not Seasonally Adjusted) </a:t>
            </a:r>
          </a:p>
          <a:p>
            <a:r>
              <a:rPr lang="en-US" dirty="0"/>
              <a:t>Represents year-over-year increase in value of cash processed in U.S.</a:t>
            </a:r>
          </a:p>
          <a:p>
            <a:r>
              <a:rPr lang="en-US" dirty="0"/>
              <a:t>Euro currency in circulation through March 2021. Source: ECB. Monthly Currency in Circulation (Billions, Monthly, Not Seasonally Adjusted) </a:t>
            </a:r>
          </a:p>
          <a:p>
            <a:r>
              <a:rPr lang="en-US" dirty="0"/>
              <a:t>Represents year-over-year increase in number of withdrawal transactions on “same terminal” basis</a:t>
            </a:r>
          </a:p>
          <a:p>
            <a:r>
              <a:rPr lang="en-US" dirty="0"/>
              <a:t>Refers to USD currency-in-circulation levels from 1917 to present; Euro levels from 2002 to present</a:t>
            </a:r>
          </a:p>
        </p:txBody>
      </p:sp>
      <p:grpSp>
        <p:nvGrpSpPr>
          <p:cNvPr id="35" name="Group 34">
            <a:extLst>
              <a:ext uri="{FF2B5EF4-FFF2-40B4-BE49-F238E27FC236}">
                <a16:creationId xmlns:a16="http://schemas.microsoft.com/office/drawing/2014/main" id="{882B2780-904A-F344-ABD2-FDEE844BB102}"/>
              </a:ext>
            </a:extLst>
          </p:cNvPr>
          <p:cNvGrpSpPr/>
          <p:nvPr/>
        </p:nvGrpSpPr>
        <p:grpSpPr>
          <a:xfrm>
            <a:off x="1204057" y="3147677"/>
            <a:ext cx="3270858" cy="153889"/>
            <a:chOff x="1070839" y="3474543"/>
            <a:chExt cx="3270858" cy="153889"/>
          </a:xfrm>
        </p:grpSpPr>
        <p:sp>
          <p:nvSpPr>
            <p:cNvPr id="18" name="TextBox 17">
              <a:extLst>
                <a:ext uri="{FF2B5EF4-FFF2-40B4-BE49-F238E27FC236}">
                  <a16:creationId xmlns:a16="http://schemas.microsoft.com/office/drawing/2014/main" id="{642B98C7-9CDA-4245-89BF-732111475B75}"/>
                </a:ext>
              </a:extLst>
            </p:cNvPr>
            <p:cNvSpPr txBox="1"/>
            <p:nvPr/>
          </p:nvSpPr>
          <p:spPr>
            <a:xfrm>
              <a:off x="1070839" y="3474543"/>
              <a:ext cx="311300" cy="153889"/>
            </a:xfrm>
            <a:prstGeom prst="rect">
              <a:avLst/>
            </a:prstGeom>
          </p:spPr>
          <p:txBody>
            <a:bodyPr wrap="square" lIns="0" tIns="0" rIns="0" bIns="0" rtlCol="0">
              <a:spAutoFit/>
            </a:bodyPr>
            <a:lstStyle/>
            <a:p>
              <a:pPr algn="ctr">
                <a:spcAft>
                  <a:spcPts val="1200"/>
                </a:spcAft>
              </a:pPr>
              <a:r>
                <a:rPr lang="en-US" sz="1000" dirty="0">
                  <a:solidFill>
                    <a:srgbClr val="3F403F"/>
                  </a:solidFill>
                </a:rPr>
                <a:t>2018</a:t>
              </a:r>
            </a:p>
          </p:txBody>
        </p:sp>
        <p:sp>
          <p:nvSpPr>
            <p:cNvPr id="19" name="TextBox 18">
              <a:extLst>
                <a:ext uri="{FF2B5EF4-FFF2-40B4-BE49-F238E27FC236}">
                  <a16:creationId xmlns:a16="http://schemas.microsoft.com/office/drawing/2014/main" id="{6DA950DE-2C1A-3542-9577-773D75F15E71}"/>
                </a:ext>
              </a:extLst>
            </p:cNvPr>
            <p:cNvSpPr txBox="1"/>
            <p:nvPr/>
          </p:nvSpPr>
          <p:spPr>
            <a:xfrm>
              <a:off x="2057358" y="3474543"/>
              <a:ext cx="311300" cy="153889"/>
            </a:xfrm>
            <a:prstGeom prst="rect">
              <a:avLst/>
            </a:prstGeom>
          </p:spPr>
          <p:txBody>
            <a:bodyPr wrap="square" lIns="0" tIns="0" rIns="0" bIns="0" rtlCol="0">
              <a:spAutoFit/>
            </a:bodyPr>
            <a:lstStyle/>
            <a:p>
              <a:pPr algn="ctr">
                <a:spcAft>
                  <a:spcPts val="1200"/>
                </a:spcAft>
              </a:pPr>
              <a:r>
                <a:rPr lang="en-US" sz="1000" dirty="0">
                  <a:solidFill>
                    <a:srgbClr val="3F403F"/>
                  </a:solidFill>
                </a:rPr>
                <a:t>2019</a:t>
              </a:r>
            </a:p>
          </p:txBody>
        </p:sp>
        <p:sp>
          <p:nvSpPr>
            <p:cNvPr id="20" name="TextBox 19">
              <a:extLst>
                <a:ext uri="{FF2B5EF4-FFF2-40B4-BE49-F238E27FC236}">
                  <a16:creationId xmlns:a16="http://schemas.microsoft.com/office/drawing/2014/main" id="{78123CD3-C4A0-6046-A65D-20175569A6C9}"/>
                </a:ext>
              </a:extLst>
            </p:cNvPr>
            <p:cNvSpPr txBox="1"/>
            <p:nvPr/>
          </p:nvSpPr>
          <p:spPr>
            <a:xfrm>
              <a:off x="3043877" y="3474543"/>
              <a:ext cx="311300" cy="153889"/>
            </a:xfrm>
            <a:prstGeom prst="rect">
              <a:avLst/>
            </a:prstGeom>
          </p:spPr>
          <p:txBody>
            <a:bodyPr wrap="square" lIns="0" tIns="0" rIns="0" bIns="0" rtlCol="0">
              <a:spAutoFit/>
            </a:bodyPr>
            <a:lstStyle/>
            <a:p>
              <a:pPr algn="ctr">
                <a:spcAft>
                  <a:spcPts val="1200"/>
                </a:spcAft>
              </a:pPr>
              <a:r>
                <a:rPr lang="en-US" sz="1000" dirty="0">
                  <a:solidFill>
                    <a:srgbClr val="3F403F"/>
                  </a:solidFill>
                </a:rPr>
                <a:t>2020</a:t>
              </a:r>
            </a:p>
          </p:txBody>
        </p:sp>
        <p:sp>
          <p:nvSpPr>
            <p:cNvPr id="17" name="TextBox 16">
              <a:extLst>
                <a:ext uri="{FF2B5EF4-FFF2-40B4-BE49-F238E27FC236}">
                  <a16:creationId xmlns:a16="http://schemas.microsoft.com/office/drawing/2014/main" id="{C36036D3-BA8B-1A42-AD88-275CD8252566}"/>
                </a:ext>
              </a:extLst>
            </p:cNvPr>
            <p:cNvSpPr txBox="1"/>
            <p:nvPr/>
          </p:nvSpPr>
          <p:spPr>
            <a:xfrm>
              <a:off x="4030397" y="3474543"/>
              <a:ext cx="311300" cy="153889"/>
            </a:xfrm>
            <a:prstGeom prst="rect">
              <a:avLst/>
            </a:prstGeom>
          </p:spPr>
          <p:txBody>
            <a:bodyPr wrap="square" lIns="0" tIns="0" rIns="0" bIns="0" rtlCol="0">
              <a:spAutoFit/>
            </a:bodyPr>
            <a:lstStyle/>
            <a:p>
              <a:pPr algn="ctr">
                <a:spcAft>
                  <a:spcPts val="1200"/>
                </a:spcAft>
              </a:pPr>
              <a:r>
                <a:rPr lang="en-US" sz="1000" dirty="0">
                  <a:solidFill>
                    <a:srgbClr val="3F403F"/>
                  </a:solidFill>
                </a:rPr>
                <a:t>2021</a:t>
              </a:r>
            </a:p>
          </p:txBody>
        </p:sp>
      </p:grpSp>
      <p:sp>
        <p:nvSpPr>
          <p:cNvPr id="26" name="Rectangle 25">
            <a:extLst>
              <a:ext uri="{FF2B5EF4-FFF2-40B4-BE49-F238E27FC236}">
                <a16:creationId xmlns:a16="http://schemas.microsoft.com/office/drawing/2014/main" id="{86B798B7-1382-0347-9FBA-4BDE587E938D}"/>
              </a:ext>
            </a:extLst>
          </p:cNvPr>
          <p:cNvSpPr/>
          <p:nvPr/>
        </p:nvSpPr>
        <p:spPr>
          <a:xfrm>
            <a:off x="5270808" y="2347559"/>
            <a:ext cx="1802325" cy="877581"/>
          </a:xfrm>
          <a:prstGeom prst="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3F403F"/>
                </a:solidFill>
              </a:rPr>
              <a:t>1990-2020</a:t>
            </a:r>
          </a:p>
          <a:p>
            <a:pPr algn="ctr">
              <a:spcBef>
                <a:spcPts val="200"/>
              </a:spcBef>
              <a:spcAft>
                <a:spcPts val="200"/>
              </a:spcAft>
            </a:pPr>
            <a:r>
              <a:rPr lang="en-US" b="1" dirty="0">
                <a:solidFill>
                  <a:srgbClr val="3F403F"/>
                </a:solidFill>
              </a:rPr>
              <a:t>~6%</a:t>
            </a:r>
          </a:p>
          <a:p>
            <a:pPr algn="ctr"/>
            <a:r>
              <a:rPr lang="en-US" sz="800" dirty="0">
                <a:solidFill>
                  <a:srgbClr val="3F403F"/>
                </a:solidFill>
              </a:rPr>
              <a:t>30-yr CAGR</a:t>
            </a:r>
          </a:p>
        </p:txBody>
      </p:sp>
      <p:sp>
        <p:nvSpPr>
          <p:cNvPr id="36" name="Rectangle 35">
            <a:extLst>
              <a:ext uri="{FF2B5EF4-FFF2-40B4-BE49-F238E27FC236}">
                <a16:creationId xmlns:a16="http://schemas.microsoft.com/office/drawing/2014/main" id="{FAD1A337-21A8-A646-8113-2BBB82A09388}"/>
              </a:ext>
            </a:extLst>
          </p:cNvPr>
          <p:cNvSpPr/>
          <p:nvPr/>
        </p:nvSpPr>
        <p:spPr>
          <a:xfrm>
            <a:off x="5270808" y="1356570"/>
            <a:ext cx="1802333" cy="877581"/>
          </a:xfrm>
          <a:prstGeom prst="rect">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1400" dirty="0">
                <a:solidFill>
                  <a:srgbClr val="3F403F"/>
                </a:solidFill>
              </a:rPr>
              <a:t>First quarter 2021</a:t>
            </a:r>
          </a:p>
          <a:p>
            <a:pPr algn="ctr">
              <a:spcBef>
                <a:spcPts val="200"/>
              </a:spcBef>
              <a:spcAft>
                <a:spcPts val="200"/>
              </a:spcAft>
            </a:pPr>
            <a:r>
              <a:rPr lang="en-US" b="1" dirty="0">
                <a:solidFill>
                  <a:srgbClr val="3F403F"/>
                </a:solidFill>
              </a:rPr>
              <a:t>17%</a:t>
            </a:r>
          </a:p>
          <a:p>
            <a:pPr algn="ctr"/>
            <a:r>
              <a:rPr lang="en-US" sz="800" dirty="0" err="1">
                <a:solidFill>
                  <a:srgbClr val="3F403F"/>
                </a:solidFill>
              </a:rPr>
              <a:t>Yoy</a:t>
            </a:r>
            <a:r>
              <a:rPr lang="en-US" sz="800" dirty="0">
                <a:solidFill>
                  <a:srgbClr val="3F403F"/>
                </a:solidFill>
              </a:rPr>
              <a:t> % increase</a:t>
            </a:r>
          </a:p>
        </p:txBody>
      </p:sp>
      <p:graphicFrame>
        <p:nvGraphicFramePr>
          <p:cNvPr id="37" name="Chart 36">
            <a:extLst>
              <a:ext uri="{FF2B5EF4-FFF2-40B4-BE49-F238E27FC236}">
                <a16:creationId xmlns:a16="http://schemas.microsoft.com/office/drawing/2014/main" id="{75BE38B7-BE70-B645-9740-65EA9AC4F817}"/>
              </a:ext>
            </a:extLst>
          </p:cNvPr>
          <p:cNvGraphicFramePr>
            <a:graphicFrameLocks/>
          </p:cNvGraphicFramePr>
          <p:nvPr/>
        </p:nvGraphicFramePr>
        <p:xfrm>
          <a:off x="574451" y="3601572"/>
          <a:ext cx="4247043" cy="1846400"/>
        </p:xfrm>
        <a:graphic>
          <a:graphicData uri="http://schemas.openxmlformats.org/drawingml/2006/chart">
            <c:chart xmlns:c="http://schemas.openxmlformats.org/drawingml/2006/chart" xmlns:r="http://schemas.openxmlformats.org/officeDocument/2006/relationships" r:id="rId3"/>
          </a:graphicData>
        </a:graphic>
      </p:graphicFrame>
      <p:grpSp>
        <p:nvGrpSpPr>
          <p:cNvPr id="38" name="Group 37">
            <a:extLst>
              <a:ext uri="{FF2B5EF4-FFF2-40B4-BE49-F238E27FC236}">
                <a16:creationId xmlns:a16="http://schemas.microsoft.com/office/drawing/2014/main" id="{A2F8ACD4-5565-604C-8E47-C68F5EF39802}"/>
              </a:ext>
            </a:extLst>
          </p:cNvPr>
          <p:cNvGrpSpPr/>
          <p:nvPr/>
        </p:nvGrpSpPr>
        <p:grpSpPr>
          <a:xfrm>
            <a:off x="1204057" y="5380329"/>
            <a:ext cx="3270858" cy="153889"/>
            <a:chOff x="1070839" y="3474543"/>
            <a:chExt cx="3270858" cy="153889"/>
          </a:xfrm>
        </p:grpSpPr>
        <p:sp>
          <p:nvSpPr>
            <p:cNvPr id="39" name="TextBox 38">
              <a:extLst>
                <a:ext uri="{FF2B5EF4-FFF2-40B4-BE49-F238E27FC236}">
                  <a16:creationId xmlns:a16="http://schemas.microsoft.com/office/drawing/2014/main" id="{E537EF08-384A-2E4B-A08C-BEDE42150749}"/>
                </a:ext>
              </a:extLst>
            </p:cNvPr>
            <p:cNvSpPr txBox="1"/>
            <p:nvPr/>
          </p:nvSpPr>
          <p:spPr>
            <a:xfrm>
              <a:off x="1070839" y="3474543"/>
              <a:ext cx="311300" cy="153889"/>
            </a:xfrm>
            <a:prstGeom prst="rect">
              <a:avLst/>
            </a:prstGeom>
          </p:spPr>
          <p:txBody>
            <a:bodyPr wrap="square" lIns="0" tIns="0" rIns="0" bIns="0" rtlCol="0">
              <a:spAutoFit/>
            </a:bodyPr>
            <a:lstStyle/>
            <a:p>
              <a:pPr algn="ctr">
                <a:spcAft>
                  <a:spcPts val="1200"/>
                </a:spcAft>
              </a:pPr>
              <a:r>
                <a:rPr lang="en-US" sz="1000" dirty="0">
                  <a:solidFill>
                    <a:srgbClr val="3F403F"/>
                  </a:solidFill>
                </a:rPr>
                <a:t>2018</a:t>
              </a:r>
            </a:p>
          </p:txBody>
        </p:sp>
        <p:sp>
          <p:nvSpPr>
            <p:cNvPr id="40" name="TextBox 39">
              <a:extLst>
                <a:ext uri="{FF2B5EF4-FFF2-40B4-BE49-F238E27FC236}">
                  <a16:creationId xmlns:a16="http://schemas.microsoft.com/office/drawing/2014/main" id="{33B130CA-95E5-3D4D-8D3F-CF87CD401F22}"/>
                </a:ext>
              </a:extLst>
            </p:cNvPr>
            <p:cNvSpPr txBox="1"/>
            <p:nvPr/>
          </p:nvSpPr>
          <p:spPr>
            <a:xfrm>
              <a:off x="2057358" y="3474543"/>
              <a:ext cx="311300" cy="153889"/>
            </a:xfrm>
            <a:prstGeom prst="rect">
              <a:avLst/>
            </a:prstGeom>
          </p:spPr>
          <p:txBody>
            <a:bodyPr wrap="square" lIns="0" tIns="0" rIns="0" bIns="0" rtlCol="0">
              <a:spAutoFit/>
            </a:bodyPr>
            <a:lstStyle/>
            <a:p>
              <a:pPr algn="ctr">
                <a:spcAft>
                  <a:spcPts val="1200"/>
                </a:spcAft>
              </a:pPr>
              <a:r>
                <a:rPr lang="en-US" sz="1000" dirty="0">
                  <a:solidFill>
                    <a:srgbClr val="3F403F"/>
                  </a:solidFill>
                </a:rPr>
                <a:t>2019</a:t>
              </a:r>
            </a:p>
          </p:txBody>
        </p:sp>
        <p:sp>
          <p:nvSpPr>
            <p:cNvPr id="41" name="TextBox 40">
              <a:extLst>
                <a:ext uri="{FF2B5EF4-FFF2-40B4-BE49-F238E27FC236}">
                  <a16:creationId xmlns:a16="http://schemas.microsoft.com/office/drawing/2014/main" id="{24055B7E-132A-1C45-BD6B-51A250FE132F}"/>
                </a:ext>
              </a:extLst>
            </p:cNvPr>
            <p:cNvSpPr txBox="1"/>
            <p:nvPr/>
          </p:nvSpPr>
          <p:spPr>
            <a:xfrm>
              <a:off x="3043877" y="3474543"/>
              <a:ext cx="311300" cy="153889"/>
            </a:xfrm>
            <a:prstGeom prst="rect">
              <a:avLst/>
            </a:prstGeom>
          </p:spPr>
          <p:txBody>
            <a:bodyPr wrap="square" lIns="0" tIns="0" rIns="0" bIns="0" rtlCol="0">
              <a:spAutoFit/>
            </a:bodyPr>
            <a:lstStyle/>
            <a:p>
              <a:pPr algn="ctr">
                <a:spcAft>
                  <a:spcPts val="1200"/>
                </a:spcAft>
              </a:pPr>
              <a:r>
                <a:rPr lang="en-US" sz="1000" dirty="0">
                  <a:solidFill>
                    <a:srgbClr val="3F403F"/>
                  </a:solidFill>
                </a:rPr>
                <a:t>2020</a:t>
              </a:r>
            </a:p>
          </p:txBody>
        </p:sp>
        <p:sp>
          <p:nvSpPr>
            <p:cNvPr id="42" name="TextBox 41">
              <a:extLst>
                <a:ext uri="{FF2B5EF4-FFF2-40B4-BE49-F238E27FC236}">
                  <a16:creationId xmlns:a16="http://schemas.microsoft.com/office/drawing/2014/main" id="{3E6CC720-5F2A-1348-9D6F-0BA4F15CECAE}"/>
                </a:ext>
              </a:extLst>
            </p:cNvPr>
            <p:cNvSpPr txBox="1"/>
            <p:nvPr/>
          </p:nvSpPr>
          <p:spPr>
            <a:xfrm>
              <a:off x="4030397" y="3474543"/>
              <a:ext cx="311300" cy="153889"/>
            </a:xfrm>
            <a:prstGeom prst="rect">
              <a:avLst/>
            </a:prstGeom>
          </p:spPr>
          <p:txBody>
            <a:bodyPr wrap="square" lIns="0" tIns="0" rIns="0" bIns="0" rtlCol="0">
              <a:spAutoFit/>
            </a:bodyPr>
            <a:lstStyle/>
            <a:p>
              <a:pPr algn="ctr">
                <a:spcAft>
                  <a:spcPts val="1200"/>
                </a:spcAft>
              </a:pPr>
              <a:r>
                <a:rPr lang="en-US" sz="1000" dirty="0">
                  <a:solidFill>
                    <a:srgbClr val="3F403F"/>
                  </a:solidFill>
                </a:rPr>
                <a:t>2021</a:t>
              </a:r>
            </a:p>
          </p:txBody>
        </p:sp>
      </p:grpSp>
      <p:sp>
        <p:nvSpPr>
          <p:cNvPr id="45" name="Rectangle 44">
            <a:extLst>
              <a:ext uri="{FF2B5EF4-FFF2-40B4-BE49-F238E27FC236}">
                <a16:creationId xmlns:a16="http://schemas.microsoft.com/office/drawing/2014/main" id="{83E8F40F-FB97-C740-AA52-138A51DAE703}"/>
              </a:ext>
            </a:extLst>
          </p:cNvPr>
          <p:cNvSpPr/>
          <p:nvPr/>
        </p:nvSpPr>
        <p:spPr>
          <a:xfrm>
            <a:off x="5270808" y="4669688"/>
            <a:ext cx="1802305" cy="877581"/>
          </a:xfrm>
          <a:prstGeom prst="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3F403F"/>
                </a:solidFill>
              </a:rPr>
              <a:t>2002-2020</a:t>
            </a:r>
          </a:p>
          <a:p>
            <a:pPr algn="ctr">
              <a:spcBef>
                <a:spcPts val="200"/>
              </a:spcBef>
              <a:spcAft>
                <a:spcPts val="200"/>
              </a:spcAft>
            </a:pPr>
            <a:r>
              <a:rPr lang="en-US" b="1" dirty="0">
                <a:solidFill>
                  <a:srgbClr val="3F403F"/>
                </a:solidFill>
              </a:rPr>
              <a:t>~9%</a:t>
            </a:r>
          </a:p>
          <a:p>
            <a:pPr algn="ctr"/>
            <a:r>
              <a:rPr lang="en-US" sz="800" dirty="0">
                <a:solidFill>
                  <a:srgbClr val="3F403F"/>
                </a:solidFill>
              </a:rPr>
              <a:t>30-yr CAGR</a:t>
            </a:r>
          </a:p>
        </p:txBody>
      </p:sp>
      <p:sp>
        <p:nvSpPr>
          <p:cNvPr id="46" name="Rectangle 45">
            <a:extLst>
              <a:ext uri="{FF2B5EF4-FFF2-40B4-BE49-F238E27FC236}">
                <a16:creationId xmlns:a16="http://schemas.microsoft.com/office/drawing/2014/main" id="{3321D536-72FE-B64B-B420-5D5FACCA5477}"/>
              </a:ext>
            </a:extLst>
          </p:cNvPr>
          <p:cNvSpPr/>
          <p:nvPr/>
        </p:nvSpPr>
        <p:spPr>
          <a:xfrm>
            <a:off x="5270808" y="3678559"/>
            <a:ext cx="1802311" cy="877581"/>
          </a:xfrm>
          <a:prstGeom prst="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1400" dirty="0">
                <a:solidFill>
                  <a:srgbClr val="3F403F"/>
                </a:solidFill>
              </a:rPr>
              <a:t>First quarter 2021</a:t>
            </a:r>
          </a:p>
          <a:p>
            <a:pPr algn="ctr">
              <a:spcBef>
                <a:spcPts val="200"/>
              </a:spcBef>
              <a:spcAft>
                <a:spcPts val="200"/>
              </a:spcAft>
            </a:pPr>
            <a:r>
              <a:rPr lang="en-US" b="1" dirty="0">
                <a:solidFill>
                  <a:srgbClr val="3F403F"/>
                </a:solidFill>
              </a:rPr>
              <a:t>12%</a:t>
            </a:r>
          </a:p>
          <a:p>
            <a:pPr algn="ctr"/>
            <a:r>
              <a:rPr lang="en-US" sz="800" dirty="0">
                <a:solidFill>
                  <a:srgbClr val="3F403F"/>
                </a:solidFill>
              </a:rPr>
              <a:t>YoY % Increase</a:t>
            </a:r>
          </a:p>
        </p:txBody>
      </p:sp>
      <p:grpSp>
        <p:nvGrpSpPr>
          <p:cNvPr id="6" name="Group 5">
            <a:extLst>
              <a:ext uri="{FF2B5EF4-FFF2-40B4-BE49-F238E27FC236}">
                <a16:creationId xmlns:a16="http://schemas.microsoft.com/office/drawing/2014/main" id="{7991D882-68DA-3242-AC80-CCEA60B75005}"/>
              </a:ext>
            </a:extLst>
          </p:cNvPr>
          <p:cNvGrpSpPr/>
          <p:nvPr/>
        </p:nvGrpSpPr>
        <p:grpSpPr>
          <a:xfrm>
            <a:off x="7862610" y="1042017"/>
            <a:ext cx="3856785" cy="3167490"/>
            <a:chOff x="7889504" y="1042017"/>
            <a:chExt cx="3856785" cy="3167490"/>
          </a:xfrm>
        </p:grpSpPr>
        <p:sp>
          <p:nvSpPr>
            <p:cNvPr id="66" name="TextBox 65">
              <a:extLst>
                <a:ext uri="{FF2B5EF4-FFF2-40B4-BE49-F238E27FC236}">
                  <a16:creationId xmlns:a16="http://schemas.microsoft.com/office/drawing/2014/main" id="{8BAB335D-9F40-1541-A1D5-11928AD8CB29}"/>
                </a:ext>
              </a:extLst>
            </p:cNvPr>
            <p:cNvSpPr txBox="1"/>
            <p:nvPr/>
          </p:nvSpPr>
          <p:spPr>
            <a:xfrm>
              <a:off x="7889504" y="1042017"/>
              <a:ext cx="3748922" cy="523220"/>
            </a:xfrm>
            <a:prstGeom prst="rect">
              <a:avLst/>
            </a:prstGeom>
            <a:noFill/>
          </p:spPr>
          <p:txBody>
            <a:bodyPr wrap="square" rtlCol="0">
              <a:spAutoFit/>
            </a:bodyPr>
            <a:lstStyle/>
            <a:p>
              <a:pPr algn="ctr"/>
              <a:r>
                <a:rPr lang="en-US" sz="1600" b="1" dirty="0">
                  <a:solidFill>
                    <a:srgbClr val="3F403F"/>
                  </a:solidFill>
                </a:rPr>
                <a:t>Brink’s Cash Levels</a:t>
              </a:r>
            </a:p>
            <a:p>
              <a:pPr algn="ctr"/>
              <a:r>
                <a:rPr lang="en-US" sz="1200" dirty="0"/>
                <a:t>First Quarter 2021</a:t>
              </a:r>
            </a:p>
          </p:txBody>
        </p:sp>
        <p:sp>
          <p:nvSpPr>
            <p:cNvPr id="60" name="Retângulo 42">
              <a:extLst>
                <a:ext uri="{FF2B5EF4-FFF2-40B4-BE49-F238E27FC236}">
                  <a16:creationId xmlns:a16="http://schemas.microsoft.com/office/drawing/2014/main" id="{98A91A9E-949C-F34F-B1D6-F3B24E0CB902}"/>
                </a:ext>
              </a:extLst>
            </p:cNvPr>
            <p:cNvSpPr/>
            <p:nvPr/>
          </p:nvSpPr>
          <p:spPr>
            <a:xfrm>
              <a:off x="7997367" y="1903337"/>
              <a:ext cx="3748922" cy="1138773"/>
            </a:xfrm>
            <a:prstGeom prst="rect">
              <a:avLst/>
            </a:prstGeom>
          </p:spPr>
          <p:txBody>
            <a:bodyPr wrap="square" lIns="0" tIns="0" rIns="0" bIns="0">
              <a:spAutoFit/>
            </a:bodyPr>
            <a:lstStyle/>
            <a:p>
              <a:pPr marL="0" lvl="1" algn="ctr">
                <a:buClr>
                  <a:srgbClr val="005DAA"/>
                </a:buClr>
                <a:buSzPct val="100000"/>
              </a:pPr>
              <a:r>
                <a:rPr lang="en-US" sz="1500" kern="0" dirty="0">
                  <a:solidFill>
                    <a:srgbClr val="3F403F"/>
                  </a:solidFill>
                </a:rPr>
                <a:t>Brink’s U.S. Cash Processed </a:t>
              </a:r>
            </a:p>
            <a:p>
              <a:pPr marL="0" lvl="1" algn="ctr">
                <a:buClr>
                  <a:srgbClr val="005DAA"/>
                </a:buClr>
                <a:buSzPct val="100000"/>
              </a:pPr>
              <a:r>
                <a:rPr lang="en-US" sz="4400" b="1" kern="0" dirty="0">
                  <a:solidFill>
                    <a:srgbClr val="0A4A8E"/>
                  </a:solidFill>
                </a:rPr>
                <a:t>+4</a:t>
              </a:r>
              <a:r>
                <a:rPr lang="en-US" sz="4400" b="1" kern="0" baseline="30000" dirty="0">
                  <a:solidFill>
                    <a:srgbClr val="0A4A8E"/>
                  </a:solidFill>
                </a:rPr>
                <a:t>%</a:t>
              </a:r>
            </a:p>
            <a:p>
              <a:pPr marL="0" lvl="1" algn="ctr">
                <a:spcAft>
                  <a:spcPts val="300"/>
                </a:spcAft>
                <a:buClr>
                  <a:srgbClr val="005DAA"/>
                </a:buClr>
                <a:buSzPct val="100000"/>
              </a:pPr>
              <a:r>
                <a:rPr lang="en-US" sz="1500" kern="0" dirty="0">
                  <a:solidFill>
                    <a:srgbClr val="3F403F"/>
                  </a:solidFill>
                </a:rPr>
                <a:t>Value of Cash</a:t>
              </a:r>
              <a:r>
                <a:rPr lang="en-US" sz="1500" kern="0" baseline="30000" dirty="0">
                  <a:solidFill>
                    <a:srgbClr val="3F403F"/>
                  </a:solidFill>
                </a:rPr>
                <a:t>2</a:t>
              </a:r>
            </a:p>
          </p:txBody>
        </p:sp>
        <p:sp>
          <p:nvSpPr>
            <p:cNvPr id="70" name="Retângulo 42">
              <a:extLst>
                <a:ext uri="{FF2B5EF4-FFF2-40B4-BE49-F238E27FC236}">
                  <a16:creationId xmlns:a16="http://schemas.microsoft.com/office/drawing/2014/main" id="{7593DD4F-A90A-A744-B9BB-48E931283A57}"/>
                </a:ext>
              </a:extLst>
            </p:cNvPr>
            <p:cNvSpPr/>
            <p:nvPr/>
          </p:nvSpPr>
          <p:spPr>
            <a:xfrm>
              <a:off x="7997367" y="3301566"/>
              <a:ext cx="3748922" cy="907941"/>
            </a:xfrm>
            <a:prstGeom prst="rect">
              <a:avLst/>
            </a:prstGeom>
          </p:spPr>
          <p:txBody>
            <a:bodyPr wrap="square" lIns="0" tIns="0" rIns="0" bIns="0">
              <a:spAutoFit/>
            </a:bodyPr>
            <a:lstStyle/>
            <a:p>
              <a:pPr marL="0" lvl="1" algn="ctr">
                <a:buClr>
                  <a:srgbClr val="005DAA"/>
                </a:buClr>
                <a:buSzPct val="100000"/>
              </a:pPr>
              <a:r>
                <a:rPr lang="en-US" sz="4400" b="1" kern="0" dirty="0">
                  <a:solidFill>
                    <a:srgbClr val="0A4A8E"/>
                  </a:solidFill>
                </a:rPr>
                <a:t>+18</a:t>
              </a:r>
              <a:r>
                <a:rPr lang="en-US" sz="4400" b="1" kern="0" baseline="30000" dirty="0">
                  <a:solidFill>
                    <a:srgbClr val="0A4A8E"/>
                  </a:solidFill>
                </a:rPr>
                <a:t>%</a:t>
              </a:r>
            </a:p>
            <a:p>
              <a:pPr marL="0" lvl="1" algn="ctr">
                <a:spcAft>
                  <a:spcPts val="300"/>
                </a:spcAft>
                <a:buClr>
                  <a:srgbClr val="005DAA"/>
                </a:buClr>
                <a:buSzPct val="100000"/>
              </a:pPr>
              <a:r>
                <a:rPr lang="en-US" sz="1500" kern="0" dirty="0">
                  <a:solidFill>
                    <a:srgbClr val="3F403F"/>
                  </a:solidFill>
                </a:rPr>
                <a:t>Withdrawal Transactions</a:t>
              </a:r>
              <a:r>
                <a:rPr lang="en-US" sz="1500" kern="0" baseline="30000" dirty="0">
                  <a:solidFill>
                    <a:srgbClr val="3F403F"/>
                  </a:solidFill>
                </a:rPr>
                <a:t>4</a:t>
              </a:r>
            </a:p>
          </p:txBody>
        </p:sp>
        <p:cxnSp>
          <p:nvCxnSpPr>
            <p:cNvPr id="71" name="Straight Connector 70">
              <a:extLst>
                <a:ext uri="{FF2B5EF4-FFF2-40B4-BE49-F238E27FC236}">
                  <a16:creationId xmlns:a16="http://schemas.microsoft.com/office/drawing/2014/main" id="{073E48A8-5576-104F-A3AE-ABD7243EE0DF}"/>
                </a:ext>
              </a:extLst>
            </p:cNvPr>
            <p:cNvCxnSpPr>
              <a:cxnSpLocks/>
            </p:cNvCxnSpPr>
            <p:nvPr/>
          </p:nvCxnSpPr>
          <p:spPr>
            <a:xfrm flipH="1">
              <a:off x="8782726" y="3198778"/>
              <a:ext cx="2178205" cy="0"/>
            </a:xfrm>
            <a:prstGeom prst="line">
              <a:avLst/>
            </a:prstGeom>
            <a:ln w="12700">
              <a:solidFill>
                <a:srgbClr val="97CAEB"/>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D89B35C4-393D-ED44-97CC-16F6353AB547}"/>
              </a:ext>
            </a:extLst>
          </p:cNvPr>
          <p:cNvSpPr txBox="1"/>
          <p:nvPr/>
        </p:nvSpPr>
        <p:spPr>
          <a:xfrm>
            <a:off x="8392732" y="4748482"/>
            <a:ext cx="2915906" cy="767544"/>
          </a:xfrm>
          <a:prstGeom prst="rect">
            <a:avLst/>
          </a:prstGeom>
          <a:noFill/>
          <a:ln w="50800">
            <a:solidFill>
              <a:schemeClr val="accent3"/>
            </a:solidFill>
          </a:ln>
        </p:spPr>
        <p:txBody>
          <a:bodyPr wrap="square" lIns="182880" rIns="182880" rtlCol="0" anchor="ctr" anchorCtr="0">
            <a:noAutofit/>
          </a:bodyPr>
          <a:lstStyle/>
          <a:p>
            <a:pPr algn="ctr">
              <a:lnSpc>
                <a:spcPct val="85000"/>
              </a:lnSpc>
            </a:pPr>
            <a:r>
              <a:rPr lang="en-US" sz="1600" dirty="0">
                <a:solidFill>
                  <a:schemeClr val="accent1"/>
                </a:solidFill>
                <a:latin typeface="Arial" panose="020B0604020202020204" pitchFamily="34" charset="0"/>
              </a:rPr>
              <a:t>U.S. and euro cash at record levels</a:t>
            </a:r>
            <a:r>
              <a:rPr lang="en-US" sz="1600" baseline="30000" dirty="0">
                <a:solidFill>
                  <a:schemeClr val="accent1"/>
                </a:solidFill>
                <a:latin typeface="Arial" panose="020B0604020202020204" pitchFamily="34" charset="0"/>
              </a:rPr>
              <a:t>5</a:t>
            </a:r>
          </a:p>
        </p:txBody>
      </p:sp>
      <p:cxnSp>
        <p:nvCxnSpPr>
          <p:cNvPr id="34" name="Straight Connector 33">
            <a:extLst>
              <a:ext uri="{FF2B5EF4-FFF2-40B4-BE49-F238E27FC236}">
                <a16:creationId xmlns:a16="http://schemas.microsoft.com/office/drawing/2014/main" id="{246A82C7-434E-7442-AC4F-74530A97094F}"/>
              </a:ext>
            </a:extLst>
          </p:cNvPr>
          <p:cNvCxnSpPr/>
          <p:nvPr/>
        </p:nvCxnSpPr>
        <p:spPr>
          <a:xfrm>
            <a:off x="7758617" y="1042582"/>
            <a:ext cx="0" cy="451796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669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56733C9-BB4B-284A-ADDB-9D9F36758BAB}"/>
              </a:ext>
            </a:extLst>
          </p:cNvPr>
          <p:cNvGrpSpPr/>
          <p:nvPr/>
        </p:nvGrpSpPr>
        <p:grpSpPr>
          <a:xfrm>
            <a:off x="3260088" y="1212611"/>
            <a:ext cx="5701608" cy="4250451"/>
            <a:chOff x="3260088" y="1260012"/>
            <a:chExt cx="5701608" cy="4250451"/>
          </a:xfrm>
        </p:grpSpPr>
        <p:cxnSp>
          <p:nvCxnSpPr>
            <p:cNvPr id="123" name="Straight Connector 122">
              <a:extLst>
                <a:ext uri="{FF2B5EF4-FFF2-40B4-BE49-F238E27FC236}">
                  <a16:creationId xmlns:a16="http://schemas.microsoft.com/office/drawing/2014/main" id="{2E8D255A-A17E-9E4A-98FA-F9A5E10DBD86}"/>
                </a:ext>
              </a:extLst>
            </p:cNvPr>
            <p:cNvCxnSpPr>
              <a:cxnSpLocks/>
            </p:cNvCxnSpPr>
            <p:nvPr/>
          </p:nvCxnSpPr>
          <p:spPr>
            <a:xfrm>
              <a:off x="3260088" y="1260012"/>
              <a:ext cx="0" cy="4250451"/>
            </a:xfrm>
            <a:prstGeom prst="line">
              <a:avLst/>
            </a:prstGeom>
            <a:ln>
              <a:solidFill>
                <a:srgbClr val="97CAEB"/>
              </a:solidFill>
            </a:ln>
          </p:spPr>
          <p:style>
            <a:lnRef idx="1">
              <a:schemeClr val="accent2"/>
            </a:lnRef>
            <a:fillRef idx="0">
              <a:schemeClr val="accent2"/>
            </a:fillRef>
            <a:effectRef idx="0">
              <a:schemeClr val="accent2"/>
            </a:effectRef>
            <a:fontRef idx="minor">
              <a:schemeClr val="tx1"/>
            </a:fontRef>
          </p:style>
        </p:cxnSp>
        <p:cxnSp>
          <p:nvCxnSpPr>
            <p:cNvPr id="125" name="Straight Connector 124">
              <a:extLst>
                <a:ext uri="{FF2B5EF4-FFF2-40B4-BE49-F238E27FC236}">
                  <a16:creationId xmlns:a16="http://schemas.microsoft.com/office/drawing/2014/main" id="{57DAD5D2-5FD2-1745-8C30-0B11AEDCD17F}"/>
                </a:ext>
              </a:extLst>
            </p:cNvPr>
            <p:cNvCxnSpPr>
              <a:cxnSpLocks/>
            </p:cNvCxnSpPr>
            <p:nvPr/>
          </p:nvCxnSpPr>
          <p:spPr>
            <a:xfrm>
              <a:off x="6096000" y="1260012"/>
              <a:ext cx="0" cy="4250451"/>
            </a:xfrm>
            <a:prstGeom prst="line">
              <a:avLst/>
            </a:prstGeom>
            <a:ln>
              <a:solidFill>
                <a:srgbClr val="97CAEB"/>
              </a:solidFill>
            </a:ln>
          </p:spPr>
          <p:style>
            <a:lnRef idx="1">
              <a:schemeClr val="accent2"/>
            </a:lnRef>
            <a:fillRef idx="0">
              <a:schemeClr val="accent2"/>
            </a:fillRef>
            <a:effectRef idx="0">
              <a:schemeClr val="accent2"/>
            </a:effectRef>
            <a:fontRef idx="minor">
              <a:schemeClr val="tx1"/>
            </a:fontRef>
          </p:style>
        </p:cxnSp>
        <p:cxnSp>
          <p:nvCxnSpPr>
            <p:cNvPr id="126" name="Straight Connector 125">
              <a:extLst>
                <a:ext uri="{FF2B5EF4-FFF2-40B4-BE49-F238E27FC236}">
                  <a16:creationId xmlns:a16="http://schemas.microsoft.com/office/drawing/2014/main" id="{A4893E6D-F13F-374F-8849-AAC91157A9D4}"/>
                </a:ext>
              </a:extLst>
            </p:cNvPr>
            <p:cNvCxnSpPr>
              <a:cxnSpLocks/>
            </p:cNvCxnSpPr>
            <p:nvPr/>
          </p:nvCxnSpPr>
          <p:spPr>
            <a:xfrm>
              <a:off x="8961696" y="1260012"/>
              <a:ext cx="0" cy="4250451"/>
            </a:xfrm>
            <a:prstGeom prst="line">
              <a:avLst/>
            </a:prstGeom>
            <a:ln>
              <a:solidFill>
                <a:srgbClr val="97CAEB"/>
              </a:solidFill>
            </a:ln>
          </p:spPr>
          <p:style>
            <a:lnRef idx="1">
              <a:schemeClr val="accent2"/>
            </a:lnRef>
            <a:fillRef idx="0">
              <a:schemeClr val="accent2"/>
            </a:fillRef>
            <a:effectRef idx="0">
              <a:schemeClr val="accent2"/>
            </a:effectRef>
            <a:fontRef idx="minor">
              <a:schemeClr val="tx1"/>
            </a:fontRef>
          </p:style>
        </p:cxnSp>
      </p:grpSp>
      <p:sp>
        <p:nvSpPr>
          <p:cNvPr id="2" name="Title 1">
            <a:extLst>
              <a:ext uri="{FF2B5EF4-FFF2-40B4-BE49-F238E27FC236}">
                <a16:creationId xmlns:a16="http://schemas.microsoft.com/office/drawing/2014/main" id="{94E1DE2C-AE7F-C54B-8571-72CF4B585449}"/>
              </a:ext>
            </a:extLst>
          </p:cNvPr>
          <p:cNvSpPr>
            <a:spLocks noGrp="1"/>
          </p:cNvSpPr>
          <p:nvPr>
            <p:ph type="title"/>
          </p:nvPr>
        </p:nvSpPr>
        <p:spPr/>
        <p:txBody>
          <a:bodyPr/>
          <a:lstStyle/>
          <a:p>
            <a:r>
              <a:rPr lang="en-US" dirty="0"/>
              <a:t>First-Quarter Results by Segment</a:t>
            </a:r>
            <a:endParaRPr lang="en-US"/>
          </a:p>
        </p:txBody>
      </p:sp>
      <p:sp>
        <p:nvSpPr>
          <p:cNvPr id="13" name="Text Placeholder 12">
            <a:extLst>
              <a:ext uri="{FF2B5EF4-FFF2-40B4-BE49-F238E27FC236}">
                <a16:creationId xmlns:a16="http://schemas.microsoft.com/office/drawing/2014/main" id="{1539C858-C4A9-A340-A458-8F558DE428E0}"/>
              </a:ext>
            </a:extLst>
          </p:cNvPr>
          <p:cNvSpPr>
            <a:spLocks noGrp="1"/>
          </p:cNvSpPr>
          <p:nvPr>
            <p:ph type="body" sz="quarter" idx="19"/>
          </p:nvPr>
        </p:nvSpPr>
        <p:spPr/>
        <p:txBody>
          <a:bodyPr/>
          <a:lstStyle/>
          <a:p>
            <a:r>
              <a:rPr lang="en-US"/>
              <a:t>($ Millions)</a:t>
            </a:r>
          </a:p>
        </p:txBody>
      </p:sp>
      <p:sp>
        <p:nvSpPr>
          <p:cNvPr id="7" name="Text Placeholder 6">
            <a:extLst>
              <a:ext uri="{FF2B5EF4-FFF2-40B4-BE49-F238E27FC236}">
                <a16:creationId xmlns:a16="http://schemas.microsoft.com/office/drawing/2014/main" id="{6347B2B6-B120-1A4C-B79B-6378EBB28880}"/>
              </a:ext>
            </a:extLst>
          </p:cNvPr>
          <p:cNvSpPr>
            <a:spLocks noGrp="1"/>
          </p:cNvSpPr>
          <p:nvPr>
            <p:ph type="body" sz="quarter" idx="18"/>
          </p:nvPr>
        </p:nvSpPr>
        <p:spPr/>
        <p:txBody>
          <a:bodyPr wrap="square">
            <a:spAutoFit/>
          </a:bodyPr>
          <a:lstStyle/>
          <a:p>
            <a:r>
              <a:rPr lang="en-US" dirty="0"/>
              <a:t>In the first quarter of 2021, we changed the method for calculating the allowance for doubtful accounts of the North America segment’s U.S. business. This change in method resulted in a $12.3 million operating profit increase in the segment, which was offset by a $12.3 million increase to Corporate expense, resulting in no impact to consolidated operating profit for the quarter. Historically, all Brink’s business units followed an internal Company policy for determining an allowance for doubtful accounts and the allowances were then reconciled to the required U.S. GAAP estimated consolidated allowance, with any differences reported as part of Corporate expense. Other than for the U.S. business, the reconciling differences were not significant. We changed the U.S. calculation of the allowance in order to more closely align it with the U.S. GAAP consolidated calculation and to minimize reconciling differences, resulting in the offsetting $12.3 million adjustments to align the methods.</a:t>
            </a:r>
          </a:p>
          <a:p>
            <a:r>
              <a:rPr lang="en-US" dirty="0"/>
              <a:t>1Q20 Op Profit Margin of 1.7%</a:t>
            </a:r>
          </a:p>
          <a:p>
            <a:pPr marL="0" indent="0">
              <a:buNone/>
            </a:pPr>
            <a:r>
              <a:rPr lang="en-US" dirty="0"/>
              <a:t>Note: Constant currency represents 2021 results at 2020 exchange rates.</a:t>
            </a:r>
          </a:p>
        </p:txBody>
      </p:sp>
      <p:grpSp>
        <p:nvGrpSpPr>
          <p:cNvPr id="5" name="Group 4">
            <a:extLst>
              <a:ext uri="{FF2B5EF4-FFF2-40B4-BE49-F238E27FC236}">
                <a16:creationId xmlns:a16="http://schemas.microsoft.com/office/drawing/2014/main" id="{B0C97ABA-3022-BC4E-B244-B8E814C52733}"/>
              </a:ext>
            </a:extLst>
          </p:cNvPr>
          <p:cNvGrpSpPr/>
          <p:nvPr/>
        </p:nvGrpSpPr>
        <p:grpSpPr>
          <a:xfrm>
            <a:off x="681399" y="2307235"/>
            <a:ext cx="2417579" cy="3440309"/>
            <a:chOff x="797147" y="2354636"/>
            <a:chExt cx="2417579" cy="3440309"/>
          </a:xfrm>
        </p:grpSpPr>
        <p:graphicFrame>
          <p:nvGraphicFramePr>
            <p:cNvPr id="27" name="Chart 26">
              <a:extLst>
                <a:ext uri="{FF2B5EF4-FFF2-40B4-BE49-F238E27FC236}">
                  <a16:creationId xmlns:a16="http://schemas.microsoft.com/office/drawing/2014/main" id="{0D2517AE-B460-CE4D-8A71-121022E0B022}"/>
                </a:ext>
              </a:extLst>
            </p:cNvPr>
            <p:cNvGraphicFramePr/>
            <p:nvPr>
              <p:extLst>
                <p:ext uri="{D42A27DB-BD31-4B8C-83A1-F6EECF244321}">
                  <p14:modId xmlns:p14="http://schemas.microsoft.com/office/powerpoint/2010/main" val="484519691"/>
                </p:ext>
              </p:extLst>
            </p:nvPr>
          </p:nvGraphicFramePr>
          <p:xfrm>
            <a:off x="797147" y="2354636"/>
            <a:ext cx="1182375" cy="32525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8" name="Chart 27">
              <a:extLst>
                <a:ext uri="{FF2B5EF4-FFF2-40B4-BE49-F238E27FC236}">
                  <a16:creationId xmlns:a16="http://schemas.microsoft.com/office/drawing/2014/main" id="{5EBF639F-24E9-4B43-B15D-91BABA44BEC4}"/>
                </a:ext>
              </a:extLst>
            </p:cNvPr>
            <p:cNvGraphicFramePr/>
            <p:nvPr>
              <p:extLst>
                <p:ext uri="{D42A27DB-BD31-4B8C-83A1-F6EECF244321}">
                  <p14:modId xmlns:p14="http://schemas.microsoft.com/office/powerpoint/2010/main" val="836128273"/>
                </p:ext>
              </p:extLst>
            </p:nvPr>
          </p:nvGraphicFramePr>
          <p:xfrm>
            <a:off x="2032351" y="2464196"/>
            <a:ext cx="1182375" cy="3330749"/>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oup 8">
              <a:extLst>
                <a:ext uri="{FF2B5EF4-FFF2-40B4-BE49-F238E27FC236}">
                  <a16:creationId xmlns:a16="http://schemas.microsoft.com/office/drawing/2014/main" id="{15D0D7F4-3F4A-7049-AF6F-C6DA2415A523}"/>
                </a:ext>
              </a:extLst>
            </p:cNvPr>
            <p:cNvGrpSpPr/>
            <p:nvPr/>
          </p:nvGrpSpPr>
          <p:grpSpPr>
            <a:xfrm>
              <a:off x="2258332" y="4486201"/>
              <a:ext cx="730251" cy="757409"/>
              <a:chOff x="2288068" y="4486201"/>
              <a:chExt cx="730251" cy="757409"/>
            </a:xfrm>
          </p:grpSpPr>
          <p:sp>
            <p:nvSpPr>
              <p:cNvPr id="19" name="Rectangle 18">
                <a:extLst>
                  <a:ext uri="{FF2B5EF4-FFF2-40B4-BE49-F238E27FC236}">
                    <a16:creationId xmlns:a16="http://schemas.microsoft.com/office/drawing/2014/main" id="{1C887318-CDC0-8041-81D1-4FB01A254EC0}"/>
                  </a:ext>
                </a:extLst>
              </p:cNvPr>
              <p:cNvSpPr/>
              <p:nvPr/>
            </p:nvSpPr>
            <p:spPr>
              <a:xfrm>
                <a:off x="2288068" y="4985078"/>
                <a:ext cx="330201" cy="2585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27432" rtlCol="0" anchor="ctr">
                <a:spAutoFit/>
              </a:bodyPr>
              <a:lstStyle/>
              <a:p>
                <a:pPr marL="310896" indent="-310896" algn="ctr"/>
                <a:r>
                  <a:rPr lang="en-US" sz="750" dirty="0">
                    <a:solidFill>
                      <a:schemeClr val="bg1"/>
                    </a:solidFill>
                    <a:ea typeface="Helvetica Regular" charset="0"/>
                    <a:cs typeface="Helvetica Regular" charset="0"/>
                  </a:rPr>
                  <a:t>3.9%</a:t>
                </a:r>
              </a:p>
              <a:p>
                <a:pPr marL="310896" indent="-310896" algn="ctr"/>
                <a:r>
                  <a:rPr lang="en-US" sz="750" dirty="0">
                    <a:solidFill>
                      <a:schemeClr val="bg1"/>
                    </a:solidFill>
                    <a:ea typeface="Helvetica Regular" charset="0"/>
                    <a:cs typeface="Helvetica Regular" charset="0"/>
                  </a:rPr>
                  <a:t>Margin</a:t>
                </a:r>
              </a:p>
            </p:txBody>
          </p:sp>
          <p:sp>
            <p:nvSpPr>
              <p:cNvPr id="30" name="Rectangle 29">
                <a:extLst>
                  <a:ext uri="{FF2B5EF4-FFF2-40B4-BE49-F238E27FC236}">
                    <a16:creationId xmlns:a16="http://schemas.microsoft.com/office/drawing/2014/main" id="{5164DFEA-A1DB-4144-9FE4-F5AAE900CDB4}"/>
                  </a:ext>
                </a:extLst>
              </p:cNvPr>
              <p:cNvSpPr/>
              <p:nvPr/>
            </p:nvSpPr>
            <p:spPr>
              <a:xfrm>
                <a:off x="2688118" y="4486201"/>
                <a:ext cx="330201" cy="2585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27432" rtlCol="0" anchor="ctr">
                <a:spAutoFit/>
              </a:bodyPr>
              <a:lstStyle/>
              <a:p>
                <a:pPr marL="310896" indent="-310896" algn="ctr"/>
                <a:r>
                  <a:rPr lang="en-US" sz="750" dirty="0">
                    <a:solidFill>
                      <a:srgbClr val="3F403F"/>
                    </a:solidFill>
                    <a:ea typeface="Helvetica Regular" charset="0"/>
                    <a:cs typeface="Helvetica Regular" charset="0"/>
                  </a:rPr>
                  <a:t>10.2%</a:t>
                </a:r>
              </a:p>
              <a:p>
                <a:pPr marL="310896" indent="-310896" algn="ctr"/>
                <a:r>
                  <a:rPr lang="en-US" sz="750" dirty="0">
                    <a:solidFill>
                      <a:srgbClr val="3F403F"/>
                    </a:solidFill>
                    <a:ea typeface="Helvetica Regular" charset="0"/>
                    <a:cs typeface="Helvetica Regular" charset="0"/>
                  </a:rPr>
                  <a:t>Margin</a:t>
                </a:r>
              </a:p>
            </p:txBody>
          </p:sp>
        </p:grpSp>
      </p:grpSp>
      <p:grpSp>
        <p:nvGrpSpPr>
          <p:cNvPr id="6" name="Group 5">
            <a:extLst>
              <a:ext uri="{FF2B5EF4-FFF2-40B4-BE49-F238E27FC236}">
                <a16:creationId xmlns:a16="http://schemas.microsoft.com/office/drawing/2014/main" id="{895A01C6-5983-4845-86F8-3DBB519CA631}"/>
              </a:ext>
            </a:extLst>
          </p:cNvPr>
          <p:cNvGrpSpPr/>
          <p:nvPr/>
        </p:nvGrpSpPr>
        <p:grpSpPr>
          <a:xfrm>
            <a:off x="3487798" y="2307235"/>
            <a:ext cx="2417579" cy="3440309"/>
            <a:chOff x="3561750" y="2354636"/>
            <a:chExt cx="2417579" cy="3440309"/>
          </a:xfrm>
        </p:grpSpPr>
        <p:graphicFrame>
          <p:nvGraphicFramePr>
            <p:cNvPr id="66" name="Chart 65">
              <a:extLst>
                <a:ext uri="{FF2B5EF4-FFF2-40B4-BE49-F238E27FC236}">
                  <a16:creationId xmlns:a16="http://schemas.microsoft.com/office/drawing/2014/main" id="{9E7D6BD8-DECB-D345-814F-071DEF1F2C37}"/>
                </a:ext>
              </a:extLst>
            </p:cNvPr>
            <p:cNvGraphicFramePr/>
            <p:nvPr>
              <p:extLst>
                <p:ext uri="{D42A27DB-BD31-4B8C-83A1-F6EECF244321}">
                  <p14:modId xmlns:p14="http://schemas.microsoft.com/office/powerpoint/2010/main" val="986469409"/>
                </p:ext>
              </p:extLst>
            </p:nvPr>
          </p:nvGraphicFramePr>
          <p:xfrm>
            <a:off x="3561750" y="2354636"/>
            <a:ext cx="1182375" cy="325252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7" name="Chart 66">
              <a:extLst>
                <a:ext uri="{FF2B5EF4-FFF2-40B4-BE49-F238E27FC236}">
                  <a16:creationId xmlns:a16="http://schemas.microsoft.com/office/drawing/2014/main" id="{C6062A5C-82E0-DC46-826B-B5615E076CC9}"/>
                </a:ext>
              </a:extLst>
            </p:cNvPr>
            <p:cNvGraphicFramePr/>
            <p:nvPr>
              <p:extLst>
                <p:ext uri="{D42A27DB-BD31-4B8C-83A1-F6EECF244321}">
                  <p14:modId xmlns:p14="http://schemas.microsoft.com/office/powerpoint/2010/main" val="1141915015"/>
                </p:ext>
              </p:extLst>
            </p:nvPr>
          </p:nvGraphicFramePr>
          <p:xfrm>
            <a:off x="4796954" y="2464196"/>
            <a:ext cx="1182375" cy="3330749"/>
          </p:xfrm>
          <a:graphic>
            <a:graphicData uri="http://schemas.openxmlformats.org/drawingml/2006/chart">
              <c:chart xmlns:c="http://schemas.openxmlformats.org/drawingml/2006/chart" xmlns:r="http://schemas.openxmlformats.org/officeDocument/2006/relationships" r:id="rId5"/>
            </a:graphicData>
          </a:graphic>
        </p:graphicFrame>
        <p:grpSp>
          <p:nvGrpSpPr>
            <p:cNvPr id="127" name="Group 126">
              <a:extLst>
                <a:ext uri="{FF2B5EF4-FFF2-40B4-BE49-F238E27FC236}">
                  <a16:creationId xmlns:a16="http://schemas.microsoft.com/office/drawing/2014/main" id="{F6E3E51E-DC3E-6E48-A275-A8028FBFC7E3}"/>
                </a:ext>
              </a:extLst>
            </p:cNvPr>
            <p:cNvGrpSpPr/>
            <p:nvPr/>
          </p:nvGrpSpPr>
          <p:grpSpPr>
            <a:xfrm>
              <a:off x="5025467" y="3762396"/>
              <a:ext cx="725143" cy="298992"/>
              <a:chOff x="4959025" y="4334819"/>
              <a:chExt cx="725143" cy="298992"/>
            </a:xfrm>
          </p:grpSpPr>
          <p:sp>
            <p:nvSpPr>
              <p:cNvPr id="69" name="Rectangle 68">
                <a:extLst>
                  <a:ext uri="{FF2B5EF4-FFF2-40B4-BE49-F238E27FC236}">
                    <a16:creationId xmlns:a16="http://schemas.microsoft.com/office/drawing/2014/main" id="{3E47F6D0-125C-7048-8B88-4E6E42458E6F}"/>
                  </a:ext>
                </a:extLst>
              </p:cNvPr>
              <p:cNvSpPr/>
              <p:nvPr/>
            </p:nvSpPr>
            <p:spPr>
              <a:xfrm>
                <a:off x="4959025" y="4334819"/>
                <a:ext cx="330201" cy="2585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27432" rtlCol="0" anchor="ctr">
                <a:spAutoFit/>
              </a:bodyPr>
              <a:lstStyle/>
              <a:p>
                <a:pPr marL="310896" indent="-310896" algn="ctr"/>
                <a:r>
                  <a:rPr lang="en-US" sz="750" dirty="0">
                    <a:solidFill>
                      <a:schemeClr val="bg1"/>
                    </a:solidFill>
                    <a:ea typeface="Helvetica Regular" charset="0"/>
                    <a:cs typeface="Helvetica Regular" charset="0"/>
                  </a:rPr>
                  <a:t>20.2%</a:t>
                </a:r>
              </a:p>
              <a:p>
                <a:pPr marL="310896" indent="-310896" algn="ctr"/>
                <a:r>
                  <a:rPr lang="en-US" sz="750" dirty="0">
                    <a:solidFill>
                      <a:schemeClr val="bg1"/>
                    </a:solidFill>
                    <a:ea typeface="Helvetica Regular" charset="0"/>
                    <a:cs typeface="Helvetica Regular" charset="0"/>
                  </a:rPr>
                  <a:t>Margin</a:t>
                </a:r>
              </a:p>
            </p:txBody>
          </p:sp>
          <p:sp>
            <p:nvSpPr>
              <p:cNvPr id="70" name="Rectangle 69">
                <a:extLst>
                  <a:ext uri="{FF2B5EF4-FFF2-40B4-BE49-F238E27FC236}">
                    <a16:creationId xmlns:a16="http://schemas.microsoft.com/office/drawing/2014/main" id="{AF6584A7-8B81-AC48-A83C-FAFB885220C4}"/>
                  </a:ext>
                </a:extLst>
              </p:cNvPr>
              <p:cNvSpPr/>
              <p:nvPr/>
            </p:nvSpPr>
            <p:spPr>
              <a:xfrm>
                <a:off x="5353967" y="4375279"/>
                <a:ext cx="330201" cy="2585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27432" rtlCol="0" anchor="ctr">
                <a:spAutoFit/>
              </a:bodyPr>
              <a:lstStyle/>
              <a:p>
                <a:pPr marL="310896" indent="-310896" algn="ctr"/>
                <a:r>
                  <a:rPr lang="en-US" sz="750" dirty="0">
                    <a:solidFill>
                      <a:srgbClr val="3F403F"/>
                    </a:solidFill>
                    <a:ea typeface="Helvetica Regular" charset="0"/>
                    <a:cs typeface="Helvetica Regular" charset="0"/>
                  </a:rPr>
                  <a:t>21.8%</a:t>
                </a:r>
              </a:p>
              <a:p>
                <a:pPr marL="310896" indent="-310896" algn="ctr"/>
                <a:r>
                  <a:rPr lang="en-US" sz="750" dirty="0">
                    <a:solidFill>
                      <a:srgbClr val="3F403F"/>
                    </a:solidFill>
                    <a:ea typeface="Helvetica Regular" charset="0"/>
                    <a:cs typeface="Helvetica Regular" charset="0"/>
                  </a:rPr>
                  <a:t>Margin</a:t>
                </a:r>
              </a:p>
            </p:txBody>
          </p:sp>
        </p:grpSp>
      </p:grpSp>
      <p:grpSp>
        <p:nvGrpSpPr>
          <p:cNvPr id="11" name="Group 10">
            <a:extLst>
              <a:ext uri="{FF2B5EF4-FFF2-40B4-BE49-F238E27FC236}">
                <a16:creationId xmlns:a16="http://schemas.microsoft.com/office/drawing/2014/main" id="{95F37158-2E53-6241-AE26-FBD0C7FEF5FC}"/>
              </a:ext>
            </a:extLst>
          </p:cNvPr>
          <p:cNvGrpSpPr/>
          <p:nvPr/>
        </p:nvGrpSpPr>
        <p:grpSpPr>
          <a:xfrm>
            <a:off x="9179843" y="2307235"/>
            <a:ext cx="2417579" cy="3440309"/>
            <a:chOff x="9001932" y="2354636"/>
            <a:chExt cx="2417579" cy="3440309"/>
          </a:xfrm>
        </p:grpSpPr>
        <p:graphicFrame>
          <p:nvGraphicFramePr>
            <p:cNvPr id="75" name="Chart 74">
              <a:extLst>
                <a:ext uri="{FF2B5EF4-FFF2-40B4-BE49-F238E27FC236}">
                  <a16:creationId xmlns:a16="http://schemas.microsoft.com/office/drawing/2014/main" id="{A6CAA2EB-8F02-3343-999C-9A8DBCE17805}"/>
                </a:ext>
              </a:extLst>
            </p:cNvPr>
            <p:cNvGraphicFramePr/>
            <p:nvPr>
              <p:extLst>
                <p:ext uri="{D42A27DB-BD31-4B8C-83A1-F6EECF244321}">
                  <p14:modId xmlns:p14="http://schemas.microsoft.com/office/powerpoint/2010/main" val="2066524025"/>
                </p:ext>
              </p:extLst>
            </p:nvPr>
          </p:nvGraphicFramePr>
          <p:xfrm>
            <a:off x="9001932" y="2354636"/>
            <a:ext cx="1182375" cy="325252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6" name="Chart 75">
              <a:extLst>
                <a:ext uri="{FF2B5EF4-FFF2-40B4-BE49-F238E27FC236}">
                  <a16:creationId xmlns:a16="http://schemas.microsoft.com/office/drawing/2014/main" id="{D0FD7215-C46F-2E49-8F3F-51F857FC0BC8}"/>
                </a:ext>
              </a:extLst>
            </p:cNvPr>
            <p:cNvGraphicFramePr/>
            <p:nvPr>
              <p:extLst>
                <p:ext uri="{D42A27DB-BD31-4B8C-83A1-F6EECF244321}">
                  <p14:modId xmlns:p14="http://schemas.microsoft.com/office/powerpoint/2010/main" val="2649613938"/>
                </p:ext>
              </p:extLst>
            </p:nvPr>
          </p:nvGraphicFramePr>
          <p:xfrm>
            <a:off x="10237136" y="2464196"/>
            <a:ext cx="1182375" cy="3330749"/>
          </p:xfrm>
          <a:graphic>
            <a:graphicData uri="http://schemas.openxmlformats.org/drawingml/2006/chart">
              <c:chart xmlns:c="http://schemas.openxmlformats.org/drawingml/2006/chart" xmlns:r="http://schemas.openxmlformats.org/officeDocument/2006/relationships" r:id="rId7"/>
            </a:graphicData>
          </a:graphic>
        </p:graphicFrame>
        <p:grpSp>
          <p:nvGrpSpPr>
            <p:cNvPr id="80" name="Group 79">
              <a:extLst>
                <a:ext uri="{FF2B5EF4-FFF2-40B4-BE49-F238E27FC236}">
                  <a16:creationId xmlns:a16="http://schemas.microsoft.com/office/drawing/2014/main" id="{13C7326E-CBA1-4944-803B-36E3517FF785}"/>
                </a:ext>
              </a:extLst>
            </p:cNvPr>
            <p:cNvGrpSpPr/>
            <p:nvPr/>
          </p:nvGrpSpPr>
          <p:grpSpPr>
            <a:xfrm>
              <a:off x="10465693" y="4548828"/>
              <a:ext cx="725143" cy="694782"/>
              <a:chOff x="2069873" y="4454172"/>
              <a:chExt cx="725143" cy="694782"/>
            </a:xfrm>
          </p:grpSpPr>
          <p:sp>
            <p:nvSpPr>
              <p:cNvPr id="81" name="Rectangle 80">
                <a:extLst>
                  <a:ext uri="{FF2B5EF4-FFF2-40B4-BE49-F238E27FC236}">
                    <a16:creationId xmlns:a16="http://schemas.microsoft.com/office/drawing/2014/main" id="{BD5E89E1-53E7-3145-9159-7453B3A823E6}"/>
                  </a:ext>
                </a:extLst>
              </p:cNvPr>
              <p:cNvSpPr/>
              <p:nvPr/>
            </p:nvSpPr>
            <p:spPr>
              <a:xfrm>
                <a:off x="2069873" y="4890422"/>
                <a:ext cx="330201" cy="2585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27432" rtlCol="0" anchor="ctr">
                <a:spAutoFit/>
              </a:bodyPr>
              <a:lstStyle/>
              <a:p>
                <a:pPr marL="310896" indent="-310896" algn="ctr"/>
                <a:r>
                  <a:rPr lang="en-US" sz="750" dirty="0">
                    <a:solidFill>
                      <a:schemeClr val="bg1"/>
                    </a:solidFill>
                    <a:ea typeface="Helvetica Regular" charset="0"/>
                    <a:cs typeface="Helvetica Regular" charset="0"/>
                  </a:rPr>
                  <a:t>12.8%</a:t>
                </a:r>
              </a:p>
              <a:p>
                <a:pPr marL="310896" indent="-310896" algn="ctr"/>
                <a:r>
                  <a:rPr lang="en-US" sz="750" dirty="0">
                    <a:solidFill>
                      <a:schemeClr val="bg1"/>
                    </a:solidFill>
                    <a:ea typeface="Helvetica Regular" charset="0"/>
                    <a:cs typeface="Helvetica Regular" charset="0"/>
                  </a:rPr>
                  <a:t>Margin</a:t>
                </a:r>
              </a:p>
            </p:txBody>
          </p:sp>
          <p:sp>
            <p:nvSpPr>
              <p:cNvPr id="82" name="Rectangle 81">
                <a:extLst>
                  <a:ext uri="{FF2B5EF4-FFF2-40B4-BE49-F238E27FC236}">
                    <a16:creationId xmlns:a16="http://schemas.microsoft.com/office/drawing/2014/main" id="{250AC853-0124-AE4B-B8D1-485E6A9697C2}"/>
                  </a:ext>
                </a:extLst>
              </p:cNvPr>
              <p:cNvSpPr/>
              <p:nvPr/>
            </p:nvSpPr>
            <p:spPr>
              <a:xfrm>
                <a:off x="2464815" y="4454172"/>
                <a:ext cx="330201" cy="2585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27432" rtlCol="0" anchor="ctr">
                <a:spAutoFit/>
              </a:bodyPr>
              <a:lstStyle/>
              <a:p>
                <a:pPr marL="310896" indent="-310896" algn="ctr"/>
                <a:r>
                  <a:rPr lang="en-US" sz="750" dirty="0">
                    <a:solidFill>
                      <a:srgbClr val="3F403F"/>
                    </a:solidFill>
                    <a:ea typeface="Helvetica Regular" charset="0"/>
                    <a:cs typeface="Helvetica Regular" charset="0"/>
                  </a:rPr>
                  <a:t>17.2%</a:t>
                </a:r>
              </a:p>
              <a:p>
                <a:pPr marL="310896" indent="-310896" algn="ctr"/>
                <a:r>
                  <a:rPr lang="en-US" sz="750" dirty="0">
                    <a:solidFill>
                      <a:srgbClr val="3F403F"/>
                    </a:solidFill>
                    <a:ea typeface="Helvetica Regular" charset="0"/>
                    <a:cs typeface="Helvetica Regular" charset="0"/>
                  </a:rPr>
                  <a:t>Margin</a:t>
                </a:r>
              </a:p>
            </p:txBody>
          </p:sp>
        </p:grpSp>
      </p:grpSp>
      <p:graphicFrame>
        <p:nvGraphicFramePr>
          <p:cNvPr id="104" name="Table 29">
            <a:extLst>
              <a:ext uri="{FF2B5EF4-FFF2-40B4-BE49-F238E27FC236}">
                <a16:creationId xmlns:a16="http://schemas.microsoft.com/office/drawing/2014/main" id="{9BFE0354-13FF-844E-B31E-A273E4CB5A53}"/>
              </a:ext>
            </a:extLst>
          </p:cNvPr>
          <p:cNvGraphicFramePr>
            <a:graphicFrameLocks noGrp="1"/>
          </p:cNvGraphicFramePr>
          <p:nvPr>
            <p:extLst>
              <p:ext uri="{D42A27DB-BD31-4B8C-83A1-F6EECF244321}">
                <p14:modId xmlns:p14="http://schemas.microsoft.com/office/powerpoint/2010/main" val="2282757599"/>
              </p:ext>
            </p:extLst>
          </p:nvPr>
        </p:nvGraphicFramePr>
        <p:xfrm>
          <a:off x="3513516" y="1251612"/>
          <a:ext cx="2343948" cy="588264"/>
        </p:xfrm>
        <a:graphic>
          <a:graphicData uri="http://schemas.openxmlformats.org/drawingml/2006/table">
            <a:tbl>
              <a:tblPr firstRow="1" bandRow="1">
                <a:tableStyleId>{5C22544A-7EE6-4342-B048-85BDC9FD1C3A}</a:tableStyleId>
              </a:tblPr>
              <a:tblGrid>
                <a:gridCol w="1311126">
                  <a:extLst>
                    <a:ext uri="{9D8B030D-6E8A-4147-A177-3AD203B41FA5}">
                      <a16:colId xmlns:a16="http://schemas.microsoft.com/office/drawing/2014/main" val="665897575"/>
                    </a:ext>
                  </a:extLst>
                </a:gridCol>
                <a:gridCol w="1032822">
                  <a:extLst>
                    <a:ext uri="{9D8B030D-6E8A-4147-A177-3AD203B41FA5}">
                      <a16:colId xmlns:a16="http://schemas.microsoft.com/office/drawing/2014/main" val="1230981526"/>
                    </a:ext>
                  </a:extLst>
                </a:gridCol>
              </a:tblGrid>
              <a:tr h="183439">
                <a:tc gridSpan="2">
                  <a:txBody>
                    <a:bodyPr/>
                    <a:lstStyle/>
                    <a:p>
                      <a:pPr algn="ctr"/>
                      <a:r>
                        <a:rPr lang="en-US" sz="1600" b="1" dirty="0">
                          <a:solidFill>
                            <a:srgbClr val="3F403F"/>
                          </a:solidFill>
                        </a:rPr>
                        <a:t>Latin America</a:t>
                      </a:r>
                    </a:p>
                  </a:txBody>
                  <a:tcPr marL="27432" marR="27432" marT="0" marB="18288"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38100" cmpd="sng">
                      <a:noFill/>
                    </a:lnB>
                    <a:noFill/>
                  </a:tcPr>
                </a:tc>
                <a:tc hMerge="1">
                  <a:txBody>
                    <a:bodyPr/>
                    <a:lstStyle/>
                    <a:p>
                      <a:pPr algn="r"/>
                      <a:endParaRPr lang="en-US" sz="900" b="0">
                        <a:solidFill>
                          <a:srgbClr val="3F403F"/>
                        </a:solidFill>
                      </a:endParaRPr>
                    </a:p>
                  </a:txBody>
                  <a:tcPr marL="27432" marR="27432" marT="27432" marB="27432" anchor="ctr">
                    <a:lnL w="12700" cmpd="sng">
                      <a:noFill/>
                    </a:lnL>
                    <a:lnR w="12700" cmpd="sng">
                      <a:noFill/>
                    </a:lnR>
                    <a:lnT w="28575" cap="flat" cmpd="sng" algn="ctr">
                      <a:noFill/>
                      <a:prstDash val="solid"/>
                      <a:round/>
                      <a:headEnd type="none" w="med" len="med"/>
                      <a:tailEnd type="none" w="med" len="med"/>
                    </a:lnT>
                    <a:lnB w="38100" cmpd="sng">
                      <a:noFill/>
                    </a:lnB>
                    <a:noFill/>
                  </a:tcPr>
                </a:tc>
                <a:extLst>
                  <a:ext uri="{0D108BD9-81ED-4DB2-BD59-A6C34878D82A}">
                    <a16:rowId xmlns:a16="http://schemas.microsoft.com/office/drawing/2014/main" val="2992296042"/>
                  </a:ext>
                </a:extLst>
              </a:tr>
              <a:tr h="0">
                <a:tc>
                  <a:txBody>
                    <a:bodyPr/>
                    <a:lstStyle/>
                    <a:p>
                      <a:r>
                        <a:rPr lang="en-US" sz="1100" b="0">
                          <a:solidFill>
                            <a:srgbClr val="3F403F"/>
                          </a:solidFill>
                        </a:rPr>
                        <a:t>Revenue (10%)</a:t>
                      </a:r>
                    </a:p>
                  </a:txBody>
                  <a:tcPr marL="0" marR="0" marT="9144" marB="9144" anchor="ctr">
                    <a:lnL w="28575" cap="flat" cmpd="sng" algn="ctr">
                      <a:noFill/>
                      <a:prstDash val="solid"/>
                      <a:round/>
                      <a:headEnd type="none" w="med" len="med"/>
                      <a:tailEnd type="none" w="med" len="med"/>
                    </a:lnL>
                    <a:lnR w="12700" cmpd="sng">
                      <a:noFill/>
                    </a:lnR>
                    <a:lnT w="38100" cmpd="sng">
                      <a:noFill/>
                    </a:lnT>
                    <a:lnB w="12700" cmpd="sng">
                      <a:noFill/>
                    </a:lnB>
                    <a:noFill/>
                  </a:tcPr>
                </a:tc>
                <a:tc>
                  <a:txBody>
                    <a:bodyPr/>
                    <a:lstStyle/>
                    <a:p>
                      <a:pPr algn="r"/>
                      <a:r>
                        <a:rPr lang="en-US" sz="1100" b="0">
                          <a:solidFill>
                            <a:srgbClr val="3F403F"/>
                          </a:solidFill>
                        </a:rPr>
                        <a:t>Op Profit (3%)</a:t>
                      </a:r>
                    </a:p>
                  </a:txBody>
                  <a:tcPr marL="0" marR="0" marT="9144" marB="9144" anchor="ctr">
                    <a:lnL w="12700" cmpd="sng">
                      <a:noFill/>
                    </a:lnL>
                    <a:lnR w="12700" cmpd="sng">
                      <a:noFill/>
                    </a:lnR>
                    <a:lnT w="38100" cmpd="sng">
                      <a:noFill/>
                    </a:lnT>
                    <a:lnB w="12700" cmpd="sng">
                      <a:noFill/>
                    </a:lnB>
                    <a:noFill/>
                  </a:tcPr>
                </a:tc>
                <a:extLst>
                  <a:ext uri="{0D108BD9-81ED-4DB2-BD59-A6C34878D82A}">
                    <a16:rowId xmlns:a16="http://schemas.microsoft.com/office/drawing/2014/main" val="2369848719"/>
                  </a:ext>
                </a:extLst>
              </a:tr>
              <a:tr h="0">
                <a:tc>
                  <a:txBody>
                    <a:bodyPr/>
                    <a:lstStyle/>
                    <a:p>
                      <a:r>
                        <a:rPr lang="en-US" sz="800" b="0">
                          <a:solidFill>
                            <a:srgbClr val="3F403F"/>
                          </a:solidFill>
                        </a:rPr>
                        <a:t>Constant currency (+2%)</a:t>
                      </a:r>
                    </a:p>
                  </a:txBody>
                  <a:tcPr marL="0" marR="0" marT="9144" marB="9144" anchor="ctr">
                    <a:lnL w="28575" cap="flat" cmpd="sng" algn="ctr">
                      <a:noFill/>
                      <a:prstDash val="solid"/>
                      <a:round/>
                      <a:headEnd type="none" w="med" len="med"/>
                      <a:tailEnd type="none" w="med" len="med"/>
                    </a:lnL>
                    <a:lnR w="12700" cmpd="sng">
                      <a:noFill/>
                    </a:lnR>
                    <a:lnT w="12700" cmpd="sng">
                      <a:noFill/>
                    </a:lnT>
                    <a:lnB w="28575" cap="flat" cmpd="sng" algn="ctr">
                      <a:noFill/>
                      <a:prstDash val="solid"/>
                      <a:round/>
                      <a:headEnd type="none" w="med" len="med"/>
                      <a:tailEnd type="none" w="med" len="med"/>
                    </a:lnB>
                    <a:noFill/>
                  </a:tcPr>
                </a:tc>
                <a:tc>
                  <a:txBody>
                    <a:bodyPr/>
                    <a:lstStyle/>
                    <a:p>
                      <a:pPr algn="r"/>
                      <a:r>
                        <a:rPr lang="en-US" sz="800" b="0" dirty="0">
                          <a:solidFill>
                            <a:srgbClr val="3F403F"/>
                          </a:solidFill>
                        </a:rPr>
                        <a:t>+12%</a:t>
                      </a:r>
                    </a:p>
                  </a:txBody>
                  <a:tcPr marL="0" marR="0" marT="9144" marB="9144" anchor="ctr">
                    <a:lnL w="12700" cmpd="sng">
                      <a:noFill/>
                    </a:lnL>
                    <a:lnR w="12700" cmpd="sng">
                      <a:noFill/>
                    </a:lnR>
                    <a:lnT w="12700" cmpd="sng">
                      <a:noFill/>
                    </a:lnT>
                    <a:lnB w="28575" cap="flat" cmpd="sng" algn="ctr">
                      <a:noFill/>
                      <a:prstDash val="solid"/>
                      <a:round/>
                      <a:headEnd type="none" w="med" len="med"/>
                      <a:tailEnd type="none" w="med" len="med"/>
                    </a:lnB>
                    <a:noFill/>
                  </a:tcPr>
                </a:tc>
                <a:extLst>
                  <a:ext uri="{0D108BD9-81ED-4DB2-BD59-A6C34878D82A}">
                    <a16:rowId xmlns:a16="http://schemas.microsoft.com/office/drawing/2014/main" val="3689425394"/>
                  </a:ext>
                </a:extLst>
              </a:tr>
            </a:tbl>
          </a:graphicData>
        </a:graphic>
      </p:graphicFrame>
      <p:graphicFrame>
        <p:nvGraphicFramePr>
          <p:cNvPr id="105" name="Table 29">
            <a:extLst>
              <a:ext uri="{FF2B5EF4-FFF2-40B4-BE49-F238E27FC236}">
                <a16:creationId xmlns:a16="http://schemas.microsoft.com/office/drawing/2014/main" id="{CABC07A8-44BB-C04D-B906-01505F06AD5E}"/>
              </a:ext>
            </a:extLst>
          </p:cNvPr>
          <p:cNvGraphicFramePr>
            <a:graphicFrameLocks noGrp="1"/>
          </p:cNvGraphicFramePr>
          <p:nvPr>
            <p:extLst>
              <p:ext uri="{D42A27DB-BD31-4B8C-83A1-F6EECF244321}">
                <p14:modId xmlns:p14="http://schemas.microsoft.com/office/powerpoint/2010/main" val="3735806388"/>
              </p:ext>
            </p:extLst>
          </p:nvPr>
        </p:nvGraphicFramePr>
        <p:xfrm>
          <a:off x="662712" y="1251612"/>
          <a:ext cx="2343948" cy="588264"/>
        </p:xfrm>
        <a:graphic>
          <a:graphicData uri="http://schemas.openxmlformats.org/drawingml/2006/table">
            <a:tbl>
              <a:tblPr firstRow="1" bandRow="1">
                <a:tableStyleId>{5C22544A-7EE6-4342-B048-85BDC9FD1C3A}</a:tableStyleId>
              </a:tblPr>
              <a:tblGrid>
                <a:gridCol w="1195388">
                  <a:extLst>
                    <a:ext uri="{9D8B030D-6E8A-4147-A177-3AD203B41FA5}">
                      <a16:colId xmlns:a16="http://schemas.microsoft.com/office/drawing/2014/main" val="665897575"/>
                    </a:ext>
                  </a:extLst>
                </a:gridCol>
                <a:gridCol w="1148560">
                  <a:extLst>
                    <a:ext uri="{9D8B030D-6E8A-4147-A177-3AD203B41FA5}">
                      <a16:colId xmlns:a16="http://schemas.microsoft.com/office/drawing/2014/main" val="1230981526"/>
                    </a:ext>
                  </a:extLst>
                </a:gridCol>
              </a:tblGrid>
              <a:tr h="183439">
                <a:tc gridSpan="2">
                  <a:txBody>
                    <a:bodyPr/>
                    <a:lstStyle/>
                    <a:p>
                      <a:pPr algn="ctr"/>
                      <a:r>
                        <a:rPr lang="en-US" sz="1600" b="1" dirty="0">
                          <a:solidFill>
                            <a:srgbClr val="3F403F"/>
                          </a:solidFill>
                        </a:rPr>
                        <a:t>North America</a:t>
                      </a:r>
                      <a:r>
                        <a:rPr lang="en-US" sz="1600" b="0" baseline="30000" dirty="0">
                          <a:solidFill>
                            <a:srgbClr val="3F403F"/>
                          </a:solidFill>
                        </a:rPr>
                        <a:t>1</a:t>
                      </a:r>
                    </a:p>
                  </a:txBody>
                  <a:tcPr marL="27432" marR="27432" marT="0" marB="18288"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38100" cmpd="sng">
                      <a:noFill/>
                    </a:lnB>
                    <a:noFill/>
                  </a:tcPr>
                </a:tc>
                <a:tc hMerge="1">
                  <a:txBody>
                    <a:bodyPr/>
                    <a:lstStyle/>
                    <a:p>
                      <a:pPr algn="r"/>
                      <a:endParaRPr lang="en-US" sz="900" b="0">
                        <a:solidFill>
                          <a:srgbClr val="3F403F"/>
                        </a:solidFill>
                      </a:endParaRPr>
                    </a:p>
                  </a:txBody>
                  <a:tcPr marL="27432" marR="27432" marT="27432" marB="27432" anchor="ctr">
                    <a:lnL w="12700" cmpd="sng">
                      <a:noFill/>
                    </a:lnL>
                    <a:lnR w="12700" cmpd="sng">
                      <a:noFill/>
                    </a:lnR>
                    <a:lnT w="28575" cap="flat" cmpd="sng" algn="ctr">
                      <a:noFill/>
                      <a:prstDash val="solid"/>
                      <a:round/>
                      <a:headEnd type="none" w="med" len="med"/>
                      <a:tailEnd type="none" w="med" len="med"/>
                    </a:lnT>
                    <a:lnB w="38100" cmpd="sng">
                      <a:noFill/>
                    </a:lnB>
                    <a:noFill/>
                  </a:tcPr>
                </a:tc>
                <a:extLst>
                  <a:ext uri="{0D108BD9-81ED-4DB2-BD59-A6C34878D82A}">
                    <a16:rowId xmlns:a16="http://schemas.microsoft.com/office/drawing/2014/main" val="2992296042"/>
                  </a:ext>
                </a:extLst>
              </a:tr>
              <a:tr h="0">
                <a:tc>
                  <a:txBody>
                    <a:bodyPr/>
                    <a:lstStyle/>
                    <a:p>
                      <a:r>
                        <a:rPr lang="en-US" sz="1100" b="0">
                          <a:solidFill>
                            <a:srgbClr val="3F403F"/>
                          </a:solidFill>
                        </a:rPr>
                        <a:t>Revenue (7%)</a:t>
                      </a:r>
                    </a:p>
                  </a:txBody>
                  <a:tcPr marL="0" marR="0" marT="9144" marB="9144" anchor="ctr">
                    <a:lnL w="28575" cap="flat" cmpd="sng" algn="ctr">
                      <a:noFill/>
                      <a:prstDash val="solid"/>
                      <a:round/>
                      <a:headEnd type="none" w="med" len="med"/>
                      <a:tailEnd type="none" w="med" len="med"/>
                    </a:lnL>
                    <a:lnR w="12700" cmpd="sng">
                      <a:noFill/>
                    </a:lnR>
                    <a:lnT w="38100" cmpd="sng">
                      <a:noFill/>
                    </a:lnT>
                    <a:lnB w="12700" cmpd="sng">
                      <a:noFill/>
                    </a:lnB>
                    <a:noFill/>
                  </a:tcPr>
                </a:tc>
                <a:tc>
                  <a:txBody>
                    <a:bodyPr/>
                    <a:lstStyle/>
                    <a:p>
                      <a:pPr algn="r"/>
                      <a:r>
                        <a:rPr lang="en-US" sz="1100" b="0">
                          <a:solidFill>
                            <a:srgbClr val="3F403F"/>
                          </a:solidFill>
                        </a:rPr>
                        <a:t>Op Profit (+141%)</a:t>
                      </a:r>
                    </a:p>
                  </a:txBody>
                  <a:tcPr marL="0" marR="0" marT="9144" marB="9144" anchor="ctr">
                    <a:lnL w="12700" cmpd="sng">
                      <a:noFill/>
                    </a:lnL>
                    <a:lnR w="12700" cmpd="sng">
                      <a:noFill/>
                    </a:lnR>
                    <a:lnT w="38100" cmpd="sng">
                      <a:noFill/>
                    </a:lnT>
                    <a:lnB w="12700" cmpd="sng">
                      <a:noFill/>
                    </a:lnB>
                    <a:noFill/>
                  </a:tcPr>
                </a:tc>
                <a:extLst>
                  <a:ext uri="{0D108BD9-81ED-4DB2-BD59-A6C34878D82A}">
                    <a16:rowId xmlns:a16="http://schemas.microsoft.com/office/drawing/2014/main" val="2369848719"/>
                  </a:ext>
                </a:extLst>
              </a:tr>
              <a:tr h="0">
                <a:tc>
                  <a:txBody>
                    <a:bodyPr/>
                    <a:lstStyle/>
                    <a:p>
                      <a:r>
                        <a:rPr lang="en-US" sz="800" b="0">
                          <a:solidFill>
                            <a:srgbClr val="3F403F"/>
                          </a:solidFill>
                        </a:rPr>
                        <a:t>Constant currency (8%)</a:t>
                      </a:r>
                    </a:p>
                  </a:txBody>
                  <a:tcPr marL="0" marR="0" marT="9144" marB="9144" anchor="ctr">
                    <a:lnL w="28575" cap="flat" cmpd="sng" algn="ctr">
                      <a:noFill/>
                      <a:prstDash val="solid"/>
                      <a:round/>
                      <a:headEnd type="none" w="med" len="med"/>
                      <a:tailEnd type="none" w="med" len="med"/>
                    </a:lnL>
                    <a:lnR w="12700" cmpd="sng">
                      <a:noFill/>
                    </a:lnR>
                    <a:lnT w="12700" cmpd="sng">
                      <a:noFill/>
                    </a:lnT>
                    <a:lnB w="28575" cap="flat" cmpd="sng" algn="ctr">
                      <a:noFill/>
                      <a:prstDash val="solid"/>
                      <a:round/>
                      <a:headEnd type="none" w="med" len="med"/>
                      <a:tailEnd type="none" w="med" len="med"/>
                    </a:lnB>
                    <a:noFill/>
                  </a:tcPr>
                </a:tc>
                <a:tc>
                  <a:txBody>
                    <a:bodyPr/>
                    <a:lstStyle/>
                    <a:p>
                      <a:pPr algn="r"/>
                      <a:r>
                        <a:rPr lang="en-US" sz="800" b="0" dirty="0">
                          <a:solidFill>
                            <a:srgbClr val="3F403F"/>
                          </a:solidFill>
                        </a:rPr>
                        <a:t>+141%</a:t>
                      </a:r>
                    </a:p>
                  </a:txBody>
                  <a:tcPr marL="0" marR="0" marT="9144" marB="9144" anchor="ctr">
                    <a:lnL w="12700" cmpd="sng">
                      <a:noFill/>
                    </a:lnL>
                    <a:lnR w="12700" cmpd="sng">
                      <a:noFill/>
                    </a:lnR>
                    <a:lnT w="12700" cmpd="sng">
                      <a:noFill/>
                    </a:lnT>
                    <a:lnB w="28575" cap="flat" cmpd="sng" algn="ctr">
                      <a:noFill/>
                      <a:prstDash val="solid"/>
                      <a:round/>
                      <a:headEnd type="none" w="med" len="med"/>
                      <a:tailEnd type="none" w="med" len="med"/>
                    </a:lnB>
                    <a:noFill/>
                  </a:tcPr>
                </a:tc>
                <a:extLst>
                  <a:ext uri="{0D108BD9-81ED-4DB2-BD59-A6C34878D82A}">
                    <a16:rowId xmlns:a16="http://schemas.microsoft.com/office/drawing/2014/main" val="3689425394"/>
                  </a:ext>
                </a:extLst>
              </a:tr>
            </a:tbl>
          </a:graphicData>
        </a:graphic>
      </p:graphicFrame>
      <p:graphicFrame>
        <p:nvGraphicFramePr>
          <p:cNvPr id="106" name="Table 29">
            <a:extLst>
              <a:ext uri="{FF2B5EF4-FFF2-40B4-BE49-F238E27FC236}">
                <a16:creationId xmlns:a16="http://schemas.microsoft.com/office/drawing/2014/main" id="{6BA4C706-458B-0345-9F35-4B8FE3E69386}"/>
              </a:ext>
            </a:extLst>
          </p:cNvPr>
          <p:cNvGraphicFramePr>
            <a:graphicFrameLocks noGrp="1"/>
          </p:cNvGraphicFramePr>
          <p:nvPr>
            <p:extLst>
              <p:ext uri="{D42A27DB-BD31-4B8C-83A1-F6EECF244321}">
                <p14:modId xmlns:p14="http://schemas.microsoft.com/office/powerpoint/2010/main" val="1885111668"/>
              </p:ext>
            </p:extLst>
          </p:nvPr>
        </p:nvGraphicFramePr>
        <p:xfrm>
          <a:off x="6364320" y="1251612"/>
          <a:ext cx="2343948" cy="588264"/>
        </p:xfrm>
        <a:graphic>
          <a:graphicData uri="http://schemas.openxmlformats.org/drawingml/2006/table">
            <a:tbl>
              <a:tblPr firstRow="1" bandRow="1">
                <a:tableStyleId>{5C22544A-7EE6-4342-B048-85BDC9FD1C3A}</a:tableStyleId>
              </a:tblPr>
              <a:tblGrid>
                <a:gridCol w="1206661">
                  <a:extLst>
                    <a:ext uri="{9D8B030D-6E8A-4147-A177-3AD203B41FA5}">
                      <a16:colId xmlns:a16="http://schemas.microsoft.com/office/drawing/2014/main" val="665897575"/>
                    </a:ext>
                  </a:extLst>
                </a:gridCol>
                <a:gridCol w="1137287">
                  <a:extLst>
                    <a:ext uri="{9D8B030D-6E8A-4147-A177-3AD203B41FA5}">
                      <a16:colId xmlns:a16="http://schemas.microsoft.com/office/drawing/2014/main" val="1230981526"/>
                    </a:ext>
                  </a:extLst>
                </a:gridCol>
              </a:tblGrid>
              <a:tr h="183439">
                <a:tc gridSpan="2">
                  <a:txBody>
                    <a:bodyPr/>
                    <a:lstStyle/>
                    <a:p>
                      <a:pPr algn="ctr"/>
                      <a:r>
                        <a:rPr lang="en-US" sz="1600" b="1" dirty="0">
                          <a:solidFill>
                            <a:srgbClr val="3F403F"/>
                          </a:solidFill>
                        </a:rPr>
                        <a:t>Europe</a:t>
                      </a:r>
                    </a:p>
                  </a:txBody>
                  <a:tcPr marL="27432" marR="27432" marT="0" marB="18288"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38100" cmpd="sng">
                      <a:noFill/>
                    </a:lnB>
                    <a:noFill/>
                  </a:tcPr>
                </a:tc>
                <a:tc hMerge="1">
                  <a:txBody>
                    <a:bodyPr/>
                    <a:lstStyle/>
                    <a:p>
                      <a:pPr algn="r"/>
                      <a:endParaRPr lang="en-US" sz="900" b="0">
                        <a:solidFill>
                          <a:srgbClr val="3F403F"/>
                        </a:solidFill>
                      </a:endParaRPr>
                    </a:p>
                  </a:txBody>
                  <a:tcPr marL="27432" marR="27432" marT="27432" marB="27432" anchor="ctr">
                    <a:lnL w="12700" cmpd="sng">
                      <a:noFill/>
                    </a:lnL>
                    <a:lnR w="12700" cmpd="sng">
                      <a:noFill/>
                    </a:lnR>
                    <a:lnT w="28575" cap="flat" cmpd="sng" algn="ctr">
                      <a:noFill/>
                      <a:prstDash val="solid"/>
                      <a:round/>
                      <a:headEnd type="none" w="med" len="med"/>
                      <a:tailEnd type="none" w="med" len="med"/>
                    </a:lnT>
                    <a:lnB w="38100" cmpd="sng">
                      <a:noFill/>
                    </a:lnB>
                    <a:noFill/>
                  </a:tcPr>
                </a:tc>
                <a:extLst>
                  <a:ext uri="{0D108BD9-81ED-4DB2-BD59-A6C34878D82A}">
                    <a16:rowId xmlns:a16="http://schemas.microsoft.com/office/drawing/2014/main" val="2992296042"/>
                  </a:ext>
                </a:extLst>
              </a:tr>
              <a:tr h="0">
                <a:tc>
                  <a:txBody>
                    <a:bodyPr/>
                    <a:lstStyle/>
                    <a:p>
                      <a:r>
                        <a:rPr lang="en-US" sz="1100" b="0">
                          <a:solidFill>
                            <a:srgbClr val="3F403F"/>
                          </a:solidFill>
                        </a:rPr>
                        <a:t>Revenue (+70%)</a:t>
                      </a:r>
                    </a:p>
                  </a:txBody>
                  <a:tcPr marL="0" marR="0" marT="9144" marB="9144" anchor="ctr">
                    <a:lnL w="28575" cap="flat" cmpd="sng" algn="ctr">
                      <a:noFill/>
                      <a:prstDash val="solid"/>
                      <a:round/>
                      <a:headEnd type="none" w="med" len="med"/>
                      <a:tailEnd type="none" w="med" len="med"/>
                    </a:lnL>
                    <a:lnR w="12700" cmpd="sng">
                      <a:noFill/>
                    </a:lnR>
                    <a:lnT w="38100" cmpd="sng">
                      <a:noFill/>
                    </a:lnT>
                    <a:lnB w="12700" cmpd="sng">
                      <a:noFill/>
                    </a:lnB>
                    <a:noFill/>
                  </a:tcPr>
                </a:tc>
                <a:tc>
                  <a:txBody>
                    <a:bodyPr/>
                    <a:lstStyle/>
                    <a:p>
                      <a:pPr algn="r"/>
                      <a:r>
                        <a:rPr lang="en-US" sz="1100" b="0">
                          <a:solidFill>
                            <a:srgbClr val="3F403F"/>
                          </a:solidFill>
                        </a:rPr>
                        <a:t>Op Profit (+405%)</a:t>
                      </a:r>
                    </a:p>
                  </a:txBody>
                  <a:tcPr marL="0" marR="0" marT="9144" marB="9144" anchor="ctr">
                    <a:lnL w="12700" cmpd="sng">
                      <a:noFill/>
                    </a:lnL>
                    <a:lnR w="12700" cmpd="sng">
                      <a:noFill/>
                    </a:lnR>
                    <a:lnT w="38100" cmpd="sng">
                      <a:noFill/>
                    </a:lnT>
                    <a:lnB w="12700" cmpd="sng">
                      <a:noFill/>
                    </a:lnB>
                    <a:noFill/>
                  </a:tcPr>
                </a:tc>
                <a:extLst>
                  <a:ext uri="{0D108BD9-81ED-4DB2-BD59-A6C34878D82A}">
                    <a16:rowId xmlns:a16="http://schemas.microsoft.com/office/drawing/2014/main" val="2369848719"/>
                  </a:ext>
                </a:extLst>
              </a:tr>
              <a:tr h="0">
                <a:tc>
                  <a:txBody>
                    <a:bodyPr/>
                    <a:lstStyle/>
                    <a:p>
                      <a:r>
                        <a:rPr lang="en-US" sz="800" b="0">
                          <a:solidFill>
                            <a:srgbClr val="3F403F"/>
                          </a:solidFill>
                        </a:rPr>
                        <a:t>Constant currency (+56%)</a:t>
                      </a:r>
                    </a:p>
                  </a:txBody>
                  <a:tcPr marL="0" marR="0" marT="9144" marB="9144" anchor="ctr">
                    <a:lnL w="28575" cap="flat" cmpd="sng" algn="ctr">
                      <a:noFill/>
                      <a:prstDash val="solid"/>
                      <a:round/>
                      <a:headEnd type="none" w="med" len="med"/>
                      <a:tailEnd type="none" w="med" len="med"/>
                    </a:lnL>
                    <a:lnR w="12700" cmpd="sng">
                      <a:noFill/>
                    </a:lnR>
                    <a:lnT w="12700" cmpd="sng">
                      <a:noFill/>
                    </a:lnT>
                    <a:lnB w="28575" cap="flat" cmpd="sng" algn="ctr">
                      <a:noFill/>
                      <a:prstDash val="solid"/>
                      <a:round/>
                      <a:headEnd type="none" w="med" len="med"/>
                      <a:tailEnd type="none" w="med" len="med"/>
                    </a:lnB>
                    <a:noFill/>
                  </a:tcPr>
                </a:tc>
                <a:tc>
                  <a:txBody>
                    <a:bodyPr/>
                    <a:lstStyle/>
                    <a:p>
                      <a:pPr algn="r"/>
                      <a:r>
                        <a:rPr lang="en-US" sz="800" b="0" dirty="0">
                          <a:solidFill>
                            <a:srgbClr val="3F403F"/>
                          </a:solidFill>
                        </a:rPr>
                        <a:t>+371%</a:t>
                      </a:r>
                    </a:p>
                  </a:txBody>
                  <a:tcPr marL="0" marR="0" marT="9144" marB="9144" anchor="ctr">
                    <a:lnL w="12700" cmpd="sng">
                      <a:noFill/>
                    </a:lnL>
                    <a:lnR w="12700" cmpd="sng">
                      <a:noFill/>
                    </a:lnR>
                    <a:lnT w="12700" cmpd="sng">
                      <a:noFill/>
                    </a:lnT>
                    <a:lnB w="28575" cap="flat" cmpd="sng" algn="ctr">
                      <a:noFill/>
                      <a:prstDash val="solid"/>
                      <a:round/>
                      <a:headEnd type="none" w="med" len="med"/>
                      <a:tailEnd type="none" w="med" len="med"/>
                    </a:lnB>
                    <a:noFill/>
                  </a:tcPr>
                </a:tc>
                <a:extLst>
                  <a:ext uri="{0D108BD9-81ED-4DB2-BD59-A6C34878D82A}">
                    <a16:rowId xmlns:a16="http://schemas.microsoft.com/office/drawing/2014/main" val="3689425394"/>
                  </a:ext>
                </a:extLst>
              </a:tr>
            </a:tbl>
          </a:graphicData>
        </a:graphic>
      </p:graphicFrame>
      <p:graphicFrame>
        <p:nvGraphicFramePr>
          <p:cNvPr id="107" name="Table 29">
            <a:extLst>
              <a:ext uri="{FF2B5EF4-FFF2-40B4-BE49-F238E27FC236}">
                <a16:creationId xmlns:a16="http://schemas.microsoft.com/office/drawing/2014/main" id="{ED169E2C-D0A8-8040-B295-FED4844BCB97}"/>
              </a:ext>
            </a:extLst>
          </p:cNvPr>
          <p:cNvGraphicFramePr>
            <a:graphicFrameLocks noGrp="1"/>
          </p:cNvGraphicFramePr>
          <p:nvPr>
            <p:extLst>
              <p:ext uri="{D42A27DB-BD31-4B8C-83A1-F6EECF244321}">
                <p14:modId xmlns:p14="http://schemas.microsoft.com/office/powerpoint/2010/main" val="94348563"/>
              </p:ext>
            </p:extLst>
          </p:nvPr>
        </p:nvGraphicFramePr>
        <p:xfrm>
          <a:off x="9215122" y="1251612"/>
          <a:ext cx="2343948" cy="588264"/>
        </p:xfrm>
        <a:graphic>
          <a:graphicData uri="http://schemas.openxmlformats.org/drawingml/2006/table">
            <a:tbl>
              <a:tblPr firstRow="1" bandRow="1">
                <a:tableStyleId>{5C22544A-7EE6-4342-B048-85BDC9FD1C3A}</a:tableStyleId>
              </a:tblPr>
              <a:tblGrid>
                <a:gridCol w="1206661">
                  <a:extLst>
                    <a:ext uri="{9D8B030D-6E8A-4147-A177-3AD203B41FA5}">
                      <a16:colId xmlns:a16="http://schemas.microsoft.com/office/drawing/2014/main" val="665897575"/>
                    </a:ext>
                  </a:extLst>
                </a:gridCol>
                <a:gridCol w="1137287">
                  <a:extLst>
                    <a:ext uri="{9D8B030D-6E8A-4147-A177-3AD203B41FA5}">
                      <a16:colId xmlns:a16="http://schemas.microsoft.com/office/drawing/2014/main" val="1230981526"/>
                    </a:ext>
                  </a:extLst>
                </a:gridCol>
              </a:tblGrid>
              <a:tr h="183439">
                <a:tc gridSpan="2">
                  <a:txBody>
                    <a:bodyPr/>
                    <a:lstStyle/>
                    <a:p>
                      <a:pPr algn="ctr"/>
                      <a:r>
                        <a:rPr lang="en-US" sz="1600" b="1" dirty="0">
                          <a:solidFill>
                            <a:srgbClr val="3F403F"/>
                          </a:solidFill>
                        </a:rPr>
                        <a:t>Rest of the World</a:t>
                      </a:r>
                    </a:p>
                  </a:txBody>
                  <a:tcPr marL="27432" marR="27432" marT="0" marB="18288"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38100" cmpd="sng">
                      <a:noFill/>
                    </a:lnB>
                    <a:noFill/>
                  </a:tcPr>
                </a:tc>
                <a:tc hMerge="1">
                  <a:txBody>
                    <a:bodyPr/>
                    <a:lstStyle/>
                    <a:p>
                      <a:pPr algn="r"/>
                      <a:endParaRPr lang="en-US" sz="900" b="0">
                        <a:solidFill>
                          <a:srgbClr val="3F403F"/>
                        </a:solidFill>
                      </a:endParaRPr>
                    </a:p>
                  </a:txBody>
                  <a:tcPr marL="27432" marR="27432" marT="27432" marB="27432" anchor="ctr">
                    <a:lnL w="12700" cmpd="sng">
                      <a:noFill/>
                    </a:lnL>
                    <a:lnR w="12700" cmpd="sng">
                      <a:noFill/>
                    </a:lnR>
                    <a:lnT w="28575" cap="flat" cmpd="sng" algn="ctr">
                      <a:noFill/>
                      <a:prstDash val="solid"/>
                      <a:round/>
                      <a:headEnd type="none" w="med" len="med"/>
                      <a:tailEnd type="none" w="med" len="med"/>
                    </a:lnT>
                    <a:lnB w="38100" cmpd="sng">
                      <a:noFill/>
                    </a:lnB>
                    <a:noFill/>
                  </a:tcPr>
                </a:tc>
                <a:extLst>
                  <a:ext uri="{0D108BD9-81ED-4DB2-BD59-A6C34878D82A}">
                    <a16:rowId xmlns:a16="http://schemas.microsoft.com/office/drawing/2014/main" val="2992296042"/>
                  </a:ext>
                </a:extLst>
              </a:tr>
              <a:tr h="0">
                <a:tc>
                  <a:txBody>
                    <a:bodyPr/>
                    <a:lstStyle/>
                    <a:p>
                      <a:r>
                        <a:rPr lang="en-US" sz="1100" b="0">
                          <a:solidFill>
                            <a:srgbClr val="3F403F"/>
                          </a:solidFill>
                        </a:rPr>
                        <a:t>Revenue (+66%)</a:t>
                      </a:r>
                    </a:p>
                  </a:txBody>
                  <a:tcPr marL="0" marR="0" marT="9144" marB="9144" anchor="ctr">
                    <a:lnL w="28575" cap="flat" cmpd="sng" algn="ctr">
                      <a:noFill/>
                      <a:prstDash val="solid"/>
                      <a:round/>
                      <a:headEnd type="none" w="med" len="med"/>
                      <a:tailEnd type="none" w="med" len="med"/>
                    </a:lnL>
                    <a:lnR w="12700" cmpd="sng">
                      <a:noFill/>
                    </a:lnR>
                    <a:lnT w="38100" cmpd="sng">
                      <a:noFill/>
                    </a:lnT>
                    <a:lnB w="12700" cmpd="sng">
                      <a:noFill/>
                    </a:lnB>
                    <a:noFill/>
                  </a:tcPr>
                </a:tc>
                <a:tc>
                  <a:txBody>
                    <a:bodyPr/>
                    <a:lstStyle/>
                    <a:p>
                      <a:pPr algn="r"/>
                      <a:r>
                        <a:rPr lang="en-US" sz="1100" b="0">
                          <a:solidFill>
                            <a:srgbClr val="3F403F"/>
                          </a:solidFill>
                        </a:rPr>
                        <a:t>Op Profit (+124%)</a:t>
                      </a:r>
                    </a:p>
                  </a:txBody>
                  <a:tcPr marL="0" marR="0" marT="9144" marB="9144" anchor="ctr">
                    <a:lnL w="12700" cmpd="sng">
                      <a:noFill/>
                    </a:lnL>
                    <a:lnR w="12700" cmpd="sng">
                      <a:noFill/>
                    </a:lnR>
                    <a:lnT w="38100" cmpd="sng">
                      <a:noFill/>
                    </a:lnT>
                    <a:lnB w="12700" cmpd="sng">
                      <a:noFill/>
                    </a:lnB>
                    <a:noFill/>
                  </a:tcPr>
                </a:tc>
                <a:extLst>
                  <a:ext uri="{0D108BD9-81ED-4DB2-BD59-A6C34878D82A}">
                    <a16:rowId xmlns:a16="http://schemas.microsoft.com/office/drawing/2014/main" val="2369848719"/>
                  </a:ext>
                </a:extLst>
              </a:tr>
              <a:tr h="0">
                <a:tc>
                  <a:txBody>
                    <a:bodyPr/>
                    <a:lstStyle/>
                    <a:p>
                      <a:r>
                        <a:rPr lang="en-US" sz="800" b="0">
                          <a:solidFill>
                            <a:srgbClr val="3F403F"/>
                          </a:solidFill>
                        </a:rPr>
                        <a:t>Constant currency (+59%)</a:t>
                      </a:r>
                    </a:p>
                  </a:txBody>
                  <a:tcPr marL="0" marR="0" marT="9144" marB="9144" anchor="ctr">
                    <a:lnL w="28575" cap="flat" cmpd="sng" algn="ctr">
                      <a:noFill/>
                      <a:prstDash val="solid"/>
                      <a:round/>
                      <a:headEnd type="none" w="med" len="med"/>
                      <a:tailEnd type="none" w="med" len="med"/>
                    </a:lnL>
                    <a:lnR w="12700" cmpd="sng">
                      <a:noFill/>
                    </a:lnR>
                    <a:lnT w="12700" cmpd="sng">
                      <a:noFill/>
                    </a:lnT>
                    <a:lnB w="28575" cap="flat" cmpd="sng" algn="ctr">
                      <a:noFill/>
                      <a:prstDash val="solid"/>
                      <a:round/>
                      <a:headEnd type="none" w="med" len="med"/>
                      <a:tailEnd type="none" w="med" len="med"/>
                    </a:lnB>
                    <a:noFill/>
                  </a:tcPr>
                </a:tc>
                <a:tc>
                  <a:txBody>
                    <a:bodyPr/>
                    <a:lstStyle/>
                    <a:p>
                      <a:pPr algn="r"/>
                      <a:r>
                        <a:rPr lang="en-US" sz="800" b="0" dirty="0">
                          <a:solidFill>
                            <a:srgbClr val="3F403F"/>
                          </a:solidFill>
                        </a:rPr>
                        <a:t>+115%</a:t>
                      </a:r>
                    </a:p>
                  </a:txBody>
                  <a:tcPr marL="0" marR="0" marT="9144" marB="9144" anchor="ctr">
                    <a:lnL w="12700" cmpd="sng">
                      <a:noFill/>
                    </a:lnL>
                    <a:lnR w="12700" cmpd="sng">
                      <a:noFill/>
                    </a:lnR>
                    <a:lnT w="12700" cmpd="sng">
                      <a:noFill/>
                    </a:lnT>
                    <a:lnB w="28575" cap="flat" cmpd="sng" algn="ctr">
                      <a:noFill/>
                      <a:prstDash val="solid"/>
                      <a:round/>
                      <a:headEnd type="none" w="med" len="med"/>
                      <a:tailEnd type="none" w="med" len="med"/>
                    </a:lnB>
                    <a:noFill/>
                  </a:tcPr>
                </a:tc>
                <a:extLst>
                  <a:ext uri="{0D108BD9-81ED-4DB2-BD59-A6C34878D82A}">
                    <a16:rowId xmlns:a16="http://schemas.microsoft.com/office/drawing/2014/main" val="3689425394"/>
                  </a:ext>
                </a:extLst>
              </a:tr>
            </a:tbl>
          </a:graphicData>
        </a:graphic>
      </p:graphicFrame>
      <p:grpSp>
        <p:nvGrpSpPr>
          <p:cNvPr id="10" name="Group 9">
            <a:extLst>
              <a:ext uri="{FF2B5EF4-FFF2-40B4-BE49-F238E27FC236}">
                <a16:creationId xmlns:a16="http://schemas.microsoft.com/office/drawing/2014/main" id="{6AA203C4-CB02-6F42-8172-D3907E6FBAF5}"/>
              </a:ext>
            </a:extLst>
          </p:cNvPr>
          <p:cNvGrpSpPr/>
          <p:nvPr/>
        </p:nvGrpSpPr>
        <p:grpSpPr>
          <a:xfrm>
            <a:off x="6341065" y="2307235"/>
            <a:ext cx="2417579" cy="3440309"/>
            <a:chOff x="6274407" y="2354636"/>
            <a:chExt cx="2417579" cy="3440309"/>
          </a:xfrm>
        </p:grpSpPr>
        <p:graphicFrame>
          <p:nvGraphicFramePr>
            <p:cNvPr id="72" name="Chart 71">
              <a:extLst>
                <a:ext uri="{FF2B5EF4-FFF2-40B4-BE49-F238E27FC236}">
                  <a16:creationId xmlns:a16="http://schemas.microsoft.com/office/drawing/2014/main" id="{D16CE1FC-28FB-2C47-8AC1-73DBF18E8C49}"/>
                </a:ext>
              </a:extLst>
            </p:cNvPr>
            <p:cNvGraphicFramePr/>
            <p:nvPr>
              <p:extLst>
                <p:ext uri="{D42A27DB-BD31-4B8C-83A1-F6EECF244321}">
                  <p14:modId xmlns:p14="http://schemas.microsoft.com/office/powerpoint/2010/main" val="607999834"/>
                </p:ext>
              </p:extLst>
            </p:nvPr>
          </p:nvGraphicFramePr>
          <p:xfrm>
            <a:off x="6274407" y="2354636"/>
            <a:ext cx="1182375" cy="325252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73" name="Chart 72">
              <a:extLst>
                <a:ext uri="{FF2B5EF4-FFF2-40B4-BE49-F238E27FC236}">
                  <a16:creationId xmlns:a16="http://schemas.microsoft.com/office/drawing/2014/main" id="{95152D63-3674-F340-9C8F-8B433640A991}"/>
                </a:ext>
              </a:extLst>
            </p:cNvPr>
            <p:cNvGraphicFramePr/>
            <p:nvPr>
              <p:extLst>
                <p:ext uri="{D42A27DB-BD31-4B8C-83A1-F6EECF244321}">
                  <p14:modId xmlns:p14="http://schemas.microsoft.com/office/powerpoint/2010/main" val="546170503"/>
                </p:ext>
              </p:extLst>
            </p:nvPr>
          </p:nvGraphicFramePr>
          <p:xfrm>
            <a:off x="7509611" y="2464196"/>
            <a:ext cx="1182375" cy="3330749"/>
          </p:xfrm>
          <a:graphic>
            <a:graphicData uri="http://schemas.openxmlformats.org/drawingml/2006/chart">
              <c:chart xmlns:c="http://schemas.openxmlformats.org/drawingml/2006/chart" xmlns:r="http://schemas.openxmlformats.org/officeDocument/2006/relationships" r:id="rId9"/>
            </a:graphicData>
          </a:graphic>
        </p:graphicFrame>
        <p:grpSp>
          <p:nvGrpSpPr>
            <p:cNvPr id="121" name="Group 120">
              <a:extLst>
                <a:ext uri="{FF2B5EF4-FFF2-40B4-BE49-F238E27FC236}">
                  <a16:creationId xmlns:a16="http://schemas.microsoft.com/office/drawing/2014/main" id="{3F020D82-357E-7C47-883B-99EE43186819}"/>
                </a:ext>
              </a:extLst>
            </p:cNvPr>
            <p:cNvGrpSpPr/>
            <p:nvPr/>
          </p:nvGrpSpPr>
          <p:grpSpPr>
            <a:xfrm>
              <a:off x="7985696" y="5026717"/>
              <a:ext cx="480147" cy="421730"/>
              <a:chOff x="8195686" y="4978165"/>
              <a:chExt cx="480147" cy="421730"/>
            </a:xfrm>
          </p:grpSpPr>
          <p:sp>
            <p:nvSpPr>
              <p:cNvPr id="79" name="Rectangle 78">
                <a:extLst>
                  <a:ext uri="{FF2B5EF4-FFF2-40B4-BE49-F238E27FC236}">
                    <a16:creationId xmlns:a16="http://schemas.microsoft.com/office/drawing/2014/main" id="{5D82F74E-A26D-7748-917B-10BF87C4AA07}"/>
                  </a:ext>
                </a:extLst>
              </p:cNvPr>
              <p:cNvSpPr/>
              <p:nvPr/>
            </p:nvSpPr>
            <p:spPr>
              <a:xfrm>
                <a:off x="8345632" y="4978165"/>
                <a:ext cx="330201" cy="2585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27432" rtlCol="0" anchor="ctr">
                <a:spAutoFit/>
              </a:bodyPr>
              <a:lstStyle/>
              <a:p>
                <a:pPr marL="310896" indent="-310896" algn="ctr"/>
                <a:r>
                  <a:rPr lang="en-US" sz="750" dirty="0">
                    <a:solidFill>
                      <a:srgbClr val="3F403F"/>
                    </a:solidFill>
                    <a:ea typeface="Helvetica Regular" charset="0"/>
                    <a:cs typeface="Helvetica Regular" charset="0"/>
                  </a:rPr>
                  <a:t>4.9%</a:t>
                </a:r>
              </a:p>
              <a:p>
                <a:pPr marL="310896" indent="-310896" algn="ctr"/>
                <a:r>
                  <a:rPr lang="en-US" sz="750" dirty="0">
                    <a:solidFill>
                      <a:srgbClr val="3F403F"/>
                    </a:solidFill>
                    <a:ea typeface="Helvetica Regular" charset="0"/>
                    <a:cs typeface="Helvetica Regular" charset="0"/>
                  </a:rPr>
                  <a:t>Margin</a:t>
                </a:r>
              </a:p>
            </p:txBody>
          </p:sp>
          <p:sp>
            <p:nvSpPr>
              <p:cNvPr id="120" name="Text Placeholder 7">
                <a:extLst>
                  <a:ext uri="{FF2B5EF4-FFF2-40B4-BE49-F238E27FC236}">
                    <a16:creationId xmlns:a16="http://schemas.microsoft.com/office/drawing/2014/main" id="{ECFF1915-398B-FB43-BCA4-FA423852790B}"/>
                  </a:ext>
                </a:extLst>
              </p:cNvPr>
              <p:cNvSpPr txBox="1">
                <a:spLocks/>
              </p:cNvSpPr>
              <p:nvPr/>
            </p:nvSpPr>
            <p:spPr>
              <a:xfrm>
                <a:off x="8195686" y="5220548"/>
                <a:ext cx="167978" cy="179347"/>
              </a:xfrm>
              <a:prstGeom prst="rect">
                <a:avLst/>
              </a:prstGeom>
            </p:spPr>
            <p:txBody>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1800" kern="1200">
                    <a:solidFill>
                      <a:srgbClr val="191919"/>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rgbClr val="191919"/>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rgbClr val="191919"/>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rgbClr val="191919"/>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rgbClr val="19191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pPr>
                <a:r>
                  <a:rPr lang="en-US" sz="600" dirty="0">
                    <a:solidFill>
                      <a:srgbClr val="3F403F"/>
                    </a:solidFill>
                  </a:rPr>
                  <a:t>2</a:t>
                </a:r>
              </a:p>
            </p:txBody>
          </p:sp>
        </p:grpSp>
      </p:grpSp>
      <p:sp>
        <p:nvSpPr>
          <p:cNvPr id="3" name="TextBox 2">
            <a:extLst>
              <a:ext uri="{FF2B5EF4-FFF2-40B4-BE49-F238E27FC236}">
                <a16:creationId xmlns:a16="http://schemas.microsoft.com/office/drawing/2014/main" id="{D22F8EEC-A45C-6749-B33F-E1D63D4A449D}"/>
              </a:ext>
            </a:extLst>
          </p:cNvPr>
          <p:cNvSpPr txBox="1"/>
          <p:nvPr/>
        </p:nvSpPr>
        <p:spPr>
          <a:xfrm>
            <a:off x="956528" y="1963686"/>
            <a:ext cx="1756316" cy="507831"/>
          </a:xfrm>
          <a:prstGeom prst="rect">
            <a:avLst/>
          </a:prstGeom>
          <a:noFill/>
          <a:ln w="25400">
            <a:solidFill>
              <a:srgbClr val="FFC528"/>
            </a:solidFill>
            <a:miter lim="800000"/>
          </a:ln>
        </p:spPr>
        <p:txBody>
          <a:bodyPr wrap="square" lIns="45720" rIns="45720" rtlCol="0">
            <a:spAutoFit/>
          </a:bodyPr>
          <a:lstStyle/>
          <a:p>
            <a:pPr>
              <a:tabLst>
                <a:tab pos="1033272" algn="r"/>
                <a:tab pos="1645920" algn="r"/>
              </a:tabLst>
            </a:pPr>
            <a:r>
              <a:rPr lang="en-US" sz="900" dirty="0">
                <a:solidFill>
                  <a:srgbClr val="3F403F"/>
                </a:solidFill>
              </a:rPr>
              <a:t>Organic	(8%)	+141%</a:t>
            </a:r>
          </a:p>
          <a:p>
            <a:pPr>
              <a:tabLst>
                <a:tab pos="1033272" algn="r"/>
                <a:tab pos="1645920" algn="r"/>
              </a:tabLst>
            </a:pPr>
            <a:r>
              <a:rPr lang="en-US" sz="900" dirty="0" err="1">
                <a:solidFill>
                  <a:srgbClr val="3F403F"/>
                </a:solidFill>
              </a:rPr>
              <a:t>Acq</a:t>
            </a:r>
            <a:r>
              <a:rPr lang="en-US" sz="900" dirty="0">
                <a:solidFill>
                  <a:srgbClr val="3F403F"/>
                </a:solidFill>
              </a:rPr>
              <a:t>	—	—</a:t>
            </a:r>
          </a:p>
          <a:p>
            <a:pPr>
              <a:tabLst>
                <a:tab pos="1033272" algn="r"/>
                <a:tab pos="1645920" algn="r"/>
              </a:tabLst>
            </a:pPr>
            <a:r>
              <a:rPr lang="en-US" sz="900" dirty="0">
                <a:solidFill>
                  <a:srgbClr val="3F403F"/>
                </a:solidFill>
              </a:rPr>
              <a:t>FX	+1%	—</a:t>
            </a:r>
          </a:p>
        </p:txBody>
      </p:sp>
      <p:sp>
        <p:nvSpPr>
          <p:cNvPr id="45" name="TextBox 44">
            <a:extLst>
              <a:ext uri="{FF2B5EF4-FFF2-40B4-BE49-F238E27FC236}">
                <a16:creationId xmlns:a16="http://schemas.microsoft.com/office/drawing/2014/main" id="{8DF7A86C-8765-2741-A337-B53B7CC3A4DF}"/>
              </a:ext>
            </a:extLst>
          </p:cNvPr>
          <p:cNvSpPr txBox="1"/>
          <p:nvPr/>
        </p:nvSpPr>
        <p:spPr>
          <a:xfrm>
            <a:off x="3801139" y="1963686"/>
            <a:ext cx="1756316" cy="507831"/>
          </a:xfrm>
          <a:prstGeom prst="rect">
            <a:avLst/>
          </a:prstGeom>
          <a:noFill/>
          <a:ln w="25400">
            <a:solidFill>
              <a:srgbClr val="FFC528"/>
            </a:solidFill>
            <a:miter lim="800000"/>
          </a:ln>
        </p:spPr>
        <p:txBody>
          <a:bodyPr wrap="square" lIns="45720" rIns="45720" rtlCol="0">
            <a:spAutoFit/>
          </a:bodyPr>
          <a:lstStyle/>
          <a:p>
            <a:pPr>
              <a:tabLst>
                <a:tab pos="1033272" algn="r"/>
                <a:tab pos="1645920" algn="r"/>
              </a:tabLst>
            </a:pPr>
            <a:r>
              <a:rPr lang="en-US" sz="900" dirty="0">
                <a:solidFill>
                  <a:srgbClr val="3F403F"/>
                </a:solidFill>
              </a:rPr>
              <a:t>Organic	 — 	+12%</a:t>
            </a:r>
          </a:p>
          <a:p>
            <a:pPr>
              <a:tabLst>
                <a:tab pos="1033272" algn="r"/>
                <a:tab pos="1645920" algn="r"/>
              </a:tabLst>
            </a:pPr>
            <a:r>
              <a:rPr lang="en-US" sz="900" dirty="0" err="1">
                <a:solidFill>
                  <a:srgbClr val="3F403F"/>
                </a:solidFill>
              </a:rPr>
              <a:t>Acq</a:t>
            </a:r>
            <a:r>
              <a:rPr lang="en-US" sz="900" dirty="0">
                <a:solidFill>
                  <a:srgbClr val="3F403F"/>
                </a:solidFill>
              </a:rPr>
              <a:t>	 +2% 	 +1%</a:t>
            </a:r>
          </a:p>
          <a:p>
            <a:pPr>
              <a:tabLst>
                <a:tab pos="1033272" algn="r"/>
                <a:tab pos="1645920" algn="r"/>
              </a:tabLst>
            </a:pPr>
            <a:r>
              <a:rPr lang="en-US" sz="900" dirty="0">
                <a:solidFill>
                  <a:srgbClr val="3F403F"/>
                </a:solidFill>
              </a:rPr>
              <a:t>FX	 (12%) 	(15%)</a:t>
            </a:r>
          </a:p>
        </p:txBody>
      </p:sp>
      <p:sp>
        <p:nvSpPr>
          <p:cNvPr id="46" name="TextBox 45">
            <a:extLst>
              <a:ext uri="{FF2B5EF4-FFF2-40B4-BE49-F238E27FC236}">
                <a16:creationId xmlns:a16="http://schemas.microsoft.com/office/drawing/2014/main" id="{192FC8BF-5DFB-9548-88D4-559D7C1CD390}"/>
              </a:ext>
            </a:extLst>
          </p:cNvPr>
          <p:cNvSpPr txBox="1"/>
          <p:nvPr/>
        </p:nvSpPr>
        <p:spPr>
          <a:xfrm>
            <a:off x="6653446" y="1963686"/>
            <a:ext cx="1756316" cy="507831"/>
          </a:xfrm>
          <a:prstGeom prst="rect">
            <a:avLst/>
          </a:prstGeom>
          <a:noFill/>
          <a:ln w="25400">
            <a:solidFill>
              <a:srgbClr val="FFC528"/>
            </a:solidFill>
            <a:miter lim="800000"/>
          </a:ln>
        </p:spPr>
        <p:txBody>
          <a:bodyPr wrap="square" lIns="45720" rIns="45720" rtlCol="0">
            <a:spAutoFit/>
          </a:bodyPr>
          <a:lstStyle/>
          <a:p>
            <a:pPr>
              <a:tabLst>
                <a:tab pos="1033272" algn="r"/>
                <a:tab pos="1645920" algn="r"/>
              </a:tabLst>
            </a:pPr>
            <a:r>
              <a:rPr lang="en-US" sz="900" dirty="0">
                <a:solidFill>
                  <a:srgbClr val="3F403F"/>
                </a:solidFill>
              </a:rPr>
              <a:t>Organic	 (20%) 	+14%</a:t>
            </a:r>
          </a:p>
          <a:p>
            <a:pPr>
              <a:tabLst>
                <a:tab pos="1033272" algn="r"/>
                <a:tab pos="1645920" algn="r"/>
              </a:tabLst>
            </a:pPr>
            <a:r>
              <a:rPr lang="en-US" sz="900" dirty="0" err="1">
                <a:solidFill>
                  <a:srgbClr val="3F403F"/>
                </a:solidFill>
              </a:rPr>
              <a:t>Acq</a:t>
            </a:r>
            <a:r>
              <a:rPr lang="en-US" sz="900" dirty="0">
                <a:solidFill>
                  <a:srgbClr val="3F403F"/>
                </a:solidFill>
              </a:rPr>
              <a:t>	 +76% 	 +357%</a:t>
            </a:r>
          </a:p>
          <a:p>
            <a:pPr>
              <a:tabLst>
                <a:tab pos="1033272" algn="r"/>
                <a:tab pos="1645920" algn="r"/>
              </a:tabLst>
            </a:pPr>
            <a:r>
              <a:rPr lang="en-US" sz="900" dirty="0">
                <a:solidFill>
                  <a:srgbClr val="3F403F"/>
                </a:solidFill>
              </a:rPr>
              <a:t>FX	 +13% 	 +33%</a:t>
            </a:r>
          </a:p>
        </p:txBody>
      </p:sp>
      <p:sp>
        <p:nvSpPr>
          <p:cNvPr id="47" name="TextBox 46">
            <a:extLst>
              <a:ext uri="{FF2B5EF4-FFF2-40B4-BE49-F238E27FC236}">
                <a16:creationId xmlns:a16="http://schemas.microsoft.com/office/drawing/2014/main" id="{664E9D0D-3746-5147-8F20-BD7978489A7B}"/>
              </a:ext>
            </a:extLst>
          </p:cNvPr>
          <p:cNvSpPr txBox="1"/>
          <p:nvPr/>
        </p:nvSpPr>
        <p:spPr>
          <a:xfrm>
            <a:off x="9508938" y="1963686"/>
            <a:ext cx="1756316" cy="507831"/>
          </a:xfrm>
          <a:prstGeom prst="rect">
            <a:avLst/>
          </a:prstGeom>
          <a:noFill/>
          <a:ln w="25400">
            <a:solidFill>
              <a:srgbClr val="FFC528"/>
            </a:solidFill>
            <a:miter lim="800000"/>
          </a:ln>
        </p:spPr>
        <p:txBody>
          <a:bodyPr wrap="square" lIns="45720" rIns="45720" rtlCol="0">
            <a:spAutoFit/>
          </a:bodyPr>
          <a:lstStyle/>
          <a:p>
            <a:pPr>
              <a:tabLst>
                <a:tab pos="1033272" algn="r"/>
                <a:tab pos="1645920" algn="r"/>
              </a:tabLst>
            </a:pPr>
            <a:r>
              <a:rPr lang="en-US" sz="900" dirty="0">
                <a:solidFill>
                  <a:srgbClr val="3F403F"/>
                </a:solidFill>
              </a:rPr>
              <a:t>Organic	 (4%) 	+79%</a:t>
            </a:r>
          </a:p>
          <a:p>
            <a:pPr>
              <a:tabLst>
                <a:tab pos="1033272" algn="r"/>
                <a:tab pos="1645920" algn="r"/>
              </a:tabLst>
            </a:pPr>
            <a:r>
              <a:rPr lang="en-US" sz="900" dirty="0" err="1">
                <a:solidFill>
                  <a:srgbClr val="3F403F"/>
                </a:solidFill>
              </a:rPr>
              <a:t>Acq</a:t>
            </a:r>
            <a:r>
              <a:rPr lang="en-US" sz="900" dirty="0">
                <a:solidFill>
                  <a:srgbClr val="3F403F"/>
                </a:solidFill>
              </a:rPr>
              <a:t>	 +63% 	 +36%</a:t>
            </a:r>
          </a:p>
          <a:p>
            <a:pPr>
              <a:tabLst>
                <a:tab pos="1033272" algn="r"/>
                <a:tab pos="1645920" algn="r"/>
              </a:tabLst>
            </a:pPr>
            <a:r>
              <a:rPr lang="en-US" sz="900" dirty="0">
                <a:solidFill>
                  <a:srgbClr val="3F403F"/>
                </a:solidFill>
              </a:rPr>
              <a:t>FX	 +7% 	 +9%</a:t>
            </a:r>
          </a:p>
        </p:txBody>
      </p:sp>
    </p:spTree>
    <p:extLst>
      <p:ext uri="{BB962C8B-B14F-4D97-AF65-F5344CB8AC3E}">
        <p14:creationId xmlns:p14="http://schemas.microsoft.com/office/powerpoint/2010/main" val="2781568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rinks_2021">
  <a:themeElements>
    <a:clrScheme name="Custom 17">
      <a:dk1>
        <a:srgbClr val="3F403F"/>
      </a:dk1>
      <a:lt1>
        <a:srgbClr val="FFFFFF"/>
      </a:lt1>
      <a:dk2>
        <a:srgbClr val="3F403F"/>
      </a:dk2>
      <a:lt2>
        <a:srgbClr val="E7E6E6"/>
      </a:lt2>
      <a:accent1>
        <a:srgbClr val="0A498E"/>
      </a:accent1>
      <a:accent2>
        <a:srgbClr val="97CAEB"/>
      </a:accent2>
      <a:accent3>
        <a:srgbClr val="FFC528"/>
      </a:accent3>
      <a:accent4>
        <a:srgbClr val="64CFE3"/>
      </a:accent4>
      <a:accent5>
        <a:srgbClr val="808383"/>
      </a:accent5>
      <a:accent6>
        <a:srgbClr val="E3E6E8"/>
      </a:accent6>
      <a:hlink>
        <a:srgbClr val="0A498E"/>
      </a:hlink>
      <a:folHlink>
        <a:srgbClr val="0A49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rinks_2021" id="{0906AB56-206C-7047-B4DB-93BDFB87B381}" vid="{62352836-0FE6-7A4B-87DA-F7A63ADA08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A30914F-080A-486B-9A10-EDC0098C74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D51997E6-3292-49A7-BF79-D617505A2A6C}">
  <ds:schemaRefs>
    <ds:schemaRef ds:uri="http://schemas.microsoft.com/sharepoint/v3/contenttype/forms"/>
  </ds:schemaRefs>
</ds:datastoreItem>
</file>

<file path=customXml/itemProps3.xml><?xml version="1.0" encoding="utf-8"?>
<ds:datastoreItem xmlns:ds="http://schemas.openxmlformats.org/officeDocument/2006/customXml" ds:itemID="{1B715EA0-FF86-4117-A8CF-931007A06B92}">
  <ds:schemaRefs>
    <ds:schemaRef ds:uri="http://purl.org/dc/elements/1.1/"/>
    <ds:schemaRef ds:uri="http://schemas.openxmlformats.org/package/2006/metadata/core-properties"/>
    <ds:schemaRef ds:uri="http://schemas.microsoft.com/office/2006/documentManagement/types"/>
    <ds:schemaRef ds:uri="http://purl.org/dc/dcmitype/"/>
    <ds:schemaRef ds:uri="http://purl.org/dc/terms/"/>
    <ds:schemaRef ds:uri="http://www.w3.org/XML/1998/namespace"/>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Brinks_2021</Template>
  <TotalTime>9097</TotalTime>
  <Words>1978</Words>
  <Application>Microsoft Office PowerPoint</Application>
  <PresentationFormat>Widescreen</PresentationFormat>
  <Paragraphs>279</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Arial Unicode MS</vt:lpstr>
      <vt:lpstr>Gill Sans MT</vt:lpstr>
      <vt:lpstr>Helvetica Regular</vt:lpstr>
      <vt:lpstr>System Font Regular</vt:lpstr>
      <vt:lpstr>Brinks_2021</vt:lpstr>
      <vt:lpstr>PowerPoint Presentation</vt:lpstr>
      <vt:lpstr>About This PPT</vt:lpstr>
      <vt:lpstr>Colors: Primary &amp; Secondary Color Palettes</vt:lpstr>
      <vt:lpstr>Selecting Slide Layouts</vt:lpstr>
      <vt:lpstr>This is a section divider</vt:lpstr>
      <vt:lpstr>Our Purpose &amp; Values</vt:lpstr>
      <vt:lpstr>Sample Table </vt:lpstr>
      <vt:lpstr>Cash Levels Stronger Post-COVID</vt:lpstr>
      <vt:lpstr>First-Quarter Results by Segment</vt:lpstr>
      <vt:lpstr>2021 Free Cash Flow Target</vt:lpstr>
      <vt:lpstr>Our People &amp; Customers</vt:lpstr>
      <vt:lpstr>Strong Financial Health – Ample Liquidity</vt:lpstr>
      <vt:lpstr>PowerPoint Presentation</vt:lpstr>
      <vt:lpstr>PowerPoint Presentation</vt:lpstr>
      <vt:lpstr>PowerPoint Presentation</vt:lpstr>
      <vt:lpstr>PowerPoint Presentation</vt:lpstr>
      <vt:lpstr>SVG Elements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Becky Ofarrell</dc:creator>
  <cp:keywords/>
  <dc:description/>
  <cp:lastModifiedBy>Linda Macnally</cp:lastModifiedBy>
  <cp:revision>304</cp:revision>
  <cp:lastPrinted>2021-05-25T19:44:23Z</cp:lastPrinted>
  <dcterms:created xsi:type="dcterms:W3CDTF">2021-05-20T15:24:40Z</dcterms:created>
  <dcterms:modified xsi:type="dcterms:W3CDTF">2024-11-18T23:41:35Z</dcterms:modified>
  <cp:category/>
</cp:coreProperties>
</file>