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9" r:id="rId1"/>
  </p:sldMasterIdLst>
  <p:notesMasterIdLst>
    <p:notesMasterId r:id="rId14"/>
  </p:notesMasterIdLst>
  <p:sldIdLst>
    <p:sldId id="258" r:id="rId2"/>
    <p:sldId id="325" r:id="rId3"/>
    <p:sldId id="349" r:id="rId4"/>
    <p:sldId id="350" r:id="rId5"/>
    <p:sldId id="351" r:id="rId6"/>
    <p:sldId id="352" r:id="rId7"/>
    <p:sldId id="348" r:id="rId8"/>
    <p:sldId id="294" r:id="rId9"/>
    <p:sldId id="295" r:id="rId10"/>
    <p:sldId id="353" r:id="rId11"/>
    <p:sldId id="296" r:id="rId12"/>
    <p:sldId id="33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88" userDrawn="1">
          <p15:clr>
            <a:srgbClr val="A4A3A4"/>
          </p15:clr>
        </p15:guide>
        <p15:guide id="2" pos="3840" userDrawn="1">
          <p15:clr>
            <a:srgbClr val="A4A3A4"/>
          </p15:clr>
        </p15:guide>
        <p15:guide id="3" orient="horz" pos="1356" userDrawn="1">
          <p15:clr>
            <a:srgbClr val="A4A3A4"/>
          </p15:clr>
        </p15:guide>
        <p15:guide id="4" orient="horz" pos="2448" userDrawn="1">
          <p15:clr>
            <a:srgbClr val="A4A3A4"/>
          </p15:clr>
        </p15:guide>
        <p15:guide id="5" pos="408" userDrawn="1">
          <p15:clr>
            <a:srgbClr val="A4A3A4"/>
          </p15:clr>
        </p15:guide>
        <p15:guide id="6" pos="7232" userDrawn="1">
          <p15:clr>
            <a:srgbClr val="A4A3A4"/>
          </p15:clr>
        </p15:guide>
        <p15:guide id="7" pos="2948" userDrawn="1">
          <p15:clr>
            <a:srgbClr val="A4A3A4"/>
          </p15:clr>
        </p15:guide>
        <p15:guide id="8" pos="4742" userDrawn="1">
          <p15:clr>
            <a:srgbClr val="A4A3A4"/>
          </p15:clr>
        </p15:guide>
        <p15:guide id="9" pos="67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403F"/>
    <a:srgbClr val="FF6B00"/>
    <a:srgbClr val="0A4A8E"/>
    <a:srgbClr val="FFC528"/>
    <a:srgbClr val="64CFE3"/>
    <a:srgbClr val="97CAEB"/>
    <a:srgbClr val="2C9942"/>
    <a:srgbClr val="96CAEB"/>
    <a:srgbClr val="53A6DC"/>
    <a:srgbClr val="4EA3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55"/>
    <p:restoredTop sz="97757"/>
  </p:normalViewPr>
  <p:slideViewPr>
    <p:cSldViewPr snapToGrid="0" snapToObjects="1">
      <p:cViewPr varScale="1">
        <p:scale>
          <a:sx n="113" d="100"/>
          <a:sy n="113" d="100"/>
        </p:scale>
        <p:origin x="1032" y="184"/>
      </p:cViewPr>
      <p:guideLst>
        <p:guide orient="horz" pos="3888"/>
        <p:guide pos="3840"/>
        <p:guide orient="horz" pos="1356"/>
        <p:guide orient="horz" pos="2448"/>
        <p:guide pos="408"/>
        <p:guide pos="7232"/>
        <p:guide pos="2948"/>
        <p:guide pos="4742"/>
        <p:guide pos="6708"/>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52E2F226-9410-984B-A63F-D829A6B66E59}" type="datetimeFigureOut">
              <a:rPr lang="en-US"/>
              <a:pPr/>
              <a:t>1/13/22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7601EFCC-184B-004D-AFDD-C084AB2A591B}" type="slidenum">
              <a:rPr lang="en-US"/>
              <a:pPr/>
              <a:t>‹#›</a:t>
            </a:fld>
            <a:endParaRPr lang="en-US"/>
          </a:p>
        </p:txBody>
      </p:sp>
    </p:spTree>
    <p:extLst>
      <p:ext uri="{BB962C8B-B14F-4D97-AF65-F5344CB8AC3E}">
        <p14:creationId xmlns:p14="http://schemas.microsoft.com/office/powerpoint/2010/main" val="2023306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663FF-5D9E-4349-92BC-B90A4C2C91A0}"/>
              </a:ext>
            </a:extLst>
          </p:cNvPr>
          <p:cNvSpPr>
            <a:spLocks noGrp="1"/>
          </p:cNvSpPr>
          <p:nvPr>
            <p:ph type="title" hasCustomPrompt="1"/>
          </p:nvPr>
        </p:nvSpPr>
        <p:spPr>
          <a:xfrm>
            <a:off x="548640" y="3882008"/>
            <a:ext cx="11102023" cy="590931"/>
          </a:xfrm>
        </p:spPr>
        <p:txBody>
          <a:bodyPr anchor="t" anchorCtr="0"/>
          <a:lstStyle>
            <a:lvl1pPr>
              <a:defRPr sz="3600">
                <a:solidFill>
                  <a:srgbClr val="0A4A8E"/>
                </a:solidFill>
              </a:defRPr>
            </a:lvl1pPr>
          </a:lstStyle>
          <a:p>
            <a:r>
              <a:rPr lang="en-US" dirty="0"/>
              <a:t>Title Goes Here</a:t>
            </a:r>
          </a:p>
        </p:txBody>
      </p:sp>
      <p:sp>
        <p:nvSpPr>
          <p:cNvPr id="3" name="Text Placeholder 2">
            <a:extLst>
              <a:ext uri="{FF2B5EF4-FFF2-40B4-BE49-F238E27FC236}">
                <a16:creationId xmlns:a16="http://schemas.microsoft.com/office/drawing/2014/main" id="{17998500-4A15-D14E-B3B4-F2DAC7317FED}"/>
              </a:ext>
            </a:extLst>
          </p:cNvPr>
          <p:cNvSpPr>
            <a:spLocks noGrp="1"/>
          </p:cNvSpPr>
          <p:nvPr>
            <p:ph type="body" idx="1" hasCustomPrompt="1"/>
          </p:nvPr>
        </p:nvSpPr>
        <p:spPr>
          <a:xfrm>
            <a:off x="548640" y="4542788"/>
            <a:ext cx="11102023" cy="400110"/>
          </a:xfrm>
        </p:spPr>
        <p:txBody>
          <a:bodyPr anchor="t" anchorCtr="0"/>
          <a:lstStyle>
            <a:lvl1pPr marL="0" indent="0">
              <a:buNone/>
              <a:defRPr sz="2000" cap="none" baseline="0">
                <a:solidFill>
                  <a:srgbClr val="0A4A8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Subhead goes here</a:t>
            </a:r>
          </a:p>
        </p:txBody>
      </p:sp>
      <p:cxnSp>
        <p:nvCxnSpPr>
          <p:cNvPr id="6" name="Straight Connector 5">
            <a:extLst>
              <a:ext uri="{FF2B5EF4-FFF2-40B4-BE49-F238E27FC236}">
                <a16:creationId xmlns:a16="http://schemas.microsoft.com/office/drawing/2014/main" id="{FBB6E322-A43F-5745-A965-5D290070662C}"/>
              </a:ext>
            </a:extLst>
          </p:cNvPr>
          <p:cNvCxnSpPr>
            <a:cxnSpLocks/>
          </p:cNvCxnSpPr>
          <p:nvPr userDrawn="1"/>
        </p:nvCxnSpPr>
        <p:spPr>
          <a:xfrm>
            <a:off x="647700" y="4471191"/>
            <a:ext cx="11002963" cy="0"/>
          </a:xfrm>
          <a:prstGeom prst="line">
            <a:avLst/>
          </a:prstGeom>
          <a:ln w="6350">
            <a:solidFill>
              <a:srgbClr val="0A4A8E"/>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060E455-FF93-0846-B5FE-7F86C3868E04}"/>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09585" y="6251231"/>
            <a:ext cx="1541078" cy="270256"/>
          </a:xfrm>
          <a:prstGeom prst="rect">
            <a:avLst/>
          </a:prstGeom>
        </p:spPr>
      </p:pic>
    </p:spTree>
    <p:extLst>
      <p:ext uri="{BB962C8B-B14F-4D97-AF65-F5344CB8AC3E}">
        <p14:creationId xmlns:p14="http://schemas.microsoft.com/office/powerpoint/2010/main" val="4233546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3230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Subhead, Content">
    <p:spTree>
      <p:nvGrpSpPr>
        <p:cNvPr id="1" name=""/>
        <p:cNvGrpSpPr/>
        <p:nvPr/>
      </p:nvGrpSpPr>
      <p:grpSpPr>
        <a:xfrm>
          <a:off x="0" y="0"/>
          <a:ext cx="0" cy="0"/>
          <a:chOff x="0" y="0"/>
          <a:chExt cx="0" cy="0"/>
        </a:xfrm>
      </p:grpSpPr>
      <p:sp>
        <p:nvSpPr>
          <p:cNvPr id="11" name="Content Placeholder">
            <a:extLst>
              <a:ext uri="{FF2B5EF4-FFF2-40B4-BE49-F238E27FC236}">
                <a16:creationId xmlns:a16="http://schemas.microsoft.com/office/drawing/2014/main" id="{95B0088D-F002-654A-95EA-235CB2976B26}"/>
              </a:ext>
            </a:extLst>
          </p:cNvPr>
          <p:cNvSpPr>
            <a:spLocks noGrp="1"/>
          </p:cNvSpPr>
          <p:nvPr>
            <p:ph type="body" sz="quarter" idx="14"/>
          </p:nvPr>
        </p:nvSpPr>
        <p:spPr>
          <a:xfrm>
            <a:off x="558800" y="1453896"/>
            <a:ext cx="11074400" cy="1923604"/>
          </a:xfrm>
          <a:prstGeom prst="rect">
            <a:avLst/>
          </a:prstGeom>
        </p:spPr>
        <p:txBody>
          <a:bodyPr wrap="square" lIns="0" tIns="0" rIns="0" bIns="0">
            <a:spAutoFit/>
          </a:bodyPr>
          <a:lstStyle>
            <a:lvl1pPr marL="174625" indent="-174625">
              <a:spcBef>
                <a:spcPts val="0"/>
              </a:spcBef>
              <a:spcAft>
                <a:spcPts val="900"/>
              </a:spcAft>
              <a:buClr>
                <a:srgbClr val="404040"/>
              </a:buClr>
              <a:tabLst/>
              <a:defRPr sz="1800">
                <a:solidFill>
                  <a:srgbClr val="404040"/>
                </a:solidFill>
              </a:defRPr>
            </a:lvl1pPr>
            <a:lvl2pPr marL="400050" indent="-174625">
              <a:spcBef>
                <a:spcPts val="0"/>
              </a:spcBef>
              <a:spcAft>
                <a:spcPts val="1100"/>
              </a:spcAft>
              <a:buClr>
                <a:srgbClr val="404040"/>
              </a:buClr>
              <a:tabLst/>
              <a:defRPr sz="1800">
                <a:solidFill>
                  <a:srgbClr val="404040"/>
                </a:solidFill>
              </a:defRPr>
            </a:lvl2pPr>
            <a:lvl3pPr marL="628650" indent="-174625">
              <a:spcBef>
                <a:spcPts val="0"/>
              </a:spcBef>
              <a:spcAft>
                <a:spcPts val="1100"/>
              </a:spcAft>
              <a:buClr>
                <a:srgbClr val="404040"/>
              </a:buClr>
              <a:tabLst/>
              <a:defRPr sz="1800">
                <a:solidFill>
                  <a:srgbClr val="404040"/>
                </a:solidFill>
              </a:defRPr>
            </a:lvl3pPr>
            <a:lvl4pPr marL="857250" indent="-174625">
              <a:spcBef>
                <a:spcPts val="0"/>
              </a:spcBef>
              <a:spcAft>
                <a:spcPts val="1100"/>
              </a:spcAft>
              <a:buClr>
                <a:srgbClr val="404040"/>
              </a:buClr>
              <a:tabLst/>
              <a:defRPr sz="1800">
                <a:solidFill>
                  <a:srgbClr val="404040"/>
                </a:solidFill>
              </a:defRPr>
            </a:lvl4pPr>
            <a:lvl5pPr marL="1085850" indent="-174625">
              <a:spcBef>
                <a:spcPts val="0"/>
              </a:spcBef>
              <a:spcAft>
                <a:spcPts val="1100"/>
              </a:spcAft>
              <a:buClr>
                <a:srgbClr val="404040"/>
              </a:buClr>
              <a:tabLst/>
              <a:defRPr sz="1800">
                <a:solidFill>
                  <a:srgbClr val="404040"/>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Subhead Placeholder">
            <a:extLst>
              <a:ext uri="{FF2B5EF4-FFF2-40B4-BE49-F238E27FC236}">
                <a16:creationId xmlns:a16="http://schemas.microsoft.com/office/drawing/2014/main" id="{8BAE0C8D-9311-C549-9651-2206D63565E0}"/>
              </a:ext>
            </a:extLst>
          </p:cNvPr>
          <p:cNvSpPr>
            <a:spLocks noGrp="1"/>
          </p:cNvSpPr>
          <p:nvPr>
            <p:ph type="body" sz="quarter" idx="13" hasCustomPrompt="1"/>
          </p:nvPr>
        </p:nvSpPr>
        <p:spPr>
          <a:xfrm>
            <a:off x="559411" y="1047735"/>
            <a:ext cx="11070336" cy="246221"/>
          </a:xfrm>
          <a:prstGeom prst="rect">
            <a:avLst/>
          </a:prstGeom>
        </p:spPr>
        <p:txBody>
          <a:bodyPr lIns="0" tIns="0" rIns="0" bIns="0"/>
          <a:lstStyle>
            <a:lvl1pPr marL="0" indent="0">
              <a:buNone/>
              <a:defRPr sz="1600">
                <a:solidFill>
                  <a:srgbClr val="404040"/>
                </a:solidFill>
              </a:defRPr>
            </a:lvl1pPr>
          </a:lstStyle>
          <a:p>
            <a:pPr lvl="0"/>
            <a:r>
              <a:rPr lang="en-US"/>
              <a:t>Click to edit subhead</a:t>
            </a:r>
          </a:p>
        </p:txBody>
      </p:sp>
      <p:sp>
        <p:nvSpPr>
          <p:cNvPr id="7" name="Title Placeholder">
            <a:extLst>
              <a:ext uri="{FF2B5EF4-FFF2-40B4-BE49-F238E27FC236}">
                <a16:creationId xmlns:a16="http://schemas.microsoft.com/office/drawing/2014/main" id="{34394691-FC2F-F349-96EB-F792F3F25D02}"/>
              </a:ext>
            </a:extLst>
          </p:cNvPr>
          <p:cNvSpPr>
            <a:spLocks noGrp="1"/>
          </p:cNvSpPr>
          <p:nvPr>
            <p:ph type="title" hasCustomPrompt="1"/>
          </p:nvPr>
        </p:nvSpPr>
        <p:spPr>
          <a:xfrm>
            <a:off x="558800" y="531880"/>
            <a:ext cx="11074400" cy="332399"/>
          </a:xfrm>
          <a:prstGeom prst="rect">
            <a:avLst/>
          </a:prstGeom>
        </p:spPr>
        <p:txBody>
          <a:bodyPr vert="horz" wrap="square" lIns="0" tIns="0" rIns="0" bIns="0" rtlCol="0" anchor="b" anchorCtr="0">
            <a:spAutoFit/>
          </a:bodyPr>
          <a:lstStyle/>
          <a:p>
            <a:r>
              <a:rPr lang="en-US"/>
              <a:t>Click to edit title of style</a:t>
            </a:r>
            <a:endParaRPr lang="en-US" dirty="0"/>
          </a:p>
        </p:txBody>
      </p:sp>
    </p:spTree>
    <p:extLst>
      <p:ext uri="{BB962C8B-B14F-4D97-AF65-F5344CB8AC3E}">
        <p14:creationId xmlns:p14="http://schemas.microsoft.com/office/powerpoint/2010/main" val="232345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divi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663FF-5D9E-4349-92BC-B90A4C2C91A0}"/>
              </a:ext>
            </a:extLst>
          </p:cNvPr>
          <p:cNvSpPr>
            <a:spLocks noGrp="1"/>
          </p:cNvSpPr>
          <p:nvPr>
            <p:ph type="title" hasCustomPrompt="1"/>
          </p:nvPr>
        </p:nvSpPr>
        <p:spPr>
          <a:xfrm>
            <a:off x="548640" y="3882008"/>
            <a:ext cx="11102023" cy="590931"/>
          </a:xfrm>
        </p:spPr>
        <p:txBody>
          <a:bodyPr anchor="t" anchorCtr="0"/>
          <a:lstStyle>
            <a:lvl1pPr>
              <a:defRPr sz="3600">
                <a:solidFill>
                  <a:srgbClr val="0A4A8E"/>
                </a:solidFill>
              </a:defRPr>
            </a:lvl1pPr>
          </a:lstStyle>
          <a:p>
            <a:r>
              <a:rPr lang="en-US" dirty="0"/>
              <a:t>Title Goes Here</a:t>
            </a:r>
          </a:p>
        </p:txBody>
      </p:sp>
      <p:cxnSp>
        <p:nvCxnSpPr>
          <p:cNvPr id="6" name="Straight Connector 5">
            <a:extLst>
              <a:ext uri="{FF2B5EF4-FFF2-40B4-BE49-F238E27FC236}">
                <a16:creationId xmlns:a16="http://schemas.microsoft.com/office/drawing/2014/main" id="{FBB6E322-A43F-5745-A965-5D290070662C}"/>
              </a:ext>
            </a:extLst>
          </p:cNvPr>
          <p:cNvCxnSpPr>
            <a:cxnSpLocks/>
          </p:cNvCxnSpPr>
          <p:nvPr userDrawn="1"/>
        </p:nvCxnSpPr>
        <p:spPr>
          <a:xfrm>
            <a:off x="647700" y="4471191"/>
            <a:ext cx="11002963" cy="0"/>
          </a:xfrm>
          <a:prstGeom prst="line">
            <a:avLst/>
          </a:prstGeom>
          <a:ln w="6350">
            <a:solidFill>
              <a:srgbClr val="0A4A8E"/>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060E455-FF93-0846-B5FE-7F86C3868E04}"/>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09585" y="6251231"/>
            <a:ext cx="1541078" cy="270256"/>
          </a:xfrm>
          <a:prstGeom prst="rect">
            <a:avLst/>
          </a:prstGeom>
        </p:spPr>
      </p:pic>
    </p:spTree>
    <p:extLst>
      <p:ext uri="{BB962C8B-B14F-4D97-AF65-F5344CB8AC3E}">
        <p14:creationId xmlns:p14="http://schemas.microsoft.com/office/powerpoint/2010/main" val="3987337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head, Content &amp; Footnot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012A0-B153-1842-ABEA-FB2FEFBAB120}"/>
              </a:ext>
            </a:extLst>
          </p:cNvPr>
          <p:cNvSpPr>
            <a:spLocks noGrp="1"/>
          </p:cNvSpPr>
          <p:nvPr>
            <p:ph type="title" hasCustomPrompt="1"/>
          </p:nvPr>
        </p:nvSpPr>
        <p:spPr>
          <a:xfrm>
            <a:off x="548640" y="457200"/>
            <a:ext cx="11102023" cy="424732"/>
          </a:xfrm>
        </p:spPr>
        <p:txBody>
          <a:bodyPr/>
          <a:lstStyle>
            <a:lvl1pPr>
              <a:defRPr sz="2400">
                <a:solidFill>
                  <a:schemeClr val="accent1"/>
                </a:solidFill>
              </a:defRPr>
            </a:lvl1pPr>
          </a:lstStyle>
          <a:p>
            <a:r>
              <a:rPr lang="en-US" dirty="0"/>
              <a:t>Title Goes Here</a:t>
            </a:r>
          </a:p>
        </p:txBody>
      </p:sp>
      <p:sp>
        <p:nvSpPr>
          <p:cNvPr id="7" name="Text Placeholder 6">
            <a:extLst>
              <a:ext uri="{FF2B5EF4-FFF2-40B4-BE49-F238E27FC236}">
                <a16:creationId xmlns:a16="http://schemas.microsoft.com/office/drawing/2014/main" id="{9A5839A4-0860-054D-B56C-D9188887A002}"/>
              </a:ext>
            </a:extLst>
          </p:cNvPr>
          <p:cNvSpPr>
            <a:spLocks noGrp="1"/>
          </p:cNvSpPr>
          <p:nvPr>
            <p:ph type="body" sz="quarter" idx="15" hasCustomPrompt="1"/>
          </p:nvPr>
        </p:nvSpPr>
        <p:spPr>
          <a:xfrm>
            <a:off x="548640" y="822960"/>
            <a:ext cx="11102023" cy="369332"/>
          </a:xfrm>
        </p:spPr>
        <p:txBody>
          <a:bodyPr/>
          <a:lstStyle>
            <a:lvl1pPr marL="0" indent="0">
              <a:buFontTx/>
              <a:buNone/>
              <a:defRPr sz="1800" cap="none" baseline="0"/>
            </a:lvl1pPr>
          </a:lstStyle>
          <a:p>
            <a:pPr lvl="0"/>
            <a:r>
              <a:rPr lang="en-US" dirty="0"/>
              <a:t>Subhead goes here</a:t>
            </a:r>
          </a:p>
        </p:txBody>
      </p:sp>
      <p:sp>
        <p:nvSpPr>
          <p:cNvPr id="13" name="Content Placeholder 12">
            <a:extLst>
              <a:ext uri="{FF2B5EF4-FFF2-40B4-BE49-F238E27FC236}">
                <a16:creationId xmlns:a16="http://schemas.microsoft.com/office/drawing/2014/main" id="{5551383F-84AB-8247-AB1C-3B17087488EE}"/>
              </a:ext>
            </a:extLst>
          </p:cNvPr>
          <p:cNvSpPr>
            <a:spLocks noGrp="1"/>
          </p:cNvSpPr>
          <p:nvPr>
            <p:ph sz="quarter" idx="17"/>
          </p:nvPr>
        </p:nvSpPr>
        <p:spPr>
          <a:xfrm>
            <a:off x="548640" y="1371600"/>
            <a:ext cx="11102023" cy="1938992"/>
          </a:xfrm>
        </p:spPr>
        <p:txBody>
          <a:bodyPr/>
          <a:lstStyle>
            <a:lvl1pPr>
              <a:defRPr>
                <a:solidFill>
                  <a:srgbClr val="3F403F"/>
                </a:solidFill>
              </a:defRPr>
            </a:lvl1pPr>
            <a:lvl2pPr>
              <a:defRPr>
                <a:solidFill>
                  <a:srgbClr val="3F403F"/>
                </a:solidFill>
              </a:defRPr>
            </a:lvl2pPr>
            <a:lvl3pPr>
              <a:defRPr>
                <a:solidFill>
                  <a:srgbClr val="3F403F"/>
                </a:solidFill>
              </a:defRPr>
            </a:lvl3pPr>
            <a:lvl4pPr>
              <a:defRPr>
                <a:solidFill>
                  <a:srgbClr val="3F403F"/>
                </a:solidFill>
              </a:defRPr>
            </a:lvl4pPr>
            <a:lvl5pPr>
              <a:defRPr>
                <a:solidFill>
                  <a:srgbClr val="3F40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9">
            <a:extLst>
              <a:ext uri="{FF2B5EF4-FFF2-40B4-BE49-F238E27FC236}">
                <a16:creationId xmlns:a16="http://schemas.microsoft.com/office/drawing/2014/main" id="{494E2E9D-E130-7649-9A4A-34557A92621F}"/>
              </a:ext>
            </a:extLst>
          </p:cNvPr>
          <p:cNvSpPr>
            <a:spLocks noGrp="1"/>
          </p:cNvSpPr>
          <p:nvPr>
            <p:ph type="body" sz="quarter" idx="18" hasCustomPrompt="1"/>
          </p:nvPr>
        </p:nvSpPr>
        <p:spPr>
          <a:xfrm>
            <a:off x="548640" y="5785015"/>
            <a:ext cx="11102023" cy="671979"/>
          </a:xfrm>
        </p:spPr>
        <p:txBody>
          <a:bodyPr wrap="square" bIns="0" anchor="b" anchorCtr="0">
            <a:spAutoFit/>
          </a:bodyPr>
          <a:lstStyle>
            <a:lvl1pPr marL="114300" indent="-114300">
              <a:lnSpc>
                <a:spcPct val="85000"/>
              </a:lnSpc>
              <a:spcAft>
                <a:spcPts val="200"/>
              </a:spcAft>
              <a:buFont typeface="+mj-lt"/>
              <a:buAutoNum type="arabicPeriod"/>
              <a:tabLst/>
              <a:defRPr sz="800"/>
            </a:lvl1pPr>
          </a:lstStyle>
          <a:p>
            <a:pPr lvl="0"/>
            <a:r>
              <a:rPr lang="en-US" sz="800"/>
              <a:t>Add footnotes here</a:t>
            </a:r>
          </a:p>
          <a:p>
            <a:pPr lvl="0"/>
            <a:r>
              <a:rPr lang="en-US" sz="800"/>
              <a:t>Add footnotes here</a:t>
            </a:r>
          </a:p>
          <a:p>
            <a:pPr lvl="0"/>
            <a:r>
              <a:rPr lang="en-US" sz="800"/>
              <a:t>Add footnotes here</a:t>
            </a:r>
          </a:p>
          <a:p>
            <a:pPr lvl="0"/>
            <a:r>
              <a:rPr lang="en-US" sz="800"/>
              <a:t>Add footnotes here</a:t>
            </a:r>
          </a:p>
          <a:p>
            <a:pPr lvl="0"/>
            <a:r>
              <a:rPr lang="en-US" sz="800"/>
              <a:t>Add footnotes here</a:t>
            </a:r>
            <a:endParaRPr lang="en-US"/>
          </a:p>
        </p:txBody>
      </p:sp>
    </p:spTree>
    <p:extLst>
      <p:ext uri="{BB962C8B-B14F-4D97-AF65-F5344CB8AC3E}">
        <p14:creationId xmlns:p14="http://schemas.microsoft.com/office/powerpoint/2010/main" val="2671681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ubhead &amp;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012A0-B153-1842-ABEA-FB2FEFBAB120}"/>
              </a:ext>
            </a:extLst>
          </p:cNvPr>
          <p:cNvSpPr>
            <a:spLocks noGrp="1"/>
          </p:cNvSpPr>
          <p:nvPr>
            <p:ph type="title" hasCustomPrompt="1"/>
          </p:nvPr>
        </p:nvSpPr>
        <p:spPr>
          <a:xfrm>
            <a:off x="548640" y="457200"/>
            <a:ext cx="11102023" cy="424732"/>
          </a:xfrm>
        </p:spPr>
        <p:txBody>
          <a:bodyPr/>
          <a:lstStyle>
            <a:lvl1pPr>
              <a:defRPr sz="2400">
                <a:solidFill>
                  <a:schemeClr val="accent1"/>
                </a:solidFill>
              </a:defRPr>
            </a:lvl1pPr>
          </a:lstStyle>
          <a:p>
            <a:r>
              <a:rPr lang="en-US" dirty="0"/>
              <a:t>Title Goes Here</a:t>
            </a:r>
          </a:p>
        </p:txBody>
      </p:sp>
      <p:sp>
        <p:nvSpPr>
          <p:cNvPr id="7" name="Text Placeholder 6">
            <a:extLst>
              <a:ext uri="{FF2B5EF4-FFF2-40B4-BE49-F238E27FC236}">
                <a16:creationId xmlns:a16="http://schemas.microsoft.com/office/drawing/2014/main" id="{9A5839A4-0860-054D-B56C-D9188887A002}"/>
              </a:ext>
            </a:extLst>
          </p:cNvPr>
          <p:cNvSpPr>
            <a:spLocks noGrp="1"/>
          </p:cNvSpPr>
          <p:nvPr>
            <p:ph type="body" sz="quarter" idx="15" hasCustomPrompt="1"/>
          </p:nvPr>
        </p:nvSpPr>
        <p:spPr>
          <a:xfrm>
            <a:off x="548640" y="822960"/>
            <a:ext cx="11102023" cy="369332"/>
          </a:xfrm>
        </p:spPr>
        <p:txBody>
          <a:bodyPr/>
          <a:lstStyle>
            <a:lvl1pPr marL="0" indent="0">
              <a:buFontTx/>
              <a:buNone/>
              <a:defRPr sz="1800" cap="none" baseline="0"/>
            </a:lvl1pPr>
          </a:lstStyle>
          <a:p>
            <a:pPr lvl="0"/>
            <a:r>
              <a:rPr lang="en-US" dirty="0"/>
              <a:t>Subhead goes here</a:t>
            </a:r>
          </a:p>
        </p:txBody>
      </p:sp>
      <p:sp>
        <p:nvSpPr>
          <p:cNvPr id="13" name="Content Placeholder 12">
            <a:extLst>
              <a:ext uri="{FF2B5EF4-FFF2-40B4-BE49-F238E27FC236}">
                <a16:creationId xmlns:a16="http://schemas.microsoft.com/office/drawing/2014/main" id="{5551383F-84AB-8247-AB1C-3B17087488EE}"/>
              </a:ext>
            </a:extLst>
          </p:cNvPr>
          <p:cNvSpPr>
            <a:spLocks noGrp="1"/>
          </p:cNvSpPr>
          <p:nvPr>
            <p:ph sz="quarter" idx="17"/>
          </p:nvPr>
        </p:nvSpPr>
        <p:spPr>
          <a:xfrm>
            <a:off x="548640" y="1371600"/>
            <a:ext cx="11102023" cy="1938992"/>
          </a:xfrm>
        </p:spPr>
        <p:txBody>
          <a:bodyPr/>
          <a:lstStyle>
            <a:lvl1pPr>
              <a:defRPr>
                <a:solidFill>
                  <a:srgbClr val="3F403F"/>
                </a:solidFill>
              </a:defRPr>
            </a:lvl1pPr>
            <a:lvl2pPr>
              <a:defRPr>
                <a:solidFill>
                  <a:srgbClr val="3F403F"/>
                </a:solidFill>
              </a:defRPr>
            </a:lvl2pPr>
            <a:lvl3pPr>
              <a:defRPr>
                <a:solidFill>
                  <a:srgbClr val="3F403F"/>
                </a:solidFill>
              </a:defRPr>
            </a:lvl3pPr>
            <a:lvl4pPr>
              <a:defRPr>
                <a:solidFill>
                  <a:srgbClr val="3F403F"/>
                </a:solidFill>
              </a:defRPr>
            </a:lvl4pPr>
            <a:lvl5pPr>
              <a:defRPr>
                <a:solidFill>
                  <a:srgbClr val="3F403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95814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mp; Subhea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012A0-B153-1842-ABEA-FB2FEFBAB120}"/>
              </a:ext>
            </a:extLst>
          </p:cNvPr>
          <p:cNvSpPr>
            <a:spLocks noGrp="1"/>
          </p:cNvSpPr>
          <p:nvPr>
            <p:ph type="title" hasCustomPrompt="1"/>
          </p:nvPr>
        </p:nvSpPr>
        <p:spPr>
          <a:xfrm>
            <a:off x="548640" y="457200"/>
            <a:ext cx="11102023" cy="424732"/>
          </a:xfrm>
        </p:spPr>
        <p:txBody>
          <a:bodyPr/>
          <a:lstStyle>
            <a:lvl1pPr>
              <a:defRPr sz="2400">
                <a:solidFill>
                  <a:schemeClr val="accent1"/>
                </a:solidFill>
              </a:defRPr>
            </a:lvl1pPr>
          </a:lstStyle>
          <a:p>
            <a:r>
              <a:rPr lang="en-US" dirty="0"/>
              <a:t>Title Goes Here</a:t>
            </a:r>
          </a:p>
        </p:txBody>
      </p:sp>
      <p:sp>
        <p:nvSpPr>
          <p:cNvPr id="7" name="Text Placeholder 6">
            <a:extLst>
              <a:ext uri="{FF2B5EF4-FFF2-40B4-BE49-F238E27FC236}">
                <a16:creationId xmlns:a16="http://schemas.microsoft.com/office/drawing/2014/main" id="{9A5839A4-0860-054D-B56C-D9188887A002}"/>
              </a:ext>
            </a:extLst>
          </p:cNvPr>
          <p:cNvSpPr>
            <a:spLocks noGrp="1"/>
          </p:cNvSpPr>
          <p:nvPr>
            <p:ph type="body" sz="quarter" idx="15" hasCustomPrompt="1"/>
          </p:nvPr>
        </p:nvSpPr>
        <p:spPr>
          <a:xfrm>
            <a:off x="548640" y="822960"/>
            <a:ext cx="11102023" cy="369332"/>
          </a:xfrm>
        </p:spPr>
        <p:txBody>
          <a:bodyPr/>
          <a:lstStyle>
            <a:lvl1pPr marL="0" indent="0">
              <a:buFontTx/>
              <a:buNone/>
              <a:defRPr sz="1800" cap="none" baseline="0"/>
            </a:lvl1pPr>
          </a:lstStyle>
          <a:p>
            <a:pPr lvl="0"/>
            <a:r>
              <a:rPr lang="en-US" dirty="0"/>
              <a:t>Subhead goes here</a:t>
            </a:r>
          </a:p>
        </p:txBody>
      </p:sp>
    </p:spTree>
    <p:extLst>
      <p:ext uri="{BB962C8B-B14F-4D97-AF65-F5344CB8AC3E}">
        <p14:creationId xmlns:p14="http://schemas.microsoft.com/office/powerpoint/2010/main" val="986733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ubhead, Content &amp; Footnotes Half-Photo">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1EC46CDE-4A2E-C441-B621-5DC180F786AF}"/>
              </a:ext>
            </a:extLst>
          </p:cNvPr>
          <p:cNvSpPr>
            <a:spLocks noGrp="1"/>
          </p:cNvSpPr>
          <p:nvPr>
            <p:ph type="pic" sz="quarter" idx="18" hasCustomPrompt="1"/>
          </p:nvPr>
        </p:nvSpPr>
        <p:spPr>
          <a:xfrm>
            <a:off x="6096000" y="0"/>
            <a:ext cx="6094967" cy="6858000"/>
          </a:xfrm>
          <a:solidFill>
            <a:schemeClr val="accent5">
              <a:lumMod val="20000"/>
              <a:lumOff val="80000"/>
            </a:schemeClr>
          </a:solidFill>
        </p:spPr>
        <p:txBody>
          <a:bodyPr anchor="ctr" anchorCtr="0">
            <a:noAutofit/>
          </a:bodyPr>
          <a:lstStyle>
            <a:lvl1pPr marL="0" indent="0" algn="ctr">
              <a:buNone/>
              <a:defRPr sz="1400"/>
            </a:lvl1pPr>
          </a:lstStyle>
          <a:p>
            <a:r>
              <a:rPr lang="en-US"/>
              <a:t>Insert Image</a:t>
            </a:r>
          </a:p>
        </p:txBody>
      </p:sp>
      <p:sp>
        <p:nvSpPr>
          <p:cNvPr id="9" name="Title 1">
            <a:extLst>
              <a:ext uri="{FF2B5EF4-FFF2-40B4-BE49-F238E27FC236}">
                <a16:creationId xmlns:a16="http://schemas.microsoft.com/office/drawing/2014/main" id="{F198C4DC-342E-3D4F-A221-7F2FF24C2984}"/>
              </a:ext>
            </a:extLst>
          </p:cNvPr>
          <p:cNvSpPr>
            <a:spLocks noGrp="1"/>
          </p:cNvSpPr>
          <p:nvPr>
            <p:ph type="title" hasCustomPrompt="1"/>
          </p:nvPr>
        </p:nvSpPr>
        <p:spPr>
          <a:xfrm>
            <a:off x="548640" y="457200"/>
            <a:ext cx="5332395" cy="424732"/>
          </a:xfrm>
        </p:spPr>
        <p:txBody>
          <a:bodyPr/>
          <a:lstStyle/>
          <a:p>
            <a:r>
              <a:rPr lang="en-US" dirty="0"/>
              <a:t>Title Goes Here</a:t>
            </a:r>
          </a:p>
        </p:txBody>
      </p:sp>
      <p:sp>
        <p:nvSpPr>
          <p:cNvPr id="10" name="Text Placeholder 15">
            <a:extLst>
              <a:ext uri="{FF2B5EF4-FFF2-40B4-BE49-F238E27FC236}">
                <a16:creationId xmlns:a16="http://schemas.microsoft.com/office/drawing/2014/main" id="{C75A6E48-4060-6C4A-AEA9-7558EA88532E}"/>
              </a:ext>
            </a:extLst>
          </p:cNvPr>
          <p:cNvSpPr>
            <a:spLocks noGrp="1"/>
          </p:cNvSpPr>
          <p:nvPr>
            <p:ph type="body" sz="quarter" idx="15" hasCustomPrompt="1"/>
          </p:nvPr>
        </p:nvSpPr>
        <p:spPr>
          <a:xfrm>
            <a:off x="548640" y="822960"/>
            <a:ext cx="5332395" cy="369332"/>
          </a:xfrm>
        </p:spPr>
        <p:txBody>
          <a:bodyPr/>
          <a:lstStyle>
            <a:lvl1pPr marL="0" indent="0">
              <a:buFontTx/>
              <a:buNone/>
              <a:defRPr sz="1800" cap="none" baseline="0"/>
            </a:lvl1pPr>
          </a:lstStyle>
          <a:p>
            <a:r>
              <a:rPr lang="en-US" dirty="0"/>
              <a:t>Subhead goes here</a:t>
            </a:r>
          </a:p>
        </p:txBody>
      </p:sp>
      <p:sp>
        <p:nvSpPr>
          <p:cNvPr id="11" name="Content Placeholder 4">
            <a:extLst>
              <a:ext uri="{FF2B5EF4-FFF2-40B4-BE49-F238E27FC236}">
                <a16:creationId xmlns:a16="http://schemas.microsoft.com/office/drawing/2014/main" id="{D759AB29-1C2E-994E-AA90-5169C439859A}"/>
              </a:ext>
            </a:extLst>
          </p:cNvPr>
          <p:cNvSpPr>
            <a:spLocks noGrp="1"/>
          </p:cNvSpPr>
          <p:nvPr>
            <p:ph sz="quarter" idx="17"/>
          </p:nvPr>
        </p:nvSpPr>
        <p:spPr>
          <a:xfrm>
            <a:off x="548640" y="1371600"/>
            <a:ext cx="5332395" cy="1938992"/>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9">
            <a:extLst>
              <a:ext uri="{FF2B5EF4-FFF2-40B4-BE49-F238E27FC236}">
                <a16:creationId xmlns:a16="http://schemas.microsoft.com/office/drawing/2014/main" id="{96420F66-DA17-6241-B75A-E870DC375DBE}"/>
              </a:ext>
            </a:extLst>
          </p:cNvPr>
          <p:cNvSpPr>
            <a:spLocks noGrp="1"/>
          </p:cNvSpPr>
          <p:nvPr>
            <p:ph type="body" sz="quarter" idx="19" hasCustomPrompt="1"/>
          </p:nvPr>
        </p:nvSpPr>
        <p:spPr>
          <a:xfrm>
            <a:off x="548640" y="5785015"/>
            <a:ext cx="5332396" cy="671979"/>
          </a:xfrm>
        </p:spPr>
        <p:txBody>
          <a:bodyPr wrap="square" bIns="0" anchor="b" anchorCtr="0">
            <a:spAutoFit/>
          </a:bodyPr>
          <a:lstStyle>
            <a:lvl1pPr marL="114300" indent="-114300">
              <a:lnSpc>
                <a:spcPct val="85000"/>
              </a:lnSpc>
              <a:spcAft>
                <a:spcPts val="200"/>
              </a:spcAft>
              <a:buFont typeface="+mj-lt"/>
              <a:buAutoNum type="arabicPeriod"/>
              <a:tabLst/>
              <a:defRPr sz="800"/>
            </a:lvl1pPr>
          </a:lstStyle>
          <a:p>
            <a:pPr lvl="0"/>
            <a:r>
              <a:rPr lang="en-US" sz="800"/>
              <a:t>Add footnotes here</a:t>
            </a:r>
          </a:p>
          <a:p>
            <a:pPr lvl="0"/>
            <a:r>
              <a:rPr lang="en-US" sz="800"/>
              <a:t>Add footnotes here</a:t>
            </a:r>
          </a:p>
          <a:p>
            <a:pPr lvl="0"/>
            <a:r>
              <a:rPr lang="en-US" sz="800"/>
              <a:t>Add footnotes here</a:t>
            </a:r>
          </a:p>
          <a:p>
            <a:pPr lvl="0"/>
            <a:r>
              <a:rPr lang="en-US" sz="800"/>
              <a:t>Add footnotes here</a:t>
            </a:r>
          </a:p>
          <a:p>
            <a:pPr lvl="0"/>
            <a:r>
              <a:rPr lang="en-US" sz="800"/>
              <a:t>Add footnotes here</a:t>
            </a:r>
            <a:endParaRPr lang="en-US"/>
          </a:p>
        </p:txBody>
      </p:sp>
      <p:pic>
        <p:nvPicPr>
          <p:cNvPr id="12" name="Picture 11">
            <a:extLst>
              <a:ext uri="{FF2B5EF4-FFF2-40B4-BE49-F238E27FC236}">
                <a16:creationId xmlns:a16="http://schemas.microsoft.com/office/drawing/2014/main" id="{783444A5-E2B2-E845-99C4-41B4684A04E3}"/>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650763" y="6565392"/>
            <a:ext cx="834268" cy="146304"/>
          </a:xfrm>
          <a:prstGeom prst="rect">
            <a:avLst/>
          </a:prstGeom>
        </p:spPr>
      </p:pic>
      <p:sp>
        <p:nvSpPr>
          <p:cNvPr id="13" name="Footer Placeholder 2">
            <a:extLst>
              <a:ext uri="{FF2B5EF4-FFF2-40B4-BE49-F238E27FC236}">
                <a16:creationId xmlns:a16="http://schemas.microsoft.com/office/drawing/2014/main" id="{2C3DEE76-EF83-2E40-BEAA-A2F6A296BA8B}"/>
              </a:ext>
            </a:extLst>
          </p:cNvPr>
          <p:cNvSpPr txBox="1">
            <a:spLocks/>
          </p:cNvSpPr>
          <p:nvPr userDrawn="1"/>
        </p:nvSpPr>
        <p:spPr>
          <a:xfrm>
            <a:off x="6096000" y="6536023"/>
            <a:ext cx="4613002" cy="215444"/>
          </a:xfrm>
          <a:prstGeom prst="rect">
            <a:avLst/>
          </a:prstGeom>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 dirty="0">
                <a:solidFill>
                  <a:srgbClr val="0A4A8E"/>
                </a:solidFill>
                <a:effectLst/>
              </a:rPr>
              <a:t>CONFIDENTIAL. FOR INTERNAL USE ONLY – DO NOT DUPLICATE OR DISTRIBUTE.</a:t>
            </a:r>
          </a:p>
        </p:txBody>
      </p:sp>
      <p:sp>
        <p:nvSpPr>
          <p:cNvPr id="18" name="Slide Number Placeholder 3">
            <a:extLst>
              <a:ext uri="{FF2B5EF4-FFF2-40B4-BE49-F238E27FC236}">
                <a16:creationId xmlns:a16="http://schemas.microsoft.com/office/drawing/2014/main" id="{8675F2E0-36AD-1E43-A898-D4C6847C4E2C}"/>
              </a:ext>
            </a:extLst>
          </p:cNvPr>
          <p:cNvSpPr txBox="1">
            <a:spLocks/>
          </p:cNvSpPr>
          <p:nvPr userDrawn="1"/>
        </p:nvSpPr>
        <p:spPr>
          <a:xfrm>
            <a:off x="11368747" y="6521727"/>
            <a:ext cx="552432" cy="230832"/>
          </a:xfrm>
          <a:prstGeom prst="rect">
            <a:avLst/>
          </a:prstGeom>
        </p:spPr>
        <p:txBody>
          <a:bodyPr vert="horz" wrap="square" lIns="91440" tIns="45720" rIns="91440" bIns="45720" rtlCol="0" anchor="ctr" anchorCtr="0">
            <a:spAutoFit/>
          </a:bodyPr>
          <a:lstStyle>
            <a:defPPr>
              <a:defRPr lang="en-US"/>
            </a:defPPr>
            <a:lvl1pPr marL="0" algn="r" defTabSz="914400" rtl="0" eaLnBrk="1" latinLnBrk="0" hangingPunct="1">
              <a:defRPr sz="900" b="0" kern="1200">
                <a:solidFill>
                  <a:srgbClr val="0A4A8E"/>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CA5BF-B763-1840-8654-29064379A303}" type="slidenum">
              <a:rPr lang="en-US" smtClean="0">
                <a:solidFill>
                  <a:srgbClr val="0A4A8E"/>
                </a:solidFill>
              </a:rPr>
              <a:pPr/>
              <a:t>‹#›</a:t>
            </a:fld>
            <a:endParaRPr lang="en-US" dirty="0">
              <a:solidFill>
                <a:srgbClr val="0A4A8E"/>
              </a:solidFill>
            </a:endParaRPr>
          </a:p>
        </p:txBody>
      </p:sp>
    </p:spTree>
    <p:extLst>
      <p:ext uri="{BB962C8B-B14F-4D97-AF65-F5344CB8AC3E}">
        <p14:creationId xmlns:p14="http://schemas.microsoft.com/office/powerpoint/2010/main" val="667505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head, Content &amp; Footnotes Split Content">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F198C4DC-342E-3D4F-A221-7F2FF24C2984}"/>
              </a:ext>
            </a:extLst>
          </p:cNvPr>
          <p:cNvSpPr>
            <a:spLocks noGrp="1"/>
          </p:cNvSpPr>
          <p:nvPr>
            <p:ph type="title" hasCustomPrompt="1"/>
          </p:nvPr>
        </p:nvSpPr>
        <p:spPr>
          <a:xfrm>
            <a:off x="548640" y="457200"/>
            <a:ext cx="11100816" cy="424732"/>
          </a:xfrm>
        </p:spPr>
        <p:txBody>
          <a:bodyPr/>
          <a:lstStyle/>
          <a:p>
            <a:r>
              <a:rPr lang="en-US"/>
              <a:t>Title Goes Here</a:t>
            </a:r>
          </a:p>
        </p:txBody>
      </p:sp>
      <p:sp>
        <p:nvSpPr>
          <p:cNvPr id="10" name="Text Placeholder 15">
            <a:extLst>
              <a:ext uri="{FF2B5EF4-FFF2-40B4-BE49-F238E27FC236}">
                <a16:creationId xmlns:a16="http://schemas.microsoft.com/office/drawing/2014/main" id="{C75A6E48-4060-6C4A-AEA9-7558EA88532E}"/>
              </a:ext>
            </a:extLst>
          </p:cNvPr>
          <p:cNvSpPr>
            <a:spLocks noGrp="1"/>
          </p:cNvSpPr>
          <p:nvPr>
            <p:ph type="body" sz="quarter" idx="15" hasCustomPrompt="1"/>
          </p:nvPr>
        </p:nvSpPr>
        <p:spPr>
          <a:xfrm>
            <a:off x="548640" y="822960"/>
            <a:ext cx="11100816" cy="369332"/>
          </a:xfrm>
        </p:spPr>
        <p:txBody>
          <a:bodyPr/>
          <a:lstStyle>
            <a:lvl1pPr marL="0" indent="0">
              <a:buFontTx/>
              <a:buNone/>
              <a:defRPr sz="1800" cap="none" baseline="0"/>
            </a:lvl1pPr>
          </a:lstStyle>
          <a:p>
            <a:r>
              <a:rPr lang="en-US" dirty="0"/>
              <a:t>Subhead goes here</a:t>
            </a:r>
          </a:p>
        </p:txBody>
      </p:sp>
      <p:sp>
        <p:nvSpPr>
          <p:cNvPr id="11" name="Content Placeholder 4">
            <a:extLst>
              <a:ext uri="{FF2B5EF4-FFF2-40B4-BE49-F238E27FC236}">
                <a16:creationId xmlns:a16="http://schemas.microsoft.com/office/drawing/2014/main" id="{D759AB29-1C2E-994E-AA90-5169C439859A}"/>
              </a:ext>
            </a:extLst>
          </p:cNvPr>
          <p:cNvSpPr>
            <a:spLocks noGrp="1"/>
          </p:cNvSpPr>
          <p:nvPr>
            <p:ph sz="quarter" idx="17"/>
          </p:nvPr>
        </p:nvSpPr>
        <p:spPr>
          <a:xfrm>
            <a:off x="548640" y="1371600"/>
            <a:ext cx="5332395" cy="1938992"/>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9">
            <a:extLst>
              <a:ext uri="{FF2B5EF4-FFF2-40B4-BE49-F238E27FC236}">
                <a16:creationId xmlns:a16="http://schemas.microsoft.com/office/drawing/2014/main" id="{96420F66-DA17-6241-B75A-E870DC375DBE}"/>
              </a:ext>
            </a:extLst>
          </p:cNvPr>
          <p:cNvSpPr>
            <a:spLocks noGrp="1"/>
          </p:cNvSpPr>
          <p:nvPr>
            <p:ph type="body" sz="quarter" idx="19" hasCustomPrompt="1"/>
          </p:nvPr>
        </p:nvSpPr>
        <p:spPr>
          <a:xfrm>
            <a:off x="548640" y="5785015"/>
            <a:ext cx="5332396" cy="671979"/>
          </a:xfrm>
        </p:spPr>
        <p:txBody>
          <a:bodyPr wrap="square" bIns="0" anchor="b" anchorCtr="0">
            <a:spAutoFit/>
          </a:bodyPr>
          <a:lstStyle>
            <a:lvl1pPr marL="114300" indent="-114300">
              <a:lnSpc>
                <a:spcPct val="85000"/>
              </a:lnSpc>
              <a:spcAft>
                <a:spcPts val="200"/>
              </a:spcAft>
              <a:buFont typeface="+mj-lt"/>
              <a:buAutoNum type="arabicPeriod"/>
              <a:tabLst/>
              <a:defRPr sz="800"/>
            </a:lvl1pPr>
          </a:lstStyle>
          <a:p>
            <a:pPr lvl="0"/>
            <a:r>
              <a:rPr lang="en-US" sz="800"/>
              <a:t>Add footnotes here</a:t>
            </a:r>
          </a:p>
          <a:p>
            <a:pPr lvl="0"/>
            <a:r>
              <a:rPr lang="en-US" sz="800"/>
              <a:t>Add footnotes here</a:t>
            </a:r>
          </a:p>
          <a:p>
            <a:pPr lvl="0"/>
            <a:r>
              <a:rPr lang="en-US" sz="800"/>
              <a:t>Add footnotes here</a:t>
            </a:r>
          </a:p>
          <a:p>
            <a:pPr lvl="0"/>
            <a:r>
              <a:rPr lang="en-US" sz="800"/>
              <a:t>Add footnotes here</a:t>
            </a:r>
          </a:p>
          <a:p>
            <a:pPr lvl="0"/>
            <a:r>
              <a:rPr lang="en-US" sz="800"/>
              <a:t>Add footnotes here</a:t>
            </a:r>
            <a:endParaRPr lang="en-US"/>
          </a:p>
        </p:txBody>
      </p:sp>
      <p:sp>
        <p:nvSpPr>
          <p:cNvPr id="12" name="Content Placeholder 4">
            <a:extLst>
              <a:ext uri="{FF2B5EF4-FFF2-40B4-BE49-F238E27FC236}">
                <a16:creationId xmlns:a16="http://schemas.microsoft.com/office/drawing/2014/main" id="{00DD96F7-3E30-E843-BBFD-C82F3ED958DF}"/>
              </a:ext>
            </a:extLst>
          </p:cNvPr>
          <p:cNvSpPr>
            <a:spLocks noGrp="1"/>
          </p:cNvSpPr>
          <p:nvPr>
            <p:ph sz="quarter" idx="20"/>
          </p:nvPr>
        </p:nvSpPr>
        <p:spPr>
          <a:xfrm>
            <a:off x="6310967" y="1371600"/>
            <a:ext cx="5332395" cy="1938992"/>
          </a:xfrm>
        </p:spPr>
        <p:txBody>
          <a:bodyPr wrap="square">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0099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mp;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9F007-6DEA-3547-9B09-1A02E9F01D25}"/>
              </a:ext>
            </a:extLst>
          </p:cNvPr>
          <p:cNvSpPr>
            <a:spLocks noGrp="1"/>
          </p:cNvSpPr>
          <p:nvPr>
            <p:ph type="title" hasCustomPrompt="1"/>
          </p:nvPr>
        </p:nvSpPr>
        <p:spPr>
          <a:xfrm>
            <a:off x="548640" y="457200"/>
            <a:ext cx="11102023" cy="424732"/>
          </a:xfrm>
        </p:spPr>
        <p:txBody>
          <a:bodyPr/>
          <a:lstStyle/>
          <a:p>
            <a:r>
              <a:rPr lang="en-US"/>
              <a:t>Title Goes Here</a:t>
            </a:r>
          </a:p>
        </p:txBody>
      </p:sp>
      <p:sp>
        <p:nvSpPr>
          <p:cNvPr id="8" name="Content Placeholder 7">
            <a:extLst>
              <a:ext uri="{FF2B5EF4-FFF2-40B4-BE49-F238E27FC236}">
                <a16:creationId xmlns:a16="http://schemas.microsoft.com/office/drawing/2014/main" id="{DD880F95-F3FA-AD40-A9AD-BA6034C21DD3}"/>
              </a:ext>
            </a:extLst>
          </p:cNvPr>
          <p:cNvSpPr>
            <a:spLocks noGrp="1"/>
          </p:cNvSpPr>
          <p:nvPr>
            <p:ph sz="quarter" idx="13"/>
          </p:nvPr>
        </p:nvSpPr>
        <p:spPr>
          <a:xfrm>
            <a:off x="541338" y="1371600"/>
            <a:ext cx="11116627" cy="19739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2024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9F007-6DEA-3547-9B09-1A02E9F01D25}"/>
              </a:ext>
            </a:extLst>
          </p:cNvPr>
          <p:cNvSpPr>
            <a:spLocks noGrp="1"/>
          </p:cNvSpPr>
          <p:nvPr>
            <p:ph type="title" hasCustomPrompt="1"/>
          </p:nvPr>
        </p:nvSpPr>
        <p:spPr>
          <a:xfrm>
            <a:off x="548640" y="457200"/>
            <a:ext cx="11109325" cy="424732"/>
          </a:xfrm>
        </p:spPr>
        <p:txBody>
          <a:bodyPr/>
          <a:lstStyle/>
          <a:p>
            <a:r>
              <a:rPr lang="en-US"/>
              <a:t>Title Goes Here</a:t>
            </a:r>
          </a:p>
        </p:txBody>
      </p:sp>
    </p:spTree>
    <p:extLst>
      <p:ext uri="{BB962C8B-B14F-4D97-AF65-F5344CB8AC3E}">
        <p14:creationId xmlns:p14="http://schemas.microsoft.com/office/powerpoint/2010/main" val="83845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DFFFD"/>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1CF326-110E-C646-A3D3-5904ABB04517}"/>
              </a:ext>
            </a:extLst>
          </p:cNvPr>
          <p:cNvSpPr>
            <a:spLocks noGrp="1"/>
          </p:cNvSpPr>
          <p:nvPr>
            <p:ph type="title"/>
          </p:nvPr>
        </p:nvSpPr>
        <p:spPr>
          <a:xfrm>
            <a:off x="541338" y="457200"/>
            <a:ext cx="11109325" cy="424732"/>
          </a:xfrm>
          <a:prstGeom prst="rect">
            <a:avLst/>
          </a:prstGeom>
        </p:spPr>
        <p:txBody>
          <a:bodyPr vert="horz" wrap="square" lIns="91440" tIns="45720" rIns="91440" bIns="45720" rtlCol="0" anchor="b" anchorCtr="0">
            <a:spAutoFit/>
          </a:bodyPr>
          <a:lstStyle/>
          <a:p>
            <a:r>
              <a:rPr lang="en-US" dirty="0"/>
              <a:t>Title Goes Here</a:t>
            </a:r>
          </a:p>
        </p:txBody>
      </p:sp>
      <p:sp>
        <p:nvSpPr>
          <p:cNvPr id="3" name="Text Placeholder 2">
            <a:extLst>
              <a:ext uri="{FF2B5EF4-FFF2-40B4-BE49-F238E27FC236}">
                <a16:creationId xmlns:a16="http://schemas.microsoft.com/office/drawing/2014/main" id="{337AA9A9-7588-9A44-B7E4-470B31F5B907}"/>
              </a:ext>
            </a:extLst>
          </p:cNvPr>
          <p:cNvSpPr>
            <a:spLocks noGrp="1"/>
          </p:cNvSpPr>
          <p:nvPr>
            <p:ph type="body" idx="1"/>
          </p:nvPr>
        </p:nvSpPr>
        <p:spPr>
          <a:xfrm>
            <a:off x="541338" y="1371600"/>
            <a:ext cx="11109325" cy="1938992"/>
          </a:xfrm>
          <a:prstGeom prst="rect">
            <a:avLst/>
          </a:prstGeom>
        </p:spPr>
        <p:txBody>
          <a:bodyPr vert="horz" wrap="square" lIns="91440" tIns="45720" rIns="91440" bIns="45720" rtlCol="0" anchor="t" anchorCtr="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8C32C5ED-8113-A749-AA21-0C4FC48B9608}"/>
              </a:ext>
            </a:extLst>
          </p:cNvPr>
          <p:cNvPicPr>
            <a:picLocks noChangeAspect="1"/>
          </p:cNvPicPr>
          <p:nvPr/>
        </p:nvPicPr>
        <p:blipFill>
          <a:blip r:embed="rId13">
            <a:alphaModFix amt="79000"/>
          </a:blip>
          <a:srcRect/>
          <a:stretch/>
        </p:blipFill>
        <p:spPr>
          <a:xfrm>
            <a:off x="10650763" y="6565950"/>
            <a:ext cx="834268" cy="145187"/>
          </a:xfrm>
          <a:prstGeom prst="rect">
            <a:avLst/>
          </a:prstGeom>
        </p:spPr>
      </p:pic>
      <p:sp>
        <p:nvSpPr>
          <p:cNvPr id="8" name="Footer Placeholder 2">
            <a:extLst>
              <a:ext uri="{FF2B5EF4-FFF2-40B4-BE49-F238E27FC236}">
                <a16:creationId xmlns:a16="http://schemas.microsoft.com/office/drawing/2014/main" id="{B3E3B468-C0B5-3B48-B1DF-440F85BFBD28}"/>
              </a:ext>
            </a:extLst>
          </p:cNvPr>
          <p:cNvSpPr txBox="1">
            <a:spLocks/>
          </p:cNvSpPr>
          <p:nvPr userDrawn="1"/>
        </p:nvSpPr>
        <p:spPr>
          <a:xfrm>
            <a:off x="6096000" y="6536023"/>
            <a:ext cx="4613002" cy="215444"/>
          </a:xfrm>
          <a:prstGeom prst="rect">
            <a:avLst/>
          </a:prstGeom>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 dirty="0">
                <a:solidFill>
                  <a:srgbClr val="3F403F"/>
                </a:solidFill>
                <a:effectLst/>
              </a:rPr>
              <a:t>CONFIDENTIAL. FOR INTERNAL USE ONLY – DO NOT DUPLICATE OR DISTRIBUTE.</a:t>
            </a:r>
          </a:p>
        </p:txBody>
      </p:sp>
      <p:sp>
        <p:nvSpPr>
          <p:cNvPr id="10" name="Slide Number Placeholder 3">
            <a:extLst>
              <a:ext uri="{FF2B5EF4-FFF2-40B4-BE49-F238E27FC236}">
                <a16:creationId xmlns:a16="http://schemas.microsoft.com/office/drawing/2014/main" id="{26190199-5B6E-054C-B096-8E7F4D0D06A3}"/>
              </a:ext>
            </a:extLst>
          </p:cNvPr>
          <p:cNvSpPr txBox="1">
            <a:spLocks/>
          </p:cNvSpPr>
          <p:nvPr userDrawn="1"/>
        </p:nvSpPr>
        <p:spPr>
          <a:xfrm>
            <a:off x="11368747" y="6521727"/>
            <a:ext cx="552432" cy="230832"/>
          </a:xfrm>
          <a:prstGeom prst="rect">
            <a:avLst/>
          </a:prstGeom>
        </p:spPr>
        <p:txBody>
          <a:bodyPr vert="horz" wrap="square" lIns="91440" tIns="45720" rIns="91440" bIns="45720" rtlCol="0" anchor="ctr" anchorCtr="0">
            <a:spAutoFit/>
          </a:bodyPr>
          <a:lstStyle>
            <a:defPPr>
              <a:defRPr lang="en-US"/>
            </a:defPPr>
            <a:lvl1pPr marL="0" algn="r" defTabSz="914400" rtl="0" eaLnBrk="1" latinLnBrk="0" hangingPunct="1">
              <a:defRPr sz="900" b="0" kern="1200">
                <a:solidFill>
                  <a:srgbClr val="0A4A8E"/>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1ACA5BF-B763-1840-8654-29064379A303}" type="slidenum">
              <a:rPr lang="en-US" smtClean="0">
                <a:solidFill>
                  <a:srgbClr val="3F403F"/>
                </a:solidFill>
              </a:rPr>
              <a:pPr/>
              <a:t>‹#›</a:t>
            </a:fld>
            <a:endParaRPr lang="en-US" dirty="0">
              <a:solidFill>
                <a:srgbClr val="3F403F"/>
              </a:solidFill>
            </a:endParaRPr>
          </a:p>
        </p:txBody>
      </p:sp>
    </p:spTree>
    <p:extLst>
      <p:ext uri="{BB962C8B-B14F-4D97-AF65-F5344CB8AC3E}">
        <p14:creationId xmlns:p14="http://schemas.microsoft.com/office/powerpoint/2010/main" val="3511814458"/>
      </p:ext>
    </p:extLst>
  </p:cSld>
  <p:clrMap bg1="lt1" tx1="dk1" bg2="lt2" tx2="dk2" accent1="accent1" accent2="accent2" accent3="accent3" accent4="accent4" accent5="accent5" accent6="accent6" hlink="hlink" folHlink="folHlink"/>
  <p:sldLayoutIdLst>
    <p:sldLayoutId id="2147483679" r:id="rId1"/>
    <p:sldLayoutId id="2147483689" r:id="rId2"/>
    <p:sldLayoutId id="2147483681" r:id="rId3"/>
    <p:sldLayoutId id="2147483682" r:id="rId4"/>
    <p:sldLayoutId id="2147483683" r:id="rId5"/>
    <p:sldLayoutId id="2147483687" r:id="rId6"/>
    <p:sldLayoutId id="2147483688" r:id="rId7"/>
    <p:sldLayoutId id="2147483684" r:id="rId8"/>
    <p:sldLayoutId id="2147483685" r:id="rId9"/>
    <p:sldLayoutId id="2147483686" r:id="rId10"/>
    <p:sldLayoutId id="2147483690"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90000"/>
        </a:lnSpc>
        <a:spcBef>
          <a:spcPct val="0"/>
        </a:spcBef>
        <a:buNone/>
        <a:defRPr sz="2400" kern="1200">
          <a:solidFill>
            <a:schemeClr val="accent1"/>
          </a:solidFill>
          <a:latin typeface="+mj-lt"/>
          <a:ea typeface="+mj-ea"/>
          <a:cs typeface="+mj-cs"/>
        </a:defRPr>
      </a:lvl1pPr>
    </p:titleStyle>
    <p:bodyStyle>
      <a:lvl1pPr marL="171450" indent="-171450" algn="l" defTabSz="914400" rtl="0" eaLnBrk="1" latinLnBrk="0" hangingPunct="1">
        <a:lnSpc>
          <a:spcPct val="100000"/>
        </a:lnSpc>
        <a:spcBef>
          <a:spcPts val="0"/>
        </a:spcBef>
        <a:spcAft>
          <a:spcPts val="900"/>
        </a:spcAft>
        <a:buFont typeface="Arial" panose="020B0604020202020204" pitchFamily="34" charset="0"/>
        <a:buChar char="•"/>
        <a:tabLst/>
        <a:defRPr sz="1800" kern="1200">
          <a:solidFill>
            <a:srgbClr val="3F403F"/>
          </a:solidFill>
          <a:latin typeface="+mn-lt"/>
          <a:ea typeface="+mn-ea"/>
          <a:cs typeface="+mn-cs"/>
        </a:defRPr>
      </a:lvl1pPr>
      <a:lvl2pPr marL="356616" indent="-174625" algn="l" defTabSz="914400" rtl="0" eaLnBrk="1" latinLnBrk="0" hangingPunct="1">
        <a:lnSpc>
          <a:spcPct val="100000"/>
        </a:lnSpc>
        <a:spcBef>
          <a:spcPts val="0"/>
        </a:spcBef>
        <a:spcAft>
          <a:spcPts val="900"/>
        </a:spcAft>
        <a:buFont typeface="System Font Regular"/>
        <a:buChar char="–"/>
        <a:tabLst/>
        <a:defRPr sz="1800" kern="1200">
          <a:solidFill>
            <a:srgbClr val="3F403F"/>
          </a:solidFill>
          <a:latin typeface="+mn-lt"/>
          <a:ea typeface="+mn-ea"/>
          <a:cs typeface="+mn-cs"/>
        </a:defRPr>
      </a:lvl2pPr>
      <a:lvl3pPr marL="539496" indent="-174625" algn="l" defTabSz="914400" rtl="0" eaLnBrk="1" latinLnBrk="0" hangingPunct="1">
        <a:lnSpc>
          <a:spcPct val="100000"/>
        </a:lnSpc>
        <a:spcBef>
          <a:spcPts val="0"/>
        </a:spcBef>
        <a:spcAft>
          <a:spcPts val="900"/>
        </a:spcAft>
        <a:buFont typeface="Arial" panose="020B0604020202020204" pitchFamily="34" charset="0"/>
        <a:buChar char="•"/>
        <a:tabLst/>
        <a:defRPr sz="1800" kern="1200">
          <a:solidFill>
            <a:srgbClr val="3F403F"/>
          </a:solidFill>
          <a:latin typeface="+mn-lt"/>
          <a:ea typeface="+mn-ea"/>
          <a:cs typeface="+mn-cs"/>
        </a:defRPr>
      </a:lvl3pPr>
      <a:lvl4pPr marL="722376" indent="-174625" algn="l" defTabSz="914400" rtl="0" eaLnBrk="1" latinLnBrk="0" hangingPunct="1">
        <a:lnSpc>
          <a:spcPct val="100000"/>
        </a:lnSpc>
        <a:spcBef>
          <a:spcPts val="0"/>
        </a:spcBef>
        <a:spcAft>
          <a:spcPts val="900"/>
        </a:spcAft>
        <a:buFont typeface="System Font Regular"/>
        <a:buChar char="–"/>
        <a:tabLst/>
        <a:defRPr sz="1800" kern="1200">
          <a:solidFill>
            <a:srgbClr val="3F403F"/>
          </a:solidFill>
          <a:latin typeface="+mn-lt"/>
          <a:ea typeface="+mn-ea"/>
          <a:cs typeface="+mn-cs"/>
        </a:defRPr>
      </a:lvl4pPr>
      <a:lvl5pPr marL="905256" indent="-174625" algn="l" defTabSz="914400" rtl="0" eaLnBrk="1" latinLnBrk="0" hangingPunct="1">
        <a:lnSpc>
          <a:spcPct val="100000"/>
        </a:lnSpc>
        <a:spcBef>
          <a:spcPts val="0"/>
        </a:spcBef>
        <a:spcAft>
          <a:spcPts val="900"/>
        </a:spcAft>
        <a:buFont typeface="Arial" panose="020B0604020202020204" pitchFamily="34" charset="0"/>
        <a:buChar char="•"/>
        <a:tabLst/>
        <a:defRPr sz="1800" kern="1200">
          <a:solidFill>
            <a:srgbClr val="3F40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dcallahan@brinkscompany.com"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47" name="think-cell Slide" r:id="rId4" imgW="255" imgH="257" progId="TCLayout.ActiveDocument.1">
                  <p:embed/>
                </p:oleObj>
              </mc:Choice>
              <mc:Fallback>
                <p:oleObj name="think-cell Slide" r:id="rId4" imgW="255" imgH="257"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5E6ADD6F-CBCB-0642-82C1-16F003BFA4C6}"/>
              </a:ext>
            </a:extLst>
          </p:cNvPr>
          <p:cNvSpPr>
            <a:spLocks noGrp="1"/>
          </p:cNvSpPr>
          <p:nvPr>
            <p:ph type="title"/>
          </p:nvPr>
        </p:nvSpPr>
        <p:spPr/>
        <p:txBody>
          <a:bodyPr vert="horz"/>
          <a:lstStyle/>
          <a:p>
            <a:r>
              <a:rPr lang="en-US" dirty="0"/>
              <a:t>Lean Success Stories Toolkit</a:t>
            </a:r>
            <a:endParaRPr lang="en-US" sz="3600" dirty="0"/>
          </a:p>
        </p:txBody>
      </p:sp>
      <p:sp>
        <p:nvSpPr>
          <p:cNvPr id="5" name="Text Placeholder 2">
            <a:extLst>
              <a:ext uri="{FF2B5EF4-FFF2-40B4-BE49-F238E27FC236}">
                <a16:creationId xmlns:a16="http://schemas.microsoft.com/office/drawing/2014/main" id="{E5069B99-9FEB-4879-A625-BCCE95119DBE}"/>
              </a:ext>
            </a:extLst>
          </p:cNvPr>
          <p:cNvSpPr txBox="1">
            <a:spLocks/>
          </p:cNvSpPr>
          <p:nvPr/>
        </p:nvSpPr>
        <p:spPr>
          <a:xfrm>
            <a:off x="548640" y="4542788"/>
            <a:ext cx="11102023" cy="823302"/>
          </a:xfrm>
          <a:prstGeom prst="rect">
            <a:avLst/>
          </a:prstGeom>
        </p:spPr>
        <p:txBody>
          <a:bodyPr/>
          <a:lstStyle>
            <a:lvl1pPr marL="171450" indent="-171450" algn="l" defTabSz="914400" rtl="0" eaLnBrk="1" latinLnBrk="0" hangingPunct="1">
              <a:lnSpc>
                <a:spcPct val="100000"/>
              </a:lnSpc>
              <a:spcBef>
                <a:spcPts val="0"/>
              </a:spcBef>
              <a:spcAft>
                <a:spcPts val="900"/>
              </a:spcAft>
              <a:buFont typeface="Arial" panose="020B0604020202020204" pitchFamily="34" charset="0"/>
              <a:buChar char="•"/>
              <a:tabLst/>
              <a:defRPr sz="1800" kern="1200">
                <a:solidFill>
                  <a:srgbClr val="3F403F"/>
                </a:solidFill>
                <a:latin typeface="+mn-lt"/>
                <a:ea typeface="+mn-ea"/>
                <a:cs typeface="+mn-cs"/>
              </a:defRPr>
            </a:lvl1pPr>
            <a:lvl2pPr marL="356616" indent="-174625" algn="l" defTabSz="914400" rtl="0" eaLnBrk="1" latinLnBrk="0" hangingPunct="1">
              <a:lnSpc>
                <a:spcPct val="100000"/>
              </a:lnSpc>
              <a:spcBef>
                <a:spcPts val="0"/>
              </a:spcBef>
              <a:spcAft>
                <a:spcPts val="900"/>
              </a:spcAft>
              <a:buFont typeface="System Font Regular"/>
              <a:buChar char="–"/>
              <a:tabLst/>
              <a:defRPr sz="1800" kern="1200">
                <a:solidFill>
                  <a:srgbClr val="3F403F"/>
                </a:solidFill>
                <a:latin typeface="+mn-lt"/>
                <a:ea typeface="+mn-ea"/>
                <a:cs typeface="+mn-cs"/>
              </a:defRPr>
            </a:lvl2pPr>
            <a:lvl3pPr marL="539496" indent="-174625" algn="l" defTabSz="914400" rtl="0" eaLnBrk="1" latinLnBrk="0" hangingPunct="1">
              <a:lnSpc>
                <a:spcPct val="100000"/>
              </a:lnSpc>
              <a:spcBef>
                <a:spcPts val="0"/>
              </a:spcBef>
              <a:spcAft>
                <a:spcPts val="900"/>
              </a:spcAft>
              <a:buFont typeface="Arial" panose="020B0604020202020204" pitchFamily="34" charset="0"/>
              <a:buChar char="•"/>
              <a:tabLst/>
              <a:defRPr sz="1800" kern="1200">
                <a:solidFill>
                  <a:srgbClr val="3F403F"/>
                </a:solidFill>
                <a:latin typeface="+mn-lt"/>
                <a:ea typeface="+mn-ea"/>
                <a:cs typeface="+mn-cs"/>
              </a:defRPr>
            </a:lvl3pPr>
            <a:lvl4pPr marL="722376" indent="-174625" algn="l" defTabSz="914400" rtl="0" eaLnBrk="1" latinLnBrk="0" hangingPunct="1">
              <a:lnSpc>
                <a:spcPct val="100000"/>
              </a:lnSpc>
              <a:spcBef>
                <a:spcPts val="0"/>
              </a:spcBef>
              <a:spcAft>
                <a:spcPts val="900"/>
              </a:spcAft>
              <a:buFont typeface="System Font Regular"/>
              <a:buChar char="–"/>
              <a:tabLst/>
              <a:defRPr sz="1800" kern="1200">
                <a:solidFill>
                  <a:srgbClr val="3F403F"/>
                </a:solidFill>
                <a:latin typeface="+mn-lt"/>
                <a:ea typeface="+mn-ea"/>
                <a:cs typeface="+mn-cs"/>
              </a:defRPr>
            </a:lvl4pPr>
            <a:lvl5pPr marL="905256" indent="-174625" algn="l" defTabSz="914400" rtl="0" eaLnBrk="1" latinLnBrk="0" hangingPunct="1">
              <a:lnSpc>
                <a:spcPct val="100000"/>
              </a:lnSpc>
              <a:spcBef>
                <a:spcPts val="0"/>
              </a:spcBef>
              <a:spcAft>
                <a:spcPts val="900"/>
              </a:spcAft>
              <a:buFont typeface="Arial" panose="020B0604020202020204" pitchFamily="34" charset="0"/>
              <a:buChar char="•"/>
              <a:tabLst/>
              <a:defRPr sz="1800" kern="1200">
                <a:solidFill>
                  <a:srgbClr val="3F40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chemeClr val="accent1"/>
                </a:solidFill>
              </a:rPr>
              <a:t>February 2022</a:t>
            </a:r>
          </a:p>
        </p:txBody>
      </p:sp>
    </p:spTree>
    <p:extLst>
      <p:ext uri="{BB962C8B-B14F-4D97-AF65-F5344CB8AC3E}">
        <p14:creationId xmlns:p14="http://schemas.microsoft.com/office/powerpoint/2010/main" val="1184219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3">
            <a:extLst>
              <a:ext uri="{FF2B5EF4-FFF2-40B4-BE49-F238E27FC236}">
                <a16:creationId xmlns:a16="http://schemas.microsoft.com/office/drawing/2014/main" id="{56FB1293-24A8-4248-B671-D39DCA199368}"/>
              </a:ext>
            </a:extLst>
          </p:cNvPr>
          <p:cNvSpPr txBox="1">
            <a:spLocks/>
          </p:cNvSpPr>
          <p:nvPr/>
        </p:nvSpPr>
        <p:spPr>
          <a:xfrm>
            <a:off x="602577" y="853497"/>
            <a:ext cx="5374710" cy="834074"/>
          </a:xfrm>
          <a:prstGeom prst="rect">
            <a:avLst/>
          </a:prstGeom>
          <a:noFill/>
          <a:ln w="6350">
            <a:noFill/>
          </a:ln>
        </p:spPr>
        <p:txBody>
          <a:bodyPr wrap="square" lIns="45720" tIns="45720" rIns="45720" bIns="45720">
            <a:spAutoFit/>
          </a:bodyPr>
          <a:lst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1800" kern="1200">
                <a:solidFill>
                  <a:srgbClr val="191919"/>
                </a:solidFill>
                <a:latin typeface="+mn-lt"/>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fontAlgn="auto">
              <a:spcBef>
                <a:spcPct val="0"/>
              </a:spcBef>
              <a:buClr>
                <a:srgbClr val="404040"/>
              </a:buClr>
              <a:buSzTx/>
              <a:buNone/>
              <a:tabLst/>
              <a:defRPr/>
            </a:pPr>
            <a:r>
              <a:rPr lang="en-US" sz="1600" b="1" spc="-40" dirty="0">
                <a:solidFill>
                  <a:schemeClr val="accent1"/>
                </a:solidFill>
              </a:rPr>
              <a:t>Goals</a:t>
            </a:r>
          </a:p>
          <a:p>
            <a:pPr marL="407987" indent="-194310">
              <a:spcBef>
                <a:spcPct val="0"/>
              </a:spcBef>
              <a:buClr>
                <a:srgbClr val="404040"/>
              </a:buClr>
              <a:defRPr/>
            </a:pPr>
            <a:r>
              <a:rPr lang="en-US" sz="1600" spc="-40" dirty="0">
                <a:solidFill>
                  <a:srgbClr val="3F403F"/>
                </a:solidFill>
              </a:rPr>
              <a:t>Recover and Boost Performance in CIT/ATM Operations during the Pandemic (Jan-Mar 2021)</a:t>
            </a:r>
          </a:p>
        </p:txBody>
      </p:sp>
      <p:pic>
        <p:nvPicPr>
          <p:cNvPr id="5" name="Picture 4">
            <a:extLst>
              <a:ext uri="{FF2B5EF4-FFF2-40B4-BE49-F238E27FC236}">
                <a16:creationId xmlns:a16="http://schemas.microsoft.com/office/drawing/2014/main" id="{1E6A65EB-DF16-6048-AB88-8DFCDE22A3C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8994" b="8825"/>
          <a:stretch/>
        </p:blipFill>
        <p:spPr>
          <a:xfrm>
            <a:off x="7353201" y="3211473"/>
            <a:ext cx="3209318" cy="1737360"/>
          </a:xfrm>
          <a:prstGeom prst="rect">
            <a:avLst/>
          </a:prstGeom>
        </p:spPr>
      </p:pic>
      <p:pic>
        <p:nvPicPr>
          <p:cNvPr id="6" name="Picture 5">
            <a:extLst>
              <a:ext uri="{FF2B5EF4-FFF2-40B4-BE49-F238E27FC236}">
                <a16:creationId xmlns:a16="http://schemas.microsoft.com/office/drawing/2014/main" id="{DB76E93D-776F-B34F-9B0E-39BC852F5A7B}"/>
              </a:ext>
            </a:extLst>
          </p:cNvPr>
          <p:cNvPicPr>
            <a:picLocks noChangeAspect="1"/>
          </p:cNvPicPr>
          <p:nvPr/>
        </p:nvPicPr>
        <p:blipFill>
          <a:blip r:embed="rId3"/>
          <a:stretch>
            <a:fillRect/>
          </a:stretch>
        </p:blipFill>
        <p:spPr>
          <a:xfrm>
            <a:off x="7347175" y="1238635"/>
            <a:ext cx="3215344" cy="1797835"/>
          </a:xfrm>
          <a:prstGeom prst="rect">
            <a:avLst/>
          </a:prstGeom>
        </p:spPr>
      </p:pic>
      <p:sp>
        <p:nvSpPr>
          <p:cNvPr id="7" name="TextBox 6">
            <a:extLst>
              <a:ext uri="{FF2B5EF4-FFF2-40B4-BE49-F238E27FC236}">
                <a16:creationId xmlns:a16="http://schemas.microsoft.com/office/drawing/2014/main" id="{325B616B-A292-B445-9399-BA4A0CB13829}"/>
              </a:ext>
            </a:extLst>
          </p:cNvPr>
          <p:cNvSpPr txBox="1"/>
          <p:nvPr/>
        </p:nvSpPr>
        <p:spPr>
          <a:xfrm>
            <a:off x="7751914" y="890266"/>
            <a:ext cx="2631490" cy="221599"/>
          </a:xfrm>
          <a:prstGeom prst="rect">
            <a:avLst/>
          </a:prstGeom>
        </p:spPr>
        <p:txBody>
          <a:bodyPr wrap="none" lIns="0" tIns="0" rIns="0" bIns="0" rtlCol="0">
            <a:spAutoFit/>
          </a:bodyPr>
          <a:lstStyle/>
          <a:p>
            <a:pPr>
              <a:lnSpc>
                <a:spcPct val="90000"/>
              </a:lnSpc>
              <a:spcBef>
                <a:spcPct val="0"/>
              </a:spcBef>
              <a:spcAft>
                <a:spcPts val="600"/>
              </a:spcAft>
              <a:buClr>
                <a:srgbClr val="404040"/>
              </a:buClr>
              <a:defRPr/>
            </a:pPr>
            <a:r>
              <a:rPr lang="en-US" sz="1600" b="1" spc="-40" dirty="0">
                <a:solidFill>
                  <a:schemeClr val="accent1"/>
                </a:solidFill>
              </a:rPr>
              <a:t>Route Planner Effectiveness</a:t>
            </a:r>
          </a:p>
        </p:txBody>
      </p:sp>
      <p:sp>
        <p:nvSpPr>
          <p:cNvPr id="10" name="Content Placeholder 3">
            <a:extLst>
              <a:ext uri="{FF2B5EF4-FFF2-40B4-BE49-F238E27FC236}">
                <a16:creationId xmlns:a16="http://schemas.microsoft.com/office/drawing/2014/main" id="{0C537593-B027-7F4B-B35D-C1BEDCFDADB4}"/>
              </a:ext>
            </a:extLst>
          </p:cNvPr>
          <p:cNvSpPr txBox="1">
            <a:spLocks/>
          </p:cNvSpPr>
          <p:nvPr/>
        </p:nvSpPr>
        <p:spPr>
          <a:xfrm>
            <a:off x="659729" y="1821811"/>
            <a:ext cx="5134011" cy="2291397"/>
          </a:xfrm>
          <a:prstGeom prst="rect">
            <a:avLst/>
          </a:prstGeom>
          <a:noFill/>
          <a:ln w="6350">
            <a:noFill/>
          </a:ln>
        </p:spPr>
        <p:txBody>
          <a:bodyPr wrap="square" lIns="0" tIns="0" rIns="0" bIns="0">
            <a:spAutoFit/>
          </a:bodyPr>
          <a:lst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1800" kern="1200">
                <a:solidFill>
                  <a:srgbClr val="191919"/>
                </a:solidFill>
                <a:latin typeface="+mn-lt"/>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300"/>
              </a:spcAft>
              <a:buClr>
                <a:srgbClr val="404040"/>
              </a:buClr>
              <a:buSzTx/>
              <a:buFont typeface="Arial" panose="020B0604020202020204" pitchFamily="34" charset="0"/>
              <a:buNone/>
              <a:tabLst/>
              <a:defRPr/>
            </a:pPr>
            <a:r>
              <a:rPr lang="en-US" sz="1600" b="1" dirty="0">
                <a:solidFill>
                  <a:schemeClr val="accent1"/>
                </a:solidFill>
              </a:rPr>
              <a:t>Actions</a:t>
            </a:r>
            <a:r>
              <a:rPr kumimoji="0" lang="en-US" sz="1800" b="1" i="0" u="none" strike="noStrike" kern="1200" cap="none" spc="-40" normalizeH="0" baseline="0" noProof="0" dirty="0">
                <a:ln>
                  <a:noFill/>
                </a:ln>
                <a:solidFill>
                  <a:srgbClr val="0A4A8E"/>
                </a:solidFill>
                <a:effectLst/>
                <a:uLnTx/>
                <a:uFillTx/>
                <a:latin typeface="Arial" panose="020B0604020202020204"/>
                <a:ea typeface="+mn-ea"/>
                <a:cs typeface="+mn-cs"/>
              </a:rPr>
              <a:t> </a:t>
            </a:r>
          </a:p>
          <a:p>
            <a:pPr marL="292608" indent="-201168" fontAlgn="t">
              <a:spcBef>
                <a:spcPct val="0"/>
              </a:spcBef>
              <a:buClr>
                <a:srgbClr val="404040"/>
              </a:buClr>
              <a:defRPr/>
            </a:pPr>
            <a:r>
              <a:rPr lang="en-US" sz="1600" dirty="0">
                <a:solidFill>
                  <a:srgbClr val="404040"/>
                </a:solidFill>
              </a:rPr>
              <a:t>Introduce new set of KPIs (ST/Route, KM/ST, Hours/Route, ST/Hour, AM, PM, Premise Time)</a:t>
            </a:r>
          </a:p>
          <a:p>
            <a:pPr marL="292608" indent="-201168">
              <a:spcBef>
                <a:spcPct val="0"/>
              </a:spcBef>
              <a:buClr>
                <a:srgbClr val="404040"/>
              </a:buClr>
              <a:defRPr/>
            </a:pPr>
            <a:r>
              <a:rPr lang="en-US" sz="1600" dirty="0">
                <a:solidFill>
                  <a:srgbClr val="404040"/>
                </a:solidFill>
              </a:rPr>
              <a:t>Develop daily dashboard and establish performance targets by Branch</a:t>
            </a:r>
          </a:p>
          <a:p>
            <a:pPr marL="292608" indent="-201168" fontAlgn="t">
              <a:spcBef>
                <a:spcPct val="0"/>
              </a:spcBef>
              <a:buClr>
                <a:srgbClr val="404040"/>
              </a:buClr>
              <a:defRPr/>
            </a:pPr>
            <a:r>
              <a:rPr lang="en-US" sz="1600" dirty="0">
                <a:solidFill>
                  <a:srgbClr val="404040"/>
                </a:solidFill>
              </a:rPr>
              <a:t>Make performance visible – visual management boards in the crews and in the Route Planning areas</a:t>
            </a:r>
          </a:p>
          <a:p>
            <a:pPr marL="292608" indent="-201168" fontAlgn="t">
              <a:spcBef>
                <a:spcPct val="0"/>
              </a:spcBef>
              <a:buClr>
                <a:srgbClr val="404040"/>
              </a:buClr>
              <a:defRPr/>
            </a:pPr>
            <a:r>
              <a:rPr lang="en-US" sz="1600" dirty="0">
                <a:solidFill>
                  <a:srgbClr val="404040"/>
                </a:solidFill>
              </a:rPr>
              <a:t>Establish a governance system and measure route planning effectiveness daily</a:t>
            </a:r>
          </a:p>
        </p:txBody>
      </p:sp>
      <p:sp>
        <p:nvSpPr>
          <p:cNvPr id="11" name="Title 15">
            <a:extLst>
              <a:ext uri="{FF2B5EF4-FFF2-40B4-BE49-F238E27FC236}">
                <a16:creationId xmlns:a16="http://schemas.microsoft.com/office/drawing/2014/main" id="{52A7A7DD-E5DA-EC47-8D29-9970C2342DF2}"/>
              </a:ext>
            </a:extLst>
          </p:cNvPr>
          <p:cNvSpPr txBox="1">
            <a:spLocks/>
          </p:cNvSpPr>
          <p:nvPr/>
        </p:nvSpPr>
        <p:spPr>
          <a:xfrm>
            <a:off x="541683" y="323101"/>
            <a:ext cx="7527495" cy="424732"/>
          </a:xfrm>
          <a:prstGeom prst="rect">
            <a:avLst/>
          </a:prstGeom>
        </p:spPr>
        <p:txBody>
          <a:bodyPr vert="horz" wrap="square" lIns="91440" tIns="45720" rIns="91440" bIns="45720" rtlCol="0" anchor="b" anchorCtr="0">
            <a:spAutoFit/>
          </a:bodyPr>
          <a:lstStyle>
            <a:lvl1pPr algn="l" defTabSz="914400" rtl="0" eaLnBrk="1" latinLnBrk="0" hangingPunct="1">
              <a:lnSpc>
                <a:spcPct val="90000"/>
              </a:lnSpc>
              <a:spcBef>
                <a:spcPct val="0"/>
              </a:spcBef>
              <a:buNone/>
              <a:defRPr sz="2800" kern="1200">
                <a:solidFill>
                  <a:srgbClr val="3F403F"/>
                </a:solidFill>
                <a:latin typeface="+mj-lt"/>
                <a:ea typeface="+mj-ea"/>
                <a:cs typeface="+mj-cs"/>
              </a:defRPr>
            </a:lvl1pPr>
          </a:lstStyle>
          <a:p>
            <a:r>
              <a:rPr lang="en-US" sz="2400" dirty="0">
                <a:solidFill>
                  <a:schemeClr val="accent1"/>
                </a:solidFill>
              </a:rPr>
              <a:t>Lean Success | Czech Republic</a:t>
            </a:r>
          </a:p>
        </p:txBody>
      </p:sp>
      <p:graphicFrame>
        <p:nvGraphicFramePr>
          <p:cNvPr id="12" name="Table 11">
            <a:extLst>
              <a:ext uri="{FF2B5EF4-FFF2-40B4-BE49-F238E27FC236}">
                <a16:creationId xmlns:a16="http://schemas.microsoft.com/office/drawing/2014/main" id="{1C570D78-2004-B849-9572-5C5157B3CCBA}"/>
              </a:ext>
            </a:extLst>
          </p:cNvPr>
          <p:cNvGraphicFramePr>
            <a:graphicFrameLocks noGrp="1"/>
          </p:cNvGraphicFramePr>
          <p:nvPr>
            <p:extLst>
              <p:ext uri="{D42A27DB-BD31-4B8C-83A1-F6EECF244321}">
                <p14:modId xmlns:p14="http://schemas.microsoft.com/office/powerpoint/2010/main" val="3326376378"/>
              </p:ext>
            </p:extLst>
          </p:nvPr>
        </p:nvGraphicFramePr>
        <p:xfrm>
          <a:off x="659729" y="4338360"/>
          <a:ext cx="10872536" cy="505553"/>
        </p:xfrm>
        <a:graphic>
          <a:graphicData uri="http://schemas.openxmlformats.org/drawingml/2006/table">
            <a:tbl>
              <a:tblPr firstRow="1" bandRow="1">
                <a:tableStyleId>{5C22544A-7EE6-4342-B048-85BDC9FD1C3A}</a:tableStyleId>
              </a:tblPr>
              <a:tblGrid>
                <a:gridCol w="6384009">
                  <a:extLst>
                    <a:ext uri="{9D8B030D-6E8A-4147-A177-3AD203B41FA5}">
                      <a16:colId xmlns:a16="http://schemas.microsoft.com/office/drawing/2014/main" val="20000"/>
                    </a:ext>
                  </a:extLst>
                </a:gridCol>
                <a:gridCol w="4488527">
                  <a:extLst>
                    <a:ext uri="{9D8B030D-6E8A-4147-A177-3AD203B41FA5}">
                      <a16:colId xmlns:a16="http://schemas.microsoft.com/office/drawing/2014/main" val="20001"/>
                    </a:ext>
                  </a:extLst>
                </a:gridCol>
              </a:tblGrid>
              <a:tr h="267809">
                <a:tc gridSpan="2">
                  <a:txBody>
                    <a:bodyPr/>
                    <a:lstStyle/>
                    <a:p>
                      <a:pPr algn="l" fontAlgn="ctr"/>
                      <a:r>
                        <a:rPr lang="en-SG" sz="1600" b="1" i="0" u="none" strike="noStrike" dirty="0">
                          <a:solidFill>
                            <a:schemeClr val="accent1"/>
                          </a:solidFill>
                          <a:effectLst/>
                          <a:latin typeface="+mn-lt"/>
                        </a:rPr>
                        <a:t>Results</a:t>
                      </a:r>
                    </a:p>
                  </a:txBody>
                  <a:tcPr marL="0" marT="9144" marB="9144">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indent="0" algn="ctr" defTabSz="914400" rtl="0" eaLnBrk="1" latinLnBrk="0" hangingPunct="1">
                        <a:buFont typeface="Arial" panose="020B0604020202020204" pitchFamily="34" charset="0"/>
                        <a:buNone/>
                      </a:pPr>
                      <a:endParaRPr lang="en-US" sz="1050" b="1" kern="1200" dirty="0">
                        <a:solidFill>
                          <a:schemeClr val="bg1"/>
                        </a:solidFill>
                        <a:latin typeface="+mn-lt"/>
                        <a:ea typeface="+mn-ea"/>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A4A8E"/>
                    </a:solidFill>
                  </a:tcPr>
                </a:tc>
                <a:extLst>
                  <a:ext uri="{0D108BD9-81ED-4DB2-BD59-A6C34878D82A}">
                    <a16:rowId xmlns:a16="http://schemas.microsoft.com/office/drawing/2014/main" val="2155778375"/>
                  </a:ext>
                </a:extLst>
              </a:tr>
              <a:tr h="0">
                <a:tc>
                  <a:txBody>
                    <a:bodyPr/>
                    <a:lstStyle/>
                    <a:p>
                      <a:pPr marL="411480" indent="-192024" fontAlgn="b">
                        <a:lnSpc>
                          <a:spcPct val="90000"/>
                        </a:lnSpc>
                        <a:spcBef>
                          <a:spcPct val="0"/>
                        </a:spcBef>
                        <a:spcAft>
                          <a:spcPts val="300"/>
                        </a:spcAft>
                        <a:buClr>
                          <a:srgbClr val="404040"/>
                        </a:buClr>
                        <a:buFont typeface="Arial" panose="020B0604020202020204" pitchFamily="34" charset="0"/>
                        <a:buChar char="•"/>
                        <a:defRPr/>
                      </a:pPr>
                      <a:r>
                        <a:rPr lang="en-US" sz="1600" dirty="0">
                          <a:solidFill>
                            <a:srgbClr val="404040"/>
                          </a:solidFill>
                        </a:rPr>
                        <a:t>CIT/ATM productivity </a:t>
                      </a:r>
                      <a:r>
                        <a:rPr lang="en-US" sz="1600" b="1" u="none" dirty="0">
                          <a:solidFill>
                            <a:srgbClr val="404040"/>
                          </a:solidFill>
                        </a:rPr>
                        <a:t>increased by 9% </a:t>
                      </a:r>
                      <a:r>
                        <a:rPr lang="en-US" sz="1600" dirty="0">
                          <a:solidFill>
                            <a:srgbClr val="404040"/>
                          </a:solidFill>
                        </a:rPr>
                        <a:t>in a 14 weeks period</a:t>
                      </a:r>
                    </a:p>
                  </a:txBody>
                  <a:tcPr marT="9144" marB="9144"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11480" marR="0" lvl="0" indent="-192024" algn="l" defTabSz="914400" rtl="0" eaLnBrk="1" fontAlgn="auto" latinLnBrk="0" hangingPunct="1">
                        <a:lnSpc>
                          <a:spcPct val="90000"/>
                        </a:lnSpc>
                        <a:spcBef>
                          <a:spcPct val="0"/>
                        </a:spcBef>
                        <a:spcAft>
                          <a:spcPts val="300"/>
                        </a:spcAft>
                        <a:buClr>
                          <a:srgbClr val="404040"/>
                        </a:buClr>
                        <a:buSzTx/>
                        <a:buFont typeface="Arial" panose="020B0604020202020204" pitchFamily="34" charset="0"/>
                        <a:buChar char="•"/>
                        <a:tabLst/>
                        <a:defRPr/>
                      </a:pPr>
                      <a:endParaRPr lang="en-US" sz="1600" b="0" kern="1200" dirty="0">
                        <a:solidFill>
                          <a:srgbClr val="404040"/>
                        </a:solidFill>
                        <a:latin typeface="+mn-lt"/>
                        <a:ea typeface="+mn-ea"/>
                        <a:cs typeface="+mn-cs"/>
                      </a:endParaRPr>
                    </a:p>
                  </a:txBody>
                  <a:tcPr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16" name="Content Placeholder 3">
            <a:extLst>
              <a:ext uri="{FF2B5EF4-FFF2-40B4-BE49-F238E27FC236}">
                <a16:creationId xmlns:a16="http://schemas.microsoft.com/office/drawing/2014/main" id="{B3FDFFC3-05C9-6044-A39A-EE08F22F5FA6}"/>
              </a:ext>
            </a:extLst>
          </p:cNvPr>
          <p:cNvSpPr txBox="1">
            <a:spLocks/>
          </p:cNvSpPr>
          <p:nvPr/>
        </p:nvSpPr>
        <p:spPr>
          <a:xfrm>
            <a:off x="660391" y="5078024"/>
            <a:ext cx="10668544" cy="594533"/>
          </a:xfrm>
          <a:prstGeom prst="rect">
            <a:avLst/>
          </a:prstGeom>
          <a:noFill/>
          <a:ln w="6350">
            <a:noFill/>
          </a:ln>
        </p:spPr>
        <p:txBody>
          <a:bodyPr wrap="square" lIns="0" tIns="0" rIns="0" bIns="0">
            <a:noAutofit/>
          </a:bodyPr>
          <a:lst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1800" kern="1200">
                <a:solidFill>
                  <a:srgbClr val="191919"/>
                </a:solidFill>
                <a:latin typeface="+mn-lt"/>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Clr>
                <a:srgbClr val="404040"/>
              </a:buClr>
              <a:buNone/>
              <a:defRPr/>
            </a:pPr>
            <a:r>
              <a:rPr lang="en-US" sz="1600" b="1" spc="-40" dirty="0">
                <a:solidFill>
                  <a:schemeClr val="accent1"/>
                </a:solidFill>
              </a:rPr>
              <a:t>What We Learned</a:t>
            </a:r>
          </a:p>
          <a:p>
            <a:pPr marL="411480" indent="-192024">
              <a:spcBef>
                <a:spcPct val="0"/>
              </a:spcBef>
              <a:spcAft>
                <a:spcPts val="300"/>
              </a:spcAft>
              <a:buClr>
                <a:srgbClr val="404040"/>
              </a:buClr>
              <a:defRPr/>
            </a:pPr>
            <a:r>
              <a:rPr lang="en-US" sz="1600" spc="-40" dirty="0">
                <a:solidFill>
                  <a:srgbClr val="3F403F"/>
                </a:solidFill>
              </a:rPr>
              <a:t>Change starts with Leadership commitment</a:t>
            </a:r>
          </a:p>
          <a:p>
            <a:pPr marL="411480" indent="-192024">
              <a:spcBef>
                <a:spcPct val="0"/>
              </a:spcBef>
              <a:spcAft>
                <a:spcPts val="300"/>
              </a:spcAft>
              <a:buClr>
                <a:srgbClr val="404040"/>
              </a:buClr>
              <a:defRPr/>
            </a:pPr>
            <a:r>
              <a:rPr lang="en-US" sz="1600" spc="-40" dirty="0">
                <a:solidFill>
                  <a:srgbClr val="3F403F"/>
                </a:solidFill>
              </a:rPr>
              <a:t>Setting clear expectations and measure performance daily creates accountability for results</a:t>
            </a:r>
          </a:p>
          <a:p>
            <a:pPr marL="411480" indent="-192024">
              <a:spcBef>
                <a:spcPct val="0"/>
              </a:spcBef>
              <a:spcAft>
                <a:spcPts val="300"/>
              </a:spcAft>
              <a:buClr>
                <a:srgbClr val="404040"/>
              </a:buClr>
              <a:defRPr/>
            </a:pPr>
            <a:r>
              <a:rPr lang="en-US" sz="1600" spc="-40" dirty="0">
                <a:solidFill>
                  <a:srgbClr val="3F403F"/>
                </a:solidFill>
              </a:rPr>
              <a:t>Tools are just the vehicle to build new operating behaviors and culture</a:t>
            </a:r>
          </a:p>
        </p:txBody>
      </p:sp>
      <p:sp>
        <p:nvSpPr>
          <p:cNvPr id="17" name="TextBox 16">
            <a:extLst>
              <a:ext uri="{FF2B5EF4-FFF2-40B4-BE49-F238E27FC236}">
                <a16:creationId xmlns:a16="http://schemas.microsoft.com/office/drawing/2014/main" id="{FD8D709E-B8A6-204E-B6D1-8644CAE716ED}"/>
              </a:ext>
            </a:extLst>
          </p:cNvPr>
          <p:cNvSpPr txBox="1"/>
          <p:nvPr/>
        </p:nvSpPr>
        <p:spPr>
          <a:xfrm>
            <a:off x="10562519" y="392707"/>
            <a:ext cx="1087798" cy="276999"/>
          </a:xfrm>
          <a:prstGeom prst="rect">
            <a:avLst/>
          </a:prstGeom>
          <a:solidFill>
            <a:srgbClr val="FF0000"/>
          </a:solidFill>
        </p:spPr>
        <p:txBody>
          <a:bodyPr wrap="square" lIns="0" tIns="0" rIns="0" bIns="0" rtlCol="0">
            <a:spAutoFit/>
          </a:bodyPr>
          <a:lstStyle/>
          <a:p>
            <a:pPr marL="91440" algn="l">
              <a:spcBef>
                <a:spcPts val="0"/>
              </a:spcBef>
              <a:spcAft>
                <a:spcPts val="1200"/>
              </a:spcAft>
            </a:pPr>
            <a:r>
              <a:rPr lang="en-US" dirty="0">
                <a:solidFill>
                  <a:schemeClr val="bg1"/>
                </a:solidFill>
              </a:rPr>
              <a:t>Example</a:t>
            </a:r>
          </a:p>
        </p:txBody>
      </p:sp>
    </p:spTree>
    <p:extLst>
      <p:ext uri="{BB962C8B-B14F-4D97-AF65-F5344CB8AC3E}">
        <p14:creationId xmlns:p14="http://schemas.microsoft.com/office/powerpoint/2010/main" val="1778055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5">
            <a:extLst>
              <a:ext uri="{FF2B5EF4-FFF2-40B4-BE49-F238E27FC236}">
                <a16:creationId xmlns:a16="http://schemas.microsoft.com/office/drawing/2014/main" id="{7B7C97DF-EDDB-E949-B644-BA11DB198F63}"/>
              </a:ext>
            </a:extLst>
          </p:cNvPr>
          <p:cNvSpPr txBox="1">
            <a:spLocks/>
          </p:cNvSpPr>
          <p:nvPr/>
        </p:nvSpPr>
        <p:spPr>
          <a:xfrm>
            <a:off x="541683" y="323101"/>
            <a:ext cx="7527495" cy="424732"/>
          </a:xfrm>
          <a:prstGeom prst="rect">
            <a:avLst/>
          </a:prstGeom>
        </p:spPr>
        <p:txBody>
          <a:bodyPr vert="horz" wrap="square" lIns="91440" tIns="45720" rIns="91440" bIns="45720" rtlCol="0" anchor="b" anchorCtr="0">
            <a:spAutoFit/>
          </a:bodyPr>
          <a:lstStyle>
            <a:lvl1pPr algn="l" defTabSz="914400" rtl="0" eaLnBrk="1" latinLnBrk="0" hangingPunct="1">
              <a:lnSpc>
                <a:spcPct val="90000"/>
              </a:lnSpc>
              <a:spcBef>
                <a:spcPct val="0"/>
              </a:spcBef>
              <a:buNone/>
              <a:defRPr sz="2800" kern="1200">
                <a:solidFill>
                  <a:srgbClr val="3F403F"/>
                </a:solidFill>
                <a:latin typeface="+mj-lt"/>
                <a:ea typeface="+mj-ea"/>
                <a:cs typeface="+mj-cs"/>
              </a:defRPr>
            </a:lvl1pPr>
          </a:lstStyle>
          <a:p>
            <a:r>
              <a:rPr lang="en-US" sz="2400" dirty="0">
                <a:solidFill>
                  <a:schemeClr val="accent1"/>
                </a:solidFill>
              </a:rPr>
              <a:t>Overview: MP Improvement | Brazil</a:t>
            </a:r>
          </a:p>
        </p:txBody>
      </p:sp>
      <p:graphicFrame>
        <p:nvGraphicFramePr>
          <p:cNvPr id="6" name="Table 5">
            <a:extLst>
              <a:ext uri="{FF2B5EF4-FFF2-40B4-BE49-F238E27FC236}">
                <a16:creationId xmlns:a16="http://schemas.microsoft.com/office/drawing/2014/main" id="{D85A40FF-21AD-734D-BAA4-5E25C28BA05A}"/>
              </a:ext>
            </a:extLst>
          </p:cNvPr>
          <p:cNvGraphicFramePr>
            <a:graphicFrameLocks noGrp="1"/>
          </p:cNvGraphicFramePr>
          <p:nvPr>
            <p:extLst>
              <p:ext uri="{D42A27DB-BD31-4B8C-83A1-F6EECF244321}">
                <p14:modId xmlns:p14="http://schemas.microsoft.com/office/powerpoint/2010/main" val="1283325246"/>
              </p:ext>
            </p:extLst>
          </p:nvPr>
        </p:nvGraphicFramePr>
        <p:xfrm>
          <a:off x="659729" y="4673761"/>
          <a:ext cx="10872536" cy="505553"/>
        </p:xfrm>
        <a:graphic>
          <a:graphicData uri="http://schemas.openxmlformats.org/drawingml/2006/table">
            <a:tbl>
              <a:tblPr firstRow="1" bandRow="1">
                <a:tableStyleId>{5C22544A-7EE6-4342-B048-85BDC9FD1C3A}</a:tableStyleId>
              </a:tblPr>
              <a:tblGrid>
                <a:gridCol w="5436268">
                  <a:extLst>
                    <a:ext uri="{9D8B030D-6E8A-4147-A177-3AD203B41FA5}">
                      <a16:colId xmlns:a16="http://schemas.microsoft.com/office/drawing/2014/main" val="20000"/>
                    </a:ext>
                  </a:extLst>
                </a:gridCol>
                <a:gridCol w="5436268">
                  <a:extLst>
                    <a:ext uri="{9D8B030D-6E8A-4147-A177-3AD203B41FA5}">
                      <a16:colId xmlns:a16="http://schemas.microsoft.com/office/drawing/2014/main" val="20001"/>
                    </a:ext>
                  </a:extLst>
                </a:gridCol>
              </a:tblGrid>
              <a:tr h="267809">
                <a:tc gridSpan="2">
                  <a:txBody>
                    <a:bodyPr/>
                    <a:lstStyle/>
                    <a:p>
                      <a:pPr algn="l" fontAlgn="ctr"/>
                      <a:r>
                        <a:rPr lang="en-SG" sz="1600" b="1" i="0" u="none" strike="noStrike" dirty="0">
                          <a:solidFill>
                            <a:schemeClr val="accent1"/>
                          </a:solidFill>
                          <a:effectLst/>
                          <a:latin typeface="+mn-lt"/>
                        </a:rPr>
                        <a:t>Results</a:t>
                      </a:r>
                    </a:p>
                  </a:txBody>
                  <a:tcPr marL="0" marT="9144" marB="9144">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indent="0" algn="ctr" defTabSz="914400" rtl="0" eaLnBrk="1" latinLnBrk="0" hangingPunct="1">
                        <a:buFont typeface="Arial" panose="020B0604020202020204" pitchFamily="34" charset="0"/>
                        <a:buNone/>
                      </a:pPr>
                      <a:endParaRPr lang="en-US" sz="1050" b="1" kern="1200" dirty="0">
                        <a:solidFill>
                          <a:schemeClr val="bg1"/>
                        </a:solidFill>
                        <a:latin typeface="+mn-lt"/>
                        <a:ea typeface="+mn-ea"/>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A4A8E"/>
                    </a:solidFill>
                  </a:tcPr>
                </a:tc>
                <a:extLst>
                  <a:ext uri="{0D108BD9-81ED-4DB2-BD59-A6C34878D82A}">
                    <a16:rowId xmlns:a16="http://schemas.microsoft.com/office/drawing/2014/main" val="2155778375"/>
                  </a:ext>
                </a:extLst>
              </a:tr>
              <a:tr h="0">
                <a:tc>
                  <a:txBody>
                    <a:bodyPr/>
                    <a:lstStyle/>
                    <a:p>
                      <a:pPr marL="411480" indent="-192024" algn="l" defTabSz="914400" rtl="0" eaLnBrk="1" latinLnBrk="0" hangingPunct="1">
                        <a:lnSpc>
                          <a:spcPct val="90000"/>
                        </a:lnSpc>
                        <a:spcBef>
                          <a:spcPct val="0"/>
                        </a:spcBef>
                        <a:spcAft>
                          <a:spcPts val="300"/>
                        </a:spcAft>
                        <a:buClr>
                          <a:srgbClr val="404040"/>
                        </a:buClr>
                        <a:buFont typeface="Arial" panose="020B0604020202020204" pitchFamily="34" charset="0"/>
                        <a:buChar char="•"/>
                        <a:defRPr/>
                      </a:pPr>
                      <a:r>
                        <a:rPr lang="en-US" sz="1600" b="0" kern="1200" dirty="0">
                          <a:solidFill>
                            <a:srgbClr val="404040"/>
                          </a:solidFill>
                          <a:latin typeface="+mn-lt"/>
                          <a:ea typeface="+mn-ea"/>
                          <a:cs typeface="+mn-cs"/>
                        </a:rPr>
                        <a:t>54% increase in MP productivity from 2015 to 2020</a:t>
                      </a:r>
                    </a:p>
                  </a:txBody>
                  <a:tcPr marT="9144" marB="9144"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11480" marR="0" lvl="0" indent="-192024" algn="l" defTabSz="914400" rtl="0" eaLnBrk="1" fontAlgn="auto" latinLnBrk="0" hangingPunct="1">
                        <a:lnSpc>
                          <a:spcPct val="90000"/>
                        </a:lnSpc>
                        <a:spcBef>
                          <a:spcPct val="0"/>
                        </a:spcBef>
                        <a:spcAft>
                          <a:spcPts val="300"/>
                        </a:spcAft>
                        <a:buClr>
                          <a:srgbClr val="404040"/>
                        </a:buClr>
                        <a:buSzTx/>
                        <a:buFont typeface="Arial" panose="020B0604020202020204" pitchFamily="34" charset="0"/>
                        <a:buChar char="•"/>
                        <a:tabLst/>
                        <a:defRPr/>
                      </a:pPr>
                      <a:r>
                        <a:rPr lang="en-US" sz="1600" b="0" kern="1200" dirty="0">
                          <a:solidFill>
                            <a:srgbClr val="404040"/>
                          </a:solidFill>
                          <a:latin typeface="+mn-lt"/>
                          <a:ea typeface="+mn-ea"/>
                          <a:cs typeface="+mn-cs"/>
                        </a:rPr>
                        <a:t>Improve MP quality from 80% in 2015 to 99% in 2020</a:t>
                      </a:r>
                    </a:p>
                  </a:txBody>
                  <a:tcPr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7" name="Content Placeholder 3">
            <a:extLst>
              <a:ext uri="{FF2B5EF4-FFF2-40B4-BE49-F238E27FC236}">
                <a16:creationId xmlns:a16="http://schemas.microsoft.com/office/drawing/2014/main" id="{F28902D9-E619-474C-B6DF-DE5352E9C693}"/>
              </a:ext>
            </a:extLst>
          </p:cNvPr>
          <p:cNvSpPr txBox="1">
            <a:spLocks/>
          </p:cNvSpPr>
          <p:nvPr/>
        </p:nvSpPr>
        <p:spPr>
          <a:xfrm>
            <a:off x="659730" y="895222"/>
            <a:ext cx="5317558" cy="594533"/>
          </a:xfrm>
          <a:prstGeom prst="rect">
            <a:avLst/>
          </a:prstGeom>
          <a:noFill/>
          <a:ln w="6350">
            <a:noFill/>
          </a:ln>
        </p:spPr>
        <p:txBody>
          <a:bodyPr wrap="square" lIns="0" tIns="0" rIns="0" bIns="0">
            <a:noAutofit/>
          </a:bodyPr>
          <a:lst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1800" kern="1200">
                <a:solidFill>
                  <a:srgbClr val="191919"/>
                </a:solidFill>
                <a:latin typeface="+mn-lt"/>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Clr>
                <a:srgbClr val="404040"/>
              </a:buClr>
              <a:buNone/>
              <a:defRPr/>
            </a:pPr>
            <a:r>
              <a:rPr lang="en-US" sz="1600" b="1" spc="-40" dirty="0">
                <a:solidFill>
                  <a:schemeClr val="accent1"/>
                </a:solidFill>
              </a:rPr>
              <a:t>Problems we needed to solve </a:t>
            </a:r>
            <a:r>
              <a:rPr lang="en-US" sz="1600" b="1" spc="-40" dirty="0">
                <a:solidFill>
                  <a:schemeClr val="accent1"/>
                </a:solidFill>
                <a:latin typeface="Arial" panose="020B0604020202020204"/>
              </a:rPr>
              <a:t> </a:t>
            </a:r>
          </a:p>
          <a:p>
            <a:pPr marL="407987" indent="-194310">
              <a:spcBef>
                <a:spcPct val="0"/>
              </a:spcBef>
              <a:buClr>
                <a:srgbClr val="404040"/>
              </a:buClr>
              <a:defRPr/>
            </a:pPr>
            <a:r>
              <a:rPr lang="en-US" sz="1600" spc="-40" dirty="0">
                <a:solidFill>
                  <a:srgbClr val="3F403F"/>
                </a:solidFill>
              </a:rPr>
              <a:t>Lack of visibility into MP productivity and accomplishment of Service Level Agreements (SLA)</a:t>
            </a:r>
          </a:p>
        </p:txBody>
      </p:sp>
      <p:graphicFrame>
        <p:nvGraphicFramePr>
          <p:cNvPr id="8" name="Table 7">
            <a:extLst>
              <a:ext uri="{FF2B5EF4-FFF2-40B4-BE49-F238E27FC236}">
                <a16:creationId xmlns:a16="http://schemas.microsoft.com/office/drawing/2014/main" id="{2311FDEC-7399-3D46-B97E-97E9F4F38EE5}"/>
              </a:ext>
            </a:extLst>
          </p:cNvPr>
          <p:cNvGraphicFramePr>
            <a:graphicFrameLocks noGrp="1"/>
          </p:cNvGraphicFramePr>
          <p:nvPr>
            <p:extLst>
              <p:ext uri="{D42A27DB-BD31-4B8C-83A1-F6EECF244321}">
                <p14:modId xmlns:p14="http://schemas.microsoft.com/office/powerpoint/2010/main" val="4015790115"/>
              </p:ext>
            </p:extLst>
          </p:nvPr>
        </p:nvGraphicFramePr>
        <p:xfrm>
          <a:off x="659731" y="1715271"/>
          <a:ext cx="10872536" cy="2732974"/>
        </p:xfrm>
        <a:graphic>
          <a:graphicData uri="http://schemas.openxmlformats.org/drawingml/2006/table">
            <a:tbl>
              <a:tblPr>
                <a:tableStyleId>{5C22544A-7EE6-4342-B048-85BDC9FD1C3A}</a:tableStyleId>
              </a:tblPr>
              <a:tblGrid>
                <a:gridCol w="1361574">
                  <a:extLst>
                    <a:ext uri="{9D8B030D-6E8A-4147-A177-3AD203B41FA5}">
                      <a16:colId xmlns:a16="http://schemas.microsoft.com/office/drawing/2014/main" val="20000"/>
                    </a:ext>
                  </a:extLst>
                </a:gridCol>
                <a:gridCol w="9510962">
                  <a:extLst>
                    <a:ext uri="{9D8B030D-6E8A-4147-A177-3AD203B41FA5}">
                      <a16:colId xmlns:a16="http://schemas.microsoft.com/office/drawing/2014/main" val="20001"/>
                    </a:ext>
                  </a:extLst>
                </a:gridCol>
              </a:tblGrid>
              <a:tr h="460809">
                <a:tc gridSpan="2">
                  <a:txBody>
                    <a:bodyPr/>
                    <a:lstStyle/>
                    <a:p>
                      <a:pPr algn="l" fontAlgn="ctr"/>
                      <a:r>
                        <a:rPr lang="en-SG" sz="1600" b="1" i="0" u="none" strike="noStrike" dirty="0">
                          <a:solidFill>
                            <a:schemeClr val="accent1"/>
                          </a:solidFill>
                          <a:effectLst/>
                          <a:latin typeface="+mn-lt"/>
                        </a:rPr>
                        <a:t>Actions</a:t>
                      </a:r>
                    </a:p>
                  </a:txBody>
                  <a:tcPr marL="0"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SG" sz="1050" b="1" i="0" u="none" strike="noStrike" dirty="0">
                        <a:solidFill>
                          <a:schemeClr val="bg1"/>
                        </a:solidFill>
                        <a:effectLst/>
                        <a:latin typeface="Arial"/>
                      </a:endParaRPr>
                    </a:p>
                  </a:txBody>
                  <a:tcPr marL="9525" marR="9525" marT="9525" marB="0" anchor="ctr">
                    <a:lnT w="12700" cmpd="sng">
                      <a:noFill/>
                    </a:lnT>
                    <a:lnB w="12700" cmpd="sng">
                      <a:noFill/>
                    </a:lnB>
                    <a:solidFill>
                      <a:srgbClr val="0A4A8E"/>
                    </a:solidFill>
                  </a:tcPr>
                </a:tc>
                <a:extLst>
                  <a:ext uri="{0D108BD9-81ED-4DB2-BD59-A6C34878D82A}">
                    <a16:rowId xmlns:a16="http://schemas.microsoft.com/office/drawing/2014/main" val="2345245104"/>
                  </a:ext>
                </a:extLst>
              </a:tr>
              <a:tr h="551168">
                <a:tc>
                  <a:txBody>
                    <a:bodyPr/>
                    <a:lstStyle/>
                    <a:p>
                      <a:pPr algn="l" fontAlgn="ctr"/>
                      <a:r>
                        <a:rPr lang="en-SG" sz="1600" b="0" u="none" strike="noStrike" dirty="0">
                          <a:solidFill>
                            <a:srgbClr val="3F403F"/>
                          </a:solidFill>
                          <a:effectLst/>
                        </a:rPr>
                        <a:t>2015 – 2016</a:t>
                      </a:r>
                      <a:endParaRPr lang="en-SG" sz="1600" b="0" i="0" u="none" strike="noStrike" dirty="0">
                        <a:solidFill>
                          <a:srgbClr val="3F403F"/>
                        </a:solidFill>
                        <a:effectLst/>
                        <a:latin typeface="Arial"/>
                      </a:endParaRPr>
                    </a:p>
                  </a:txBody>
                  <a:tcPr marT="9144" marB="9144" anchor="ctr">
                    <a:lnL w="635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292608" indent="-201168" algn="l" defTabSz="914400" rtl="0" eaLnBrk="1" latinLnBrk="0" hangingPunct="1">
                        <a:lnSpc>
                          <a:spcPct val="90000"/>
                        </a:lnSpc>
                        <a:spcBef>
                          <a:spcPct val="0"/>
                        </a:spcBef>
                        <a:spcAft>
                          <a:spcPts val="600"/>
                        </a:spcAft>
                        <a:buClr>
                          <a:srgbClr val="404040"/>
                        </a:buClr>
                        <a:buFont typeface="Arial" panose="020B0604020202020204" pitchFamily="34" charset="0"/>
                        <a:buChar char="•"/>
                        <a:defRPr/>
                      </a:pPr>
                      <a:r>
                        <a:rPr lang="en-US" sz="1600" b="0" kern="1200" dirty="0">
                          <a:solidFill>
                            <a:srgbClr val="404040"/>
                          </a:solidFill>
                          <a:latin typeface="+mn-lt"/>
                          <a:ea typeface="+mn-ea"/>
                          <a:cs typeface="+mn-cs"/>
                        </a:rPr>
                        <a:t>Set standard </a:t>
                      </a:r>
                      <a:r>
                        <a:rPr lang="en-US" sz="1600" b="0" kern="1200" baseline="0" dirty="0">
                          <a:solidFill>
                            <a:srgbClr val="404040"/>
                          </a:solidFill>
                          <a:latin typeface="+mn-lt"/>
                          <a:ea typeface="+mn-ea"/>
                          <a:cs typeface="+mn-cs"/>
                        </a:rPr>
                        <a:t>productivity rates by (1) types of money (quality of the bank notes) and by (2) customers (size of account, relationship)</a:t>
                      </a:r>
                      <a:endParaRPr lang="en-US" sz="1600" b="0" kern="1200" dirty="0">
                        <a:solidFill>
                          <a:srgbClr val="404040"/>
                        </a:solidFill>
                        <a:latin typeface="+mn-lt"/>
                        <a:ea typeface="+mn-ea"/>
                        <a:cs typeface="+mn-cs"/>
                      </a:endParaRPr>
                    </a:p>
                  </a:txBody>
                  <a:tcPr marT="9144" marB="9144" anchor="ctr">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0"/>
                  </a:ext>
                </a:extLst>
              </a:tr>
              <a:tr h="1006241">
                <a:tc>
                  <a:txBody>
                    <a:bodyPr/>
                    <a:lstStyle/>
                    <a:p>
                      <a:pPr algn="l" fontAlgn="ctr"/>
                      <a:r>
                        <a:rPr lang="en-SG" sz="1600" b="0" u="none" strike="noStrike" dirty="0">
                          <a:solidFill>
                            <a:srgbClr val="3F403F"/>
                          </a:solidFill>
                          <a:effectLst/>
                        </a:rPr>
                        <a:t>2017 – 2018</a:t>
                      </a:r>
                      <a:endParaRPr lang="en-SG" sz="1600" b="1" i="0" u="none" strike="noStrike" dirty="0">
                        <a:effectLst/>
                        <a:latin typeface="Arial"/>
                      </a:endParaRP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indent="-201168" algn="l" defTabSz="914400" rtl="0" eaLnBrk="1" latinLnBrk="0" hangingPunct="1">
                        <a:lnSpc>
                          <a:spcPct val="90000"/>
                        </a:lnSpc>
                        <a:spcBef>
                          <a:spcPct val="0"/>
                        </a:spcBef>
                        <a:spcAft>
                          <a:spcPts val="300"/>
                        </a:spcAft>
                        <a:buClr>
                          <a:srgbClr val="404040"/>
                        </a:buClr>
                        <a:buFont typeface="Arial" panose="020B0604020202020204" pitchFamily="34" charset="0"/>
                        <a:buChar char="•"/>
                        <a:defRPr/>
                      </a:pPr>
                      <a:r>
                        <a:rPr lang="en-US" sz="1600" b="0" kern="1200" dirty="0">
                          <a:solidFill>
                            <a:srgbClr val="404040"/>
                          </a:solidFill>
                          <a:latin typeface="+mn-lt"/>
                          <a:ea typeface="+mn-ea"/>
                          <a:cs typeface="+mn-cs"/>
                        </a:rPr>
                        <a:t>Established manual system to control individual productivity in real time and to forecast time needed to accomplish SLAs</a:t>
                      </a:r>
                    </a:p>
                    <a:p>
                      <a:pPr marL="292608" marR="0" lvl="0" indent="-201168" algn="l" defTabSz="914400" rtl="0" eaLnBrk="1" fontAlgn="auto" latinLnBrk="0" hangingPunct="1">
                        <a:lnSpc>
                          <a:spcPct val="90000"/>
                        </a:lnSpc>
                        <a:spcBef>
                          <a:spcPct val="0"/>
                        </a:spcBef>
                        <a:spcAft>
                          <a:spcPts val="300"/>
                        </a:spcAft>
                        <a:buClr>
                          <a:srgbClr val="404040"/>
                        </a:buClr>
                        <a:buSzTx/>
                        <a:buFont typeface="Arial" panose="020B0604020202020204" pitchFamily="34" charset="0"/>
                        <a:buChar char="•"/>
                        <a:tabLst/>
                        <a:defRPr/>
                      </a:pPr>
                      <a:r>
                        <a:rPr lang="en-US" sz="1600" b="0" kern="1200" dirty="0">
                          <a:solidFill>
                            <a:srgbClr val="404040"/>
                          </a:solidFill>
                          <a:latin typeface="+mn-lt"/>
                          <a:ea typeface="+mn-ea"/>
                          <a:cs typeface="+mn-cs"/>
                        </a:rPr>
                        <a:t>Trained leaders on how to engage our people and resolve problems at root cause before any impact to the customer</a:t>
                      </a: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28737">
                <a:tc>
                  <a:txBody>
                    <a:bodyPr/>
                    <a:lstStyle/>
                    <a:p>
                      <a:pPr algn="l" fontAlgn="ctr"/>
                      <a:r>
                        <a:rPr lang="en-SG" sz="1600" b="0" u="none" strike="noStrike" dirty="0">
                          <a:solidFill>
                            <a:srgbClr val="3F403F"/>
                          </a:solidFill>
                          <a:effectLst/>
                        </a:rPr>
                        <a:t>2019</a:t>
                      </a:r>
                      <a:endParaRPr lang="en-SG" sz="1600" b="1" i="0" u="none" strike="noStrike" dirty="0">
                        <a:effectLst/>
                        <a:latin typeface="Arial"/>
                      </a:endParaRP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292608" indent="-201168" algn="l" defTabSz="914400" rtl="0" eaLnBrk="1" latinLnBrk="0" hangingPunct="1">
                        <a:lnSpc>
                          <a:spcPct val="90000"/>
                        </a:lnSpc>
                        <a:spcBef>
                          <a:spcPct val="0"/>
                        </a:spcBef>
                        <a:spcAft>
                          <a:spcPts val="300"/>
                        </a:spcAft>
                        <a:buClr>
                          <a:srgbClr val="404040"/>
                        </a:buClr>
                        <a:buFont typeface="Arial" panose="020B0604020202020204" pitchFamily="34" charset="0"/>
                        <a:buChar char="•"/>
                        <a:defRPr/>
                      </a:pPr>
                      <a:r>
                        <a:rPr lang="en-US" sz="1600" b="0" kern="1200" dirty="0">
                          <a:solidFill>
                            <a:srgbClr val="404040"/>
                          </a:solidFill>
                          <a:latin typeface="+mn-lt"/>
                          <a:ea typeface="+mn-ea"/>
                          <a:cs typeface="+mn-cs"/>
                        </a:rPr>
                        <a:t>Set system for dashboard automation and MP machines in real time</a:t>
                      </a:r>
                    </a:p>
                    <a:p>
                      <a:pPr marL="292608" indent="-201168" algn="l" defTabSz="914400" rtl="0" eaLnBrk="1" latinLnBrk="0" hangingPunct="1">
                        <a:lnSpc>
                          <a:spcPct val="90000"/>
                        </a:lnSpc>
                        <a:spcBef>
                          <a:spcPct val="0"/>
                        </a:spcBef>
                        <a:spcAft>
                          <a:spcPts val="300"/>
                        </a:spcAft>
                        <a:buClr>
                          <a:srgbClr val="404040"/>
                        </a:buClr>
                        <a:buFont typeface="Arial" panose="020B0604020202020204" pitchFamily="34" charset="0"/>
                        <a:buChar char="•"/>
                        <a:defRPr/>
                      </a:pPr>
                      <a:r>
                        <a:rPr lang="en-US" sz="1600" b="0" kern="1200" dirty="0">
                          <a:solidFill>
                            <a:srgbClr val="404040"/>
                          </a:solidFill>
                          <a:latin typeface="+mn-lt"/>
                          <a:ea typeface="+mn-ea"/>
                          <a:cs typeface="+mn-cs"/>
                        </a:rPr>
                        <a:t>Worked with HR to require Lean Certification for MP leaders and to tie targets for Lean initiatives and productivity to their bonus</a:t>
                      </a:r>
                      <a:r>
                        <a:rPr lang="en-US" sz="1600" b="0" kern="1200" baseline="0" dirty="0">
                          <a:solidFill>
                            <a:srgbClr val="404040"/>
                          </a:solidFill>
                          <a:latin typeface="+mn-lt"/>
                          <a:ea typeface="+mn-ea"/>
                          <a:cs typeface="+mn-cs"/>
                        </a:rPr>
                        <a:t>.</a:t>
                      </a:r>
                      <a:endParaRPr lang="en-US" sz="1600" b="0" kern="1200" dirty="0">
                        <a:solidFill>
                          <a:srgbClr val="404040"/>
                        </a:solidFill>
                        <a:latin typeface="+mn-lt"/>
                        <a:ea typeface="+mn-ea"/>
                        <a:cs typeface="+mn-cs"/>
                      </a:endParaRP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2"/>
                  </a:ext>
                </a:extLst>
              </a:tr>
            </a:tbl>
          </a:graphicData>
        </a:graphic>
      </p:graphicFrame>
      <p:sp>
        <p:nvSpPr>
          <p:cNvPr id="9" name="Content Placeholder 3">
            <a:extLst>
              <a:ext uri="{FF2B5EF4-FFF2-40B4-BE49-F238E27FC236}">
                <a16:creationId xmlns:a16="http://schemas.microsoft.com/office/drawing/2014/main" id="{F0792CA0-1792-1F41-A3AB-311947BB8A0F}"/>
              </a:ext>
            </a:extLst>
          </p:cNvPr>
          <p:cNvSpPr txBox="1">
            <a:spLocks/>
          </p:cNvSpPr>
          <p:nvPr/>
        </p:nvSpPr>
        <p:spPr>
          <a:xfrm>
            <a:off x="6214714" y="895222"/>
            <a:ext cx="5643609" cy="594533"/>
          </a:xfrm>
          <a:prstGeom prst="rect">
            <a:avLst/>
          </a:prstGeom>
          <a:noFill/>
          <a:ln w="6350">
            <a:noFill/>
          </a:ln>
        </p:spPr>
        <p:txBody>
          <a:bodyPr wrap="square" lIns="0" tIns="0" rIns="0" bIns="0">
            <a:noAutofit/>
          </a:bodyPr>
          <a:lst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1800" kern="1200">
                <a:solidFill>
                  <a:srgbClr val="191919"/>
                </a:solidFill>
                <a:latin typeface="+mn-lt"/>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Clr>
                <a:srgbClr val="404040"/>
              </a:buClr>
              <a:buNone/>
              <a:defRPr/>
            </a:pPr>
            <a:r>
              <a:rPr lang="en-US" sz="1600" b="1" spc="-40" dirty="0">
                <a:solidFill>
                  <a:srgbClr val="0A4A8E"/>
                </a:solidFill>
              </a:rPr>
              <a:t>How we solved the problems</a:t>
            </a:r>
            <a:endParaRPr lang="en-US" sz="1600" b="1" spc="-40" dirty="0">
              <a:solidFill>
                <a:schemeClr val="accent1"/>
              </a:solidFill>
              <a:latin typeface="Arial" panose="020B0604020202020204"/>
            </a:endParaRPr>
          </a:p>
          <a:p>
            <a:pPr marL="407987" indent="-194310">
              <a:spcBef>
                <a:spcPct val="0"/>
              </a:spcBef>
              <a:buClr>
                <a:srgbClr val="404040"/>
              </a:buClr>
              <a:defRPr/>
            </a:pPr>
            <a:r>
              <a:rPr lang="en-US" sz="1600" spc="-40" dirty="0">
                <a:solidFill>
                  <a:srgbClr val="3F403F"/>
                </a:solidFill>
              </a:rPr>
              <a:t>Established system to control individual MP productivity </a:t>
            </a:r>
            <a:br>
              <a:rPr lang="en-US" sz="1600" spc="-40" dirty="0">
                <a:solidFill>
                  <a:srgbClr val="3F403F"/>
                </a:solidFill>
              </a:rPr>
            </a:br>
            <a:r>
              <a:rPr lang="en-US" sz="1600" spc="-40" dirty="0">
                <a:solidFill>
                  <a:srgbClr val="3F403F"/>
                </a:solidFill>
              </a:rPr>
              <a:t>and to proactively monitor SLA accomplishment</a:t>
            </a:r>
          </a:p>
          <a:p>
            <a:pPr marL="213677" indent="0">
              <a:spcBef>
                <a:spcPct val="0"/>
              </a:spcBef>
              <a:buClr>
                <a:srgbClr val="404040"/>
              </a:buClr>
              <a:buNone/>
              <a:defRPr/>
            </a:pPr>
            <a:endParaRPr lang="en-US" sz="1600" spc="-40" dirty="0">
              <a:solidFill>
                <a:srgbClr val="3F403F"/>
              </a:solidFill>
            </a:endParaRPr>
          </a:p>
        </p:txBody>
      </p:sp>
      <p:sp>
        <p:nvSpPr>
          <p:cNvPr id="10" name="Content Placeholder 3">
            <a:extLst>
              <a:ext uri="{FF2B5EF4-FFF2-40B4-BE49-F238E27FC236}">
                <a16:creationId xmlns:a16="http://schemas.microsoft.com/office/drawing/2014/main" id="{B0863F10-A221-D647-BA74-07CEF0DDD2DE}"/>
              </a:ext>
            </a:extLst>
          </p:cNvPr>
          <p:cNvSpPr txBox="1">
            <a:spLocks/>
          </p:cNvSpPr>
          <p:nvPr/>
        </p:nvSpPr>
        <p:spPr>
          <a:xfrm>
            <a:off x="660391" y="5415683"/>
            <a:ext cx="10668544" cy="594533"/>
          </a:xfrm>
          <a:prstGeom prst="rect">
            <a:avLst/>
          </a:prstGeom>
          <a:noFill/>
          <a:ln w="6350">
            <a:noFill/>
          </a:ln>
        </p:spPr>
        <p:txBody>
          <a:bodyPr wrap="square" lIns="0" tIns="0" rIns="0" bIns="0">
            <a:noAutofit/>
          </a:bodyPr>
          <a:lst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1800" kern="1200">
                <a:solidFill>
                  <a:srgbClr val="191919"/>
                </a:solidFill>
                <a:latin typeface="+mn-lt"/>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Clr>
                <a:srgbClr val="404040"/>
              </a:buClr>
              <a:buNone/>
              <a:defRPr/>
            </a:pPr>
            <a:r>
              <a:rPr lang="en-US" sz="1600" b="1" spc="-40" dirty="0">
                <a:solidFill>
                  <a:schemeClr val="accent1"/>
                </a:solidFill>
              </a:rPr>
              <a:t>What we learned</a:t>
            </a:r>
            <a:endParaRPr lang="en-US" sz="1600" b="1" spc="-40" dirty="0">
              <a:solidFill>
                <a:schemeClr val="accent1"/>
              </a:solidFill>
              <a:latin typeface="Arial" panose="020B0604020202020204"/>
            </a:endParaRPr>
          </a:p>
          <a:p>
            <a:pPr marL="411480" indent="-192024">
              <a:spcBef>
                <a:spcPct val="0"/>
              </a:spcBef>
              <a:spcAft>
                <a:spcPts val="300"/>
              </a:spcAft>
              <a:buClr>
                <a:srgbClr val="404040"/>
              </a:buClr>
              <a:defRPr/>
            </a:pPr>
            <a:r>
              <a:rPr lang="en-US" sz="1600" spc="-40" dirty="0">
                <a:solidFill>
                  <a:srgbClr val="3F403F"/>
                </a:solidFill>
              </a:rPr>
              <a:t>Increasing visibility and measuring productivity help indicators improve</a:t>
            </a:r>
          </a:p>
          <a:p>
            <a:pPr marL="411480" indent="-192024">
              <a:spcBef>
                <a:spcPct val="0"/>
              </a:spcBef>
              <a:spcAft>
                <a:spcPts val="300"/>
              </a:spcAft>
              <a:buClr>
                <a:srgbClr val="404040"/>
              </a:buClr>
              <a:defRPr/>
            </a:pPr>
            <a:r>
              <a:rPr lang="en-US" sz="1600" spc="-40" dirty="0">
                <a:solidFill>
                  <a:srgbClr val="3F403F"/>
                </a:solidFill>
              </a:rPr>
              <a:t>Evaluate processes, not people </a:t>
            </a:r>
          </a:p>
          <a:p>
            <a:pPr marL="411480" indent="-192024">
              <a:spcBef>
                <a:spcPct val="0"/>
              </a:spcBef>
              <a:spcAft>
                <a:spcPts val="300"/>
              </a:spcAft>
              <a:buClr>
                <a:srgbClr val="404040"/>
              </a:buClr>
              <a:defRPr/>
            </a:pPr>
            <a:r>
              <a:rPr lang="en-US" sz="1600" spc="-40" dirty="0">
                <a:solidFill>
                  <a:srgbClr val="3F403F"/>
                </a:solidFill>
              </a:rPr>
              <a:t>Recognize employees’ good results regularly</a:t>
            </a:r>
          </a:p>
          <a:p>
            <a:pPr marL="0" indent="0">
              <a:spcBef>
                <a:spcPct val="0"/>
              </a:spcBef>
              <a:buClr>
                <a:srgbClr val="404040"/>
              </a:buClr>
              <a:buNone/>
              <a:defRPr/>
            </a:pPr>
            <a:endParaRPr lang="en-US" sz="1600" dirty="0">
              <a:solidFill>
                <a:srgbClr val="3F403F"/>
              </a:solidFill>
              <a:latin typeface="Arial" panose="020B0604020202020204"/>
            </a:endParaRPr>
          </a:p>
        </p:txBody>
      </p:sp>
      <p:sp>
        <p:nvSpPr>
          <p:cNvPr id="11" name="TextBox 10">
            <a:extLst>
              <a:ext uri="{FF2B5EF4-FFF2-40B4-BE49-F238E27FC236}">
                <a16:creationId xmlns:a16="http://schemas.microsoft.com/office/drawing/2014/main" id="{DEC47847-E857-0244-81E5-B7EFD074E8D7}"/>
              </a:ext>
            </a:extLst>
          </p:cNvPr>
          <p:cNvSpPr txBox="1"/>
          <p:nvPr/>
        </p:nvSpPr>
        <p:spPr>
          <a:xfrm>
            <a:off x="10562519" y="392707"/>
            <a:ext cx="1087798" cy="276999"/>
          </a:xfrm>
          <a:prstGeom prst="rect">
            <a:avLst/>
          </a:prstGeom>
          <a:solidFill>
            <a:srgbClr val="FF0000"/>
          </a:solidFill>
        </p:spPr>
        <p:txBody>
          <a:bodyPr wrap="square" lIns="0" tIns="0" rIns="0" bIns="0" rtlCol="0">
            <a:spAutoFit/>
          </a:bodyPr>
          <a:lstStyle/>
          <a:p>
            <a:pPr marL="91440" algn="l">
              <a:spcBef>
                <a:spcPts val="0"/>
              </a:spcBef>
              <a:spcAft>
                <a:spcPts val="1200"/>
              </a:spcAft>
            </a:pPr>
            <a:r>
              <a:rPr lang="en-US" dirty="0">
                <a:solidFill>
                  <a:schemeClr val="bg1"/>
                </a:solidFill>
              </a:rPr>
              <a:t>Example</a:t>
            </a:r>
          </a:p>
        </p:txBody>
      </p:sp>
    </p:spTree>
    <p:extLst>
      <p:ext uri="{BB962C8B-B14F-4D97-AF65-F5344CB8AC3E}">
        <p14:creationId xmlns:p14="http://schemas.microsoft.com/office/powerpoint/2010/main" val="2492084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48640" y="457200"/>
            <a:ext cx="11109325" cy="424732"/>
          </a:xfrm>
          <a:prstGeom prst="rect">
            <a:avLst/>
          </a:prstGeom>
        </p:spPr>
        <p:txBody>
          <a:bodyPr/>
          <a:lstStyle>
            <a:lvl1pPr algn="l" defTabSz="914400" rtl="0" eaLnBrk="1" latinLnBrk="0" hangingPunct="1">
              <a:lnSpc>
                <a:spcPct val="90000"/>
              </a:lnSpc>
              <a:spcBef>
                <a:spcPct val="0"/>
              </a:spcBef>
              <a:buNone/>
              <a:defRPr sz="2400" kern="1200">
                <a:solidFill>
                  <a:schemeClr val="accent1"/>
                </a:solidFill>
                <a:latin typeface="+mj-lt"/>
                <a:ea typeface="+mj-ea"/>
                <a:cs typeface="+mj-cs"/>
              </a:defRPr>
            </a:lvl1pPr>
          </a:lstStyle>
          <a:p>
            <a:r>
              <a:rPr lang="en-US" dirty="0"/>
              <a:t>Group Consent &amp; Release Form</a:t>
            </a:r>
          </a:p>
        </p:txBody>
      </p:sp>
      <p:graphicFrame>
        <p:nvGraphicFramePr>
          <p:cNvPr id="3" name="Content Placeholder 5"/>
          <p:cNvGraphicFramePr>
            <a:graphicFrameLocks/>
          </p:cNvGraphicFramePr>
          <p:nvPr>
            <p:extLst>
              <p:ext uri="{D42A27DB-BD31-4B8C-83A1-F6EECF244321}">
                <p14:modId xmlns:p14="http://schemas.microsoft.com/office/powerpoint/2010/main" val="897405012"/>
              </p:ext>
            </p:extLst>
          </p:nvPr>
        </p:nvGraphicFramePr>
        <p:xfrm>
          <a:off x="548641" y="3257305"/>
          <a:ext cx="11230983" cy="3143495"/>
        </p:xfrm>
        <a:graphic>
          <a:graphicData uri="http://schemas.openxmlformats.org/drawingml/2006/table">
            <a:tbl>
              <a:tblPr firstRow="1" bandRow="1">
                <a:tableStyleId>{5C22544A-7EE6-4342-B048-85BDC9FD1C3A}</a:tableStyleId>
              </a:tblPr>
              <a:tblGrid>
                <a:gridCol w="2402896">
                  <a:extLst>
                    <a:ext uri="{9D8B030D-6E8A-4147-A177-3AD203B41FA5}">
                      <a16:colId xmlns:a16="http://schemas.microsoft.com/office/drawing/2014/main" val="1122443569"/>
                    </a:ext>
                  </a:extLst>
                </a:gridCol>
                <a:gridCol w="2800159">
                  <a:extLst>
                    <a:ext uri="{9D8B030D-6E8A-4147-A177-3AD203B41FA5}">
                      <a16:colId xmlns:a16="http://schemas.microsoft.com/office/drawing/2014/main" val="2769146163"/>
                    </a:ext>
                  </a:extLst>
                </a:gridCol>
                <a:gridCol w="4717510">
                  <a:extLst>
                    <a:ext uri="{9D8B030D-6E8A-4147-A177-3AD203B41FA5}">
                      <a16:colId xmlns:a16="http://schemas.microsoft.com/office/drawing/2014/main" val="1536787172"/>
                    </a:ext>
                  </a:extLst>
                </a:gridCol>
                <a:gridCol w="1310418">
                  <a:extLst>
                    <a:ext uri="{9D8B030D-6E8A-4147-A177-3AD203B41FA5}">
                      <a16:colId xmlns:a16="http://schemas.microsoft.com/office/drawing/2014/main" val="2631895408"/>
                    </a:ext>
                  </a:extLst>
                </a:gridCol>
              </a:tblGrid>
              <a:tr h="345582">
                <a:tc>
                  <a:txBody>
                    <a:bodyPr/>
                    <a:lstStyle/>
                    <a:p>
                      <a:pPr algn="ctr"/>
                      <a:r>
                        <a:rPr lang="en-US" sz="1400" dirty="0"/>
                        <a:t>Name of Event</a:t>
                      </a:r>
                    </a:p>
                  </a:txBody>
                  <a:tcPr marL="68580" marR="68580" marT="34290" marB="34290" anchor="ctr">
                    <a:lnL w="6350" cap="flat" cmpd="sng" algn="ctr">
                      <a:solidFill>
                        <a:srgbClr val="0A4A8E"/>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A4A8E"/>
                      </a:solidFill>
                      <a:prstDash val="solid"/>
                      <a:round/>
                      <a:headEnd type="none" w="med" len="med"/>
                      <a:tailEnd type="none" w="med" len="med"/>
                    </a:lnT>
                    <a:lnB w="6350" cap="flat" cmpd="sng" algn="ctr">
                      <a:solidFill>
                        <a:srgbClr val="0A4A8E"/>
                      </a:solidFill>
                      <a:prstDash val="solid"/>
                      <a:round/>
                      <a:headEnd type="none" w="med" len="med"/>
                      <a:tailEnd type="none" w="med" len="med"/>
                    </a:lnB>
                  </a:tcPr>
                </a:tc>
                <a:tc gridSpan="3">
                  <a:txBody>
                    <a:bodyPr/>
                    <a:lstStyle/>
                    <a:p>
                      <a:pPr algn="l"/>
                      <a:r>
                        <a:rPr lang="en-US" sz="1400" dirty="0"/>
                        <a:t>Lean Success Story</a:t>
                      </a:r>
                    </a:p>
                  </a:txBody>
                  <a:tcPr marL="68580" marR="68580" marT="34290" marB="34290" anchor="ctr">
                    <a:lnL w="12700" cap="flat" cmpd="sng" algn="ctr">
                      <a:solidFill>
                        <a:schemeClr val="bg1"/>
                      </a:solidFill>
                      <a:prstDash val="solid"/>
                      <a:round/>
                      <a:headEnd type="none" w="med" len="med"/>
                      <a:tailEnd type="none" w="med" len="med"/>
                    </a:lnL>
                    <a:lnR w="6350" cap="flat" cmpd="sng" algn="ctr">
                      <a:solidFill>
                        <a:srgbClr val="0A4A8E"/>
                      </a:solidFill>
                      <a:prstDash val="solid"/>
                      <a:round/>
                      <a:headEnd type="none" w="med" len="med"/>
                      <a:tailEnd type="none" w="med" len="med"/>
                    </a:lnR>
                    <a:lnT w="6350" cap="flat" cmpd="sng" algn="ctr">
                      <a:solidFill>
                        <a:srgbClr val="0A4A8E"/>
                      </a:solidFill>
                      <a:prstDash val="solid"/>
                      <a:round/>
                      <a:headEnd type="none" w="med" len="med"/>
                      <a:tailEnd type="none" w="med" len="med"/>
                    </a:lnT>
                    <a:lnB w="6350" cap="flat" cmpd="sng" algn="ctr">
                      <a:solidFill>
                        <a:srgbClr val="0A4A8E"/>
                      </a:solidFill>
                      <a:prstDash val="solid"/>
                      <a:round/>
                      <a:headEnd type="none" w="med" len="med"/>
                      <a:tailEnd type="none" w="med" len="med"/>
                    </a:lnB>
                  </a:tcPr>
                </a:tc>
                <a:tc hMerge="1">
                  <a:txBody>
                    <a:bodyPr/>
                    <a:lstStyle/>
                    <a:p>
                      <a:pPr algn="ctr"/>
                      <a:endParaRPr lang="en-US" sz="1400" dirty="0"/>
                    </a:p>
                  </a:txBody>
                  <a:tcPr marL="68580" marR="68580" marT="34290" marB="3429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A4A8E"/>
                      </a:solidFill>
                      <a:prstDash val="solid"/>
                      <a:round/>
                      <a:headEnd type="none" w="med" len="med"/>
                      <a:tailEnd type="none" w="med" len="med"/>
                    </a:lnT>
                    <a:lnB w="6350" cap="flat" cmpd="sng" algn="ctr">
                      <a:solidFill>
                        <a:srgbClr val="0A4A8E"/>
                      </a:solidFill>
                      <a:prstDash val="solid"/>
                      <a:round/>
                      <a:headEnd type="none" w="med" len="med"/>
                      <a:tailEnd type="none" w="med" len="med"/>
                    </a:lnB>
                  </a:tcPr>
                </a:tc>
                <a:tc hMerge="1">
                  <a:txBody>
                    <a:bodyPr/>
                    <a:lstStyle/>
                    <a:p>
                      <a:pPr algn="ctr"/>
                      <a:endParaRPr lang="en-US" sz="1400" dirty="0"/>
                    </a:p>
                  </a:txBody>
                  <a:tcPr marL="68580" marR="68580" marT="34290" marB="34290" anchor="ctr">
                    <a:lnL w="12700" cap="flat" cmpd="sng" algn="ctr">
                      <a:solidFill>
                        <a:schemeClr val="bg1"/>
                      </a:solidFill>
                      <a:prstDash val="solid"/>
                      <a:round/>
                      <a:headEnd type="none" w="med" len="med"/>
                      <a:tailEnd type="none" w="med" len="med"/>
                    </a:lnL>
                    <a:lnR w="6350" cap="flat" cmpd="sng" algn="ctr">
                      <a:solidFill>
                        <a:srgbClr val="0A4A8E"/>
                      </a:solidFill>
                      <a:prstDash val="solid"/>
                      <a:round/>
                      <a:headEnd type="none" w="med" len="med"/>
                      <a:tailEnd type="none" w="med" len="med"/>
                    </a:lnR>
                    <a:lnT w="6350" cap="flat" cmpd="sng" algn="ctr">
                      <a:solidFill>
                        <a:srgbClr val="0A4A8E"/>
                      </a:solidFill>
                      <a:prstDash val="solid"/>
                      <a:round/>
                      <a:headEnd type="none" w="med" len="med"/>
                      <a:tailEnd type="none" w="med" len="med"/>
                    </a:lnT>
                    <a:lnB w="6350" cap="flat" cmpd="sng" algn="ctr">
                      <a:solidFill>
                        <a:srgbClr val="0A4A8E"/>
                      </a:solidFill>
                      <a:prstDash val="solid"/>
                      <a:round/>
                      <a:headEnd type="none" w="med" len="med"/>
                      <a:tailEnd type="none" w="med" len="med"/>
                    </a:lnB>
                  </a:tcPr>
                </a:tc>
                <a:extLst>
                  <a:ext uri="{0D108BD9-81ED-4DB2-BD59-A6C34878D82A}">
                    <a16:rowId xmlns:a16="http://schemas.microsoft.com/office/drawing/2014/main" val="2104000932"/>
                  </a:ext>
                </a:extLst>
              </a:tr>
              <a:tr h="345582">
                <a:tc>
                  <a:txBody>
                    <a:bodyPr/>
                    <a:lstStyle/>
                    <a:p>
                      <a:pPr algn="ctr"/>
                      <a:r>
                        <a:rPr lang="en-US" sz="1400" dirty="0"/>
                        <a:t>Date of Event</a:t>
                      </a:r>
                    </a:p>
                  </a:txBody>
                  <a:tcPr marL="68580" marR="68580" marT="34290" marB="34290" anchor="ctr">
                    <a:lnL w="6350" cap="flat" cmpd="sng" algn="ctr">
                      <a:solidFill>
                        <a:srgbClr val="0A4A8E"/>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A4A8E"/>
                      </a:solidFill>
                      <a:prstDash val="solid"/>
                      <a:round/>
                      <a:headEnd type="none" w="med" len="med"/>
                      <a:tailEnd type="none" w="med" len="med"/>
                    </a:lnT>
                    <a:lnB w="6350" cap="flat" cmpd="sng" algn="ctr">
                      <a:solidFill>
                        <a:srgbClr val="0A4A8E"/>
                      </a:solidFill>
                      <a:prstDash val="solid"/>
                      <a:round/>
                      <a:headEnd type="none" w="med" len="med"/>
                      <a:tailEnd type="none" w="med" len="med"/>
                    </a:lnB>
                  </a:tcPr>
                </a:tc>
                <a:tc gridSpan="3">
                  <a:txBody>
                    <a:bodyPr/>
                    <a:lstStyle/>
                    <a:p>
                      <a:pPr algn="l"/>
                      <a:r>
                        <a:rPr lang="en-US" sz="1400" dirty="0"/>
                        <a:t>(Insert date story will be used, published or distributed)</a:t>
                      </a:r>
                    </a:p>
                  </a:txBody>
                  <a:tcPr marL="68580" marR="68580" marT="34290" marB="34290" anchor="ctr">
                    <a:lnL w="12700" cap="flat" cmpd="sng" algn="ctr">
                      <a:solidFill>
                        <a:schemeClr val="bg1"/>
                      </a:solidFill>
                      <a:prstDash val="solid"/>
                      <a:round/>
                      <a:headEnd type="none" w="med" len="med"/>
                      <a:tailEnd type="none" w="med" len="med"/>
                    </a:lnL>
                    <a:lnR w="6350" cap="flat" cmpd="sng" algn="ctr">
                      <a:solidFill>
                        <a:srgbClr val="0A4A8E"/>
                      </a:solidFill>
                      <a:prstDash val="solid"/>
                      <a:round/>
                      <a:headEnd type="none" w="med" len="med"/>
                      <a:tailEnd type="none" w="med" len="med"/>
                    </a:lnR>
                    <a:lnT w="6350" cap="flat" cmpd="sng" algn="ctr">
                      <a:solidFill>
                        <a:srgbClr val="0A4A8E"/>
                      </a:solidFill>
                      <a:prstDash val="solid"/>
                      <a:round/>
                      <a:headEnd type="none" w="med" len="med"/>
                      <a:tailEnd type="none" w="med" len="med"/>
                    </a:lnT>
                    <a:lnB w="6350" cap="flat" cmpd="sng" algn="ctr">
                      <a:solidFill>
                        <a:srgbClr val="0A4A8E"/>
                      </a:solidFill>
                      <a:prstDash val="solid"/>
                      <a:round/>
                      <a:headEnd type="none" w="med" len="med"/>
                      <a:tailEnd type="none" w="med" len="med"/>
                    </a:lnB>
                  </a:tcPr>
                </a:tc>
                <a:tc hMerge="1">
                  <a:txBody>
                    <a:bodyPr/>
                    <a:lstStyle/>
                    <a:p>
                      <a:pPr algn="ctr"/>
                      <a:endParaRPr lang="en-US" sz="1400" dirty="0"/>
                    </a:p>
                  </a:txBody>
                  <a:tcPr marL="68580" marR="68580" marT="34290" marB="3429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A4A8E"/>
                      </a:solidFill>
                      <a:prstDash val="solid"/>
                      <a:round/>
                      <a:headEnd type="none" w="med" len="med"/>
                      <a:tailEnd type="none" w="med" len="med"/>
                    </a:lnT>
                    <a:lnB w="6350" cap="flat" cmpd="sng" algn="ctr">
                      <a:solidFill>
                        <a:srgbClr val="0A4A8E"/>
                      </a:solidFill>
                      <a:prstDash val="solid"/>
                      <a:round/>
                      <a:headEnd type="none" w="med" len="med"/>
                      <a:tailEnd type="none" w="med" len="med"/>
                    </a:lnB>
                  </a:tcPr>
                </a:tc>
                <a:tc hMerge="1">
                  <a:txBody>
                    <a:bodyPr/>
                    <a:lstStyle/>
                    <a:p>
                      <a:pPr algn="ctr"/>
                      <a:endParaRPr lang="en-US" sz="1400" dirty="0"/>
                    </a:p>
                  </a:txBody>
                  <a:tcPr marL="68580" marR="68580" marT="34290" marB="34290" anchor="ctr">
                    <a:lnL w="12700" cap="flat" cmpd="sng" algn="ctr">
                      <a:solidFill>
                        <a:schemeClr val="bg1"/>
                      </a:solidFill>
                      <a:prstDash val="solid"/>
                      <a:round/>
                      <a:headEnd type="none" w="med" len="med"/>
                      <a:tailEnd type="none" w="med" len="med"/>
                    </a:lnL>
                    <a:lnR w="6350" cap="flat" cmpd="sng" algn="ctr">
                      <a:solidFill>
                        <a:srgbClr val="0A4A8E"/>
                      </a:solidFill>
                      <a:prstDash val="solid"/>
                      <a:round/>
                      <a:headEnd type="none" w="med" len="med"/>
                      <a:tailEnd type="none" w="med" len="med"/>
                    </a:lnR>
                    <a:lnT w="6350" cap="flat" cmpd="sng" algn="ctr">
                      <a:solidFill>
                        <a:srgbClr val="0A4A8E"/>
                      </a:solidFill>
                      <a:prstDash val="solid"/>
                      <a:round/>
                      <a:headEnd type="none" w="med" len="med"/>
                      <a:tailEnd type="none" w="med" len="med"/>
                    </a:lnT>
                    <a:lnB w="6350" cap="flat" cmpd="sng" algn="ctr">
                      <a:solidFill>
                        <a:srgbClr val="0A4A8E"/>
                      </a:solidFill>
                      <a:prstDash val="solid"/>
                      <a:round/>
                      <a:headEnd type="none" w="med" len="med"/>
                      <a:tailEnd type="none" w="med" len="med"/>
                    </a:lnB>
                  </a:tcPr>
                </a:tc>
                <a:extLst>
                  <a:ext uri="{0D108BD9-81ED-4DB2-BD59-A6C34878D82A}">
                    <a16:rowId xmlns:a16="http://schemas.microsoft.com/office/drawing/2014/main" val="1412024196"/>
                  </a:ext>
                </a:extLst>
              </a:tr>
              <a:tr h="345582">
                <a:tc>
                  <a:txBody>
                    <a:bodyPr/>
                    <a:lstStyle/>
                    <a:p>
                      <a:pPr algn="ctr"/>
                      <a:r>
                        <a:rPr lang="en-US" sz="1400" dirty="0"/>
                        <a:t>Print Name</a:t>
                      </a:r>
                    </a:p>
                  </a:txBody>
                  <a:tcPr marL="68580" marR="68580" marT="34290" marB="34290" anchor="ctr">
                    <a:lnL w="6350" cap="flat" cmpd="sng" algn="ctr">
                      <a:solidFill>
                        <a:srgbClr val="0A4A8E"/>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A4A8E"/>
                      </a:solidFill>
                      <a:prstDash val="solid"/>
                      <a:round/>
                      <a:headEnd type="none" w="med" len="med"/>
                      <a:tailEnd type="none" w="med" len="med"/>
                    </a:lnT>
                    <a:lnB w="6350" cap="flat" cmpd="sng" algn="ctr">
                      <a:solidFill>
                        <a:srgbClr val="0A4A8E"/>
                      </a:solidFill>
                      <a:prstDash val="solid"/>
                      <a:round/>
                      <a:headEnd type="none" w="med" len="med"/>
                      <a:tailEnd type="none" w="med" len="med"/>
                    </a:lnB>
                  </a:tcPr>
                </a:tc>
                <a:tc>
                  <a:txBody>
                    <a:bodyPr/>
                    <a:lstStyle/>
                    <a:p>
                      <a:pPr algn="ctr"/>
                      <a:r>
                        <a:rPr lang="en-US" sz="1400" dirty="0"/>
                        <a:t>Signature</a:t>
                      </a:r>
                    </a:p>
                  </a:txBody>
                  <a:tcPr marL="68580" marR="68580" marT="34290" marB="3429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A4A8E"/>
                      </a:solidFill>
                      <a:prstDash val="solid"/>
                      <a:round/>
                      <a:headEnd type="none" w="med" len="med"/>
                      <a:tailEnd type="none" w="med" len="med"/>
                    </a:lnT>
                    <a:lnB w="6350" cap="flat" cmpd="sng" algn="ctr">
                      <a:solidFill>
                        <a:srgbClr val="0A4A8E"/>
                      </a:solidFill>
                      <a:prstDash val="solid"/>
                      <a:round/>
                      <a:headEnd type="none" w="med" len="med"/>
                      <a:tailEnd type="none" w="med" len="med"/>
                    </a:lnB>
                  </a:tcPr>
                </a:tc>
                <a:tc>
                  <a:txBody>
                    <a:bodyPr/>
                    <a:lstStyle/>
                    <a:p>
                      <a:pPr algn="ctr"/>
                      <a:r>
                        <a:rPr lang="en-US" sz="1400" dirty="0"/>
                        <a:t>Address</a:t>
                      </a:r>
                    </a:p>
                  </a:txBody>
                  <a:tcPr marL="68580" marR="68580" marT="34290" marB="3429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A4A8E"/>
                      </a:solidFill>
                      <a:prstDash val="solid"/>
                      <a:round/>
                      <a:headEnd type="none" w="med" len="med"/>
                      <a:tailEnd type="none" w="med" len="med"/>
                    </a:lnT>
                    <a:lnB w="6350" cap="flat" cmpd="sng" algn="ctr">
                      <a:solidFill>
                        <a:srgbClr val="0A4A8E"/>
                      </a:solidFill>
                      <a:prstDash val="solid"/>
                      <a:round/>
                      <a:headEnd type="none" w="med" len="med"/>
                      <a:tailEnd type="none" w="med" len="med"/>
                    </a:lnB>
                  </a:tcPr>
                </a:tc>
                <a:tc>
                  <a:txBody>
                    <a:bodyPr/>
                    <a:lstStyle/>
                    <a:p>
                      <a:pPr algn="ctr"/>
                      <a:r>
                        <a:rPr lang="en-US" sz="1400" dirty="0"/>
                        <a:t>Date</a:t>
                      </a:r>
                    </a:p>
                  </a:txBody>
                  <a:tcPr marL="68580" marR="68580" marT="34290" marB="34290" anchor="ctr">
                    <a:lnL w="12700" cap="flat" cmpd="sng" algn="ctr">
                      <a:solidFill>
                        <a:schemeClr val="bg1"/>
                      </a:solidFill>
                      <a:prstDash val="solid"/>
                      <a:round/>
                      <a:headEnd type="none" w="med" len="med"/>
                      <a:tailEnd type="none" w="med" len="med"/>
                    </a:lnL>
                    <a:lnR w="6350" cap="flat" cmpd="sng" algn="ctr">
                      <a:solidFill>
                        <a:srgbClr val="0A4A8E"/>
                      </a:solidFill>
                      <a:prstDash val="solid"/>
                      <a:round/>
                      <a:headEnd type="none" w="med" len="med"/>
                      <a:tailEnd type="none" w="med" len="med"/>
                    </a:lnR>
                    <a:lnT w="6350" cap="flat" cmpd="sng" algn="ctr">
                      <a:solidFill>
                        <a:srgbClr val="0A4A8E"/>
                      </a:solidFill>
                      <a:prstDash val="solid"/>
                      <a:round/>
                      <a:headEnd type="none" w="med" len="med"/>
                      <a:tailEnd type="none" w="med" len="med"/>
                    </a:lnT>
                    <a:lnB w="6350" cap="flat" cmpd="sng" algn="ctr">
                      <a:solidFill>
                        <a:srgbClr val="0A4A8E"/>
                      </a:solidFill>
                      <a:prstDash val="solid"/>
                      <a:round/>
                      <a:headEnd type="none" w="med" len="med"/>
                      <a:tailEnd type="none" w="med" len="med"/>
                    </a:lnB>
                  </a:tcPr>
                </a:tc>
                <a:extLst>
                  <a:ext uri="{0D108BD9-81ED-4DB2-BD59-A6C34878D82A}">
                    <a16:rowId xmlns:a16="http://schemas.microsoft.com/office/drawing/2014/main" val="1128555553"/>
                  </a:ext>
                </a:extLst>
              </a:tr>
              <a:tr h="0">
                <a:tc>
                  <a:txBody>
                    <a:bodyPr/>
                    <a:lstStyle/>
                    <a:p>
                      <a:endParaRPr lang="en-US" sz="1400" b="1"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rgbClr val="0A4A8E"/>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rgbClr val="0A4A8E"/>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rgbClr val="0A4A8E"/>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rgbClr val="0A4A8E"/>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54503947"/>
                  </a:ext>
                </a:extLst>
              </a:tr>
              <a:tr h="0">
                <a:tc>
                  <a:txBody>
                    <a:bodyPr/>
                    <a:lstStyle/>
                    <a:p>
                      <a:endParaRPr lang="en-US" sz="1400" b="1" dirty="0">
                        <a:solidFill>
                          <a:schemeClr val="tx1"/>
                        </a:solidFill>
                      </a:endParaRPr>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049523652"/>
                  </a:ext>
                </a:extLst>
              </a:tr>
              <a:tr h="340441">
                <a:tc>
                  <a:txBody>
                    <a:bodyPr/>
                    <a:lstStyle/>
                    <a:p>
                      <a:endParaRPr lang="en-US" sz="1400" b="1"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baseline="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baseline="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baseline="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36145416"/>
                  </a:ext>
                </a:extLst>
              </a:tr>
              <a:tr h="398522">
                <a:tc>
                  <a:txBody>
                    <a:bodyPr/>
                    <a:lstStyle/>
                    <a:p>
                      <a:endParaRPr lang="en-US" sz="1400" b="1" dirty="0">
                        <a:solidFill>
                          <a:schemeClr val="tx1"/>
                        </a:solidFill>
                      </a:endParaRPr>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473917078"/>
                  </a:ext>
                </a:extLst>
              </a:tr>
              <a:tr h="292902">
                <a:tc>
                  <a:txBody>
                    <a:bodyPr/>
                    <a:lstStyle/>
                    <a:p>
                      <a:endParaRPr lang="en-US" sz="1400" b="1" dirty="0">
                        <a:solidFill>
                          <a:schemeClr val="tx1"/>
                        </a:solidFill>
                      </a:endParaRPr>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218813275"/>
                  </a:ext>
                </a:extLst>
              </a:tr>
              <a:tr h="398522">
                <a:tc>
                  <a:txBody>
                    <a:bodyPr/>
                    <a:lstStyle/>
                    <a:p>
                      <a:endParaRPr lang="en-US" sz="1400" b="1" dirty="0">
                        <a:solidFill>
                          <a:schemeClr val="tx1"/>
                        </a:solidFill>
                      </a:endParaRPr>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tc>
                  <a:txBody>
                    <a:bodyPr/>
                    <a:lstStyle/>
                    <a:p>
                      <a:pPr marL="285750" indent="-169863">
                        <a:buFont typeface="Arial" panose="020B0604020202020204" pitchFamily="34" charset="0"/>
                        <a:buChar char="•"/>
                        <a:tabLst/>
                      </a:pPr>
                      <a:endParaRPr lang="en-US" sz="1400" dirty="0"/>
                    </a:p>
                  </a:txBody>
                  <a:tcPr marL="68580" marR="68580" marT="54864" marB="54864">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3579525612"/>
                  </a:ext>
                </a:extLst>
              </a:tr>
            </a:tbl>
          </a:graphicData>
        </a:graphic>
      </p:graphicFrame>
      <p:sp>
        <p:nvSpPr>
          <p:cNvPr id="4" name="Text Placeholder 2">
            <a:extLst>
              <a:ext uri="{FF2B5EF4-FFF2-40B4-BE49-F238E27FC236}">
                <a16:creationId xmlns:a16="http://schemas.microsoft.com/office/drawing/2014/main" id="{4C76E1F9-20F0-544D-82A5-162043B05D64}"/>
              </a:ext>
            </a:extLst>
          </p:cNvPr>
          <p:cNvSpPr txBox="1">
            <a:spLocks/>
          </p:cNvSpPr>
          <p:nvPr/>
        </p:nvSpPr>
        <p:spPr>
          <a:xfrm>
            <a:off x="548640" y="822960"/>
            <a:ext cx="11102023" cy="369332"/>
          </a:xfrm>
          <a:prstGeom prst="rect">
            <a:avLst/>
          </a:prstGeom>
        </p:spPr>
        <p:txBody>
          <a:bodyPr/>
          <a:lstStyle>
            <a:lvl1pPr marL="171450" indent="-171450" algn="l" defTabSz="914400" rtl="0" eaLnBrk="1" latinLnBrk="0" hangingPunct="1">
              <a:lnSpc>
                <a:spcPct val="100000"/>
              </a:lnSpc>
              <a:spcBef>
                <a:spcPts val="0"/>
              </a:spcBef>
              <a:spcAft>
                <a:spcPts val="900"/>
              </a:spcAft>
              <a:buFont typeface="Arial" panose="020B0604020202020204" pitchFamily="34" charset="0"/>
              <a:buChar char="•"/>
              <a:tabLst/>
              <a:defRPr sz="1800" kern="1200">
                <a:solidFill>
                  <a:srgbClr val="3F403F"/>
                </a:solidFill>
                <a:latin typeface="+mn-lt"/>
                <a:ea typeface="+mn-ea"/>
                <a:cs typeface="+mn-cs"/>
              </a:defRPr>
            </a:lvl1pPr>
            <a:lvl2pPr marL="356616" indent="-174625" algn="l" defTabSz="914400" rtl="0" eaLnBrk="1" latinLnBrk="0" hangingPunct="1">
              <a:lnSpc>
                <a:spcPct val="100000"/>
              </a:lnSpc>
              <a:spcBef>
                <a:spcPts val="0"/>
              </a:spcBef>
              <a:spcAft>
                <a:spcPts val="900"/>
              </a:spcAft>
              <a:buFont typeface="System Font Regular"/>
              <a:buChar char="–"/>
              <a:tabLst/>
              <a:defRPr sz="1800" kern="1200">
                <a:solidFill>
                  <a:srgbClr val="3F403F"/>
                </a:solidFill>
                <a:latin typeface="+mn-lt"/>
                <a:ea typeface="+mn-ea"/>
                <a:cs typeface="+mn-cs"/>
              </a:defRPr>
            </a:lvl2pPr>
            <a:lvl3pPr marL="539496" indent="-174625" algn="l" defTabSz="914400" rtl="0" eaLnBrk="1" latinLnBrk="0" hangingPunct="1">
              <a:lnSpc>
                <a:spcPct val="100000"/>
              </a:lnSpc>
              <a:spcBef>
                <a:spcPts val="0"/>
              </a:spcBef>
              <a:spcAft>
                <a:spcPts val="900"/>
              </a:spcAft>
              <a:buFont typeface="Arial" panose="020B0604020202020204" pitchFamily="34" charset="0"/>
              <a:buChar char="•"/>
              <a:tabLst/>
              <a:defRPr sz="1800" kern="1200">
                <a:solidFill>
                  <a:srgbClr val="3F403F"/>
                </a:solidFill>
                <a:latin typeface="+mn-lt"/>
                <a:ea typeface="+mn-ea"/>
                <a:cs typeface="+mn-cs"/>
              </a:defRPr>
            </a:lvl3pPr>
            <a:lvl4pPr marL="722376" indent="-174625" algn="l" defTabSz="914400" rtl="0" eaLnBrk="1" latinLnBrk="0" hangingPunct="1">
              <a:lnSpc>
                <a:spcPct val="100000"/>
              </a:lnSpc>
              <a:spcBef>
                <a:spcPts val="0"/>
              </a:spcBef>
              <a:spcAft>
                <a:spcPts val="900"/>
              </a:spcAft>
              <a:buFont typeface="System Font Regular"/>
              <a:buChar char="–"/>
              <a:tabLst/>
              <a:defRPr sz="1800" kern="1200">
                <a:solidFill>
                  <a:srgbClr val="3F403F"/>
                </a:solidFill>
                <a:latin typeface="+mn-lt"/>
                <a:ea typeface="+mn-ea"/>
                <a:cs typeface="+mn-cs"/>
              </a:defRPr>
            </a:lvl4pPr>
            <a:lvl5pPr marL="905256" indent="-174625" algn="l" defTabSz="914400" rtl="0" eaLnBrk="1" latinLnBrk="0" hangingPunct="1">
              <a:lnSpc>
                <a:spcPct val="100000"/>
              </a:lnSpc>
              <a:spcBef>
                <a:spcPts val="0"/>
              </a:spcBef>
              <a:spcAft>
                <a:spcPts val="900"/>
              </a:spcAft>
              <a:buFont typeface="Arial" panose="020B0604020202020204" pitchFamily="34" charset="0"/>
              <a:buChar char="•"/>
              <a:tabLst/>
              <a:defRPr sz="1800" kern="1200">
                <a:solidFill>
                  <a:srgbClr val="3F40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If your success story includes photos of employees, you must have them complete this release form.</a:t>
            </a:r>
          </a:p>
        </p:txBody>
      </p:sp>
      <p:sp>
        <p:nvSpPr>
          <p:cNvPr id="5" name="TextBox 4">
            <a:extLst>
              <a:ext uri="{FF2B5EF4-FFF2-40B4-BE49-F238E27FC236}">
                <a16:creationId xmlns:a16="http://schemas.microsoft.com/office/drawing/2014/main" id="{C0F5F6C7-2BE8-6E46-B172-CF7D50F7AEB8}"/>
              </a:ext>
            </a:extLst>
          </p:cNvPr>
          <p:cNvSpPr txBox="1"/>
          <p:nvPr/>
        </p:nvSpPr>
        <p:spPr>
          <a:xfrm>
            <a:off x="548640" y="1344706"/>
            <a:ext cx="11338241" cy="1954381"/>
          </a:xfrm>
          <a:prstGeom prst="rect">
            <a:avLst/>
          </a:prstGeom>
          <a:noFill/>
        </p:spPr>
        <p:txBody>
          <a:bodyPr wrap="square" rtlCol="0">
            <a:spAutoFit/>
          </a:bodyPr>
          <a:lstStyle/>
          <a:p>
            <a:r>
              <a:rPr lang="en-US" sz="1100" dirty="0"/>
              <a:t>I hereby authorize Brink’s, Incorporated and its affiliates or those acting with its permission (collectively, “Brink’s”) to use, reproduce and distribute my name, voice, likeness, photograph and/or any other representation of me in connection with printed materials or other media it distributes, displays, transmits or exhibits.  Such distributions, displays, transmissions or exhibits may include, but are not limited to, publications, newsletters, magazines, brochures, CD ROMs, websites and/or videos for internal or external purposes.  </a:t>
            </a:r>
          </a:p>
          <a:p>
            <a:r>
              <a:rPr lang="en-US" sz="1100" dirty="0"/>
              <a:t>I understand that my authorization grants Brink’s the right to use, reproduce and distribute my name, voice, likeness, photograph and/or any other representation of me without compensation or further notice.  </a:t>
            </a:r>
          </a:p>
          <a:p>
            <a:r>
              <a:rPr lang="en-US" sz="1100" dirty="0"/>
              <a:t>	</a:t>
            </a:r>
          </a:p>
          <a:p>
            <a:r>
              <a:rPr lang="en-US" sz="1100" dirty="0"/>
              <a:t>I certify that I am 18 years of age or older, and I hereby release and discharge Brink’s for any and all liability arising out of or relating to the foregoing.</a:t>
            </a:r>
          </a:p>
          <a:p>
            <a:r>
              <a:rPr lang="en-US" sz="1100" dirty="0"/>
              <a:t> </a:t>
            </a:r>
          </a:p>
          <a:p>
            <a:r>
              <a:rPr lang="en-US" sz="1100" dirty="0"/>
              <a:t>I have read and understand this release. Acknowledged and Consented to:</a:t>
            </a:r>
          </a:p>
          <a:p>
            <a:r>
              <a:rPr lang="en-US" sz="1100" b="1" i="1" dirty="0"/>
              <a:t>Please fill out completely.</a:t>
            </a:r>
            <a:endParaRPr lang="en-US" sz="1100" dirty="0"/>
          </a:p>
          <a:p>
            <a:endParaRPr lang="en-US" sz="1100" dirty="0"/>
          </a:p>
        </p:txBody>
      </p:sp>
    </p:spTree>
    <p:extLst>
      <p:ext uri="{BB962C8B-B14F-4D97-AF65-F5344CB8AC3E}">
        <p14:creationId xmlns:p14="http://schemas.microsoft.com/office/powerpoint/2010/main" val="3851722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55347" y="1047735"/>
            <a:ext cx="11074400" cy="4362733"/>
          </a:xfrm>
        </p:spPr>
        <p:txBody>
          <a:bodyPr/>
          <a:lstStyle/>
          <a:p>
            <a:pPr marL="0" indent="0">
              <a:buNone/>
            </a:pPr>
            <a:r>
              <a:rPr lang="en-US" dirty="0"/>
              <a:t>This toolkit is to help you understand, gather and share stories about the Lean successes in your operations.</a:t>
            </a:r>
          </a:p>
          <a:p>
            <a:pPr marL="0" indent="0">
              <a:buNone/>
            </a:pPr>
            <a:endParaRPr lang="en-US" dirty="0"/>
          </a:p>
          <a:p>
            <a:pPr marL="0" indent="0">
              <a:buNone/>
            </a:pPr>
            <a:r>
              <a:rPr lang="en-US" b="1" dirty="0"/>
              <a:t>To help, included are instructions on:</a:t>
            </a:r>
          </a:p>
          <a:p>
            <a:pPr lvl="0"/>
            <a:r>
              <a:rPr lang="en-US" dirty="0"/>
              <a:t>What a success story is</a:t>
            </a:r>
          </a:p>
          <a:p>
            <a:pPr lvl="0"/>
            <a:r>
              <a:rPr lang="en-US" dirty="0"/>
              <a:t>Why success stories are important</a:t>
            </a:r>
          </a:p>
          <a:p>
            <a:pPr lvl="0"/>
            <a:r>
              <a:rPr lang="en-US" dirty="0"/>
              <a:t>How success stories are used</a:t>
            </a:r>
          </a:p>
          <a:p>
            <a:pPr lvl="0"/>
            <a:r>
              <a:rPr lang="en-US" dirty="0"/>
              <a:t>How you can share your success stories</a:t>
            </a:r>
          </a:p>
          <a:p>
            <a:pPr marL="0" indent="0">
              <a:buNone/>
            </a:pPr>
            <a:endParaRPr lang="en-US" dirty="0"/>
          </a:p>
          <a:p>
            <a:pPr marL="0" indent="0">
              <a:buNone/>
            </a:pPr>
            <a:r>
              <a:rPr lang="en-US" dirty="0"/>
              <a:t>The Operational Excellence Council is providing this toolkit to encourage the collection and sharing of Lean success stories across our global operations. </a:t>
            </a:r>
          </a:p>
          <a:p>
            <a:pPr marL="0" indent="0">
              <a:buNone/>
            </a:pPr>
            <a:r>
              <a:rPr lang="en-US" dirty="0"/>
              <a:t>If you have questions about this toolkit, contact your region’s Operational Excellence leader or                 Dana Callahan (</a:t>
            </a:r>
            <a:r>
              <a:rPr lang="en-US" u="sng" dirty="0">
                <a:hlinkClick r:id="rId2"/>
              </a:rPr>
              <a:t>dcallahan@brinkscompany.com</a:t>
            </a:r>
            <a:r>
              <a:rPr lang="en-US" dirty="0"/>
              <a:t>). </a:t>
            </a:r>
          </a:p>
        </p:txBody>
      </p:sp>
      <p:sp>
        <p:nvSpPr>
          <p:cNvPr id="4" name="Title 3"/>
          <p:cNvSpPr>
            <a:spLocks noGrp="1"/>
          </p:cNvSpPr>
          <p:nvPr>
            <p:ph type="title"/>
          </p:nvPr>
        </p:nvSpPr>
        <p:spPr/>
        <p:txBody>
          <a:bodyPr/>
          <a:lstStyle/>
          <a:p>
            <a:r>
              <a:rPr lang="en-US" dirty="0"/>
              <a:t>About the Toolkit</a:t>
            </a:r>
          </a:p>
        </p:txBody>
      </p:sp>
      <p:sp>
        <p:nvSpPr>
          <p:cNvPr id="6" name="Text Placeholder 5">
            <a:extLst>
              <a:ext uri="{FF2B5EF4-FFF2-40B4-BE49-F238E27FC236}">
                <a16:creationId xmlns:a16="http://schemas.microsoft.com/office/drawing/2014/main" id="{070D48D5-34A5-6940-9EB6-AD919A059BD4}"/>
              </a:ext>
            </a:extLst>
          </p:cNvPr>
          <p:cNvSpPr>
            <a:spLocks noGrp="1"/>
          </p:cNvSpPr>
          <p:nvPr>
            <p:ph type="body" sz="quarter" idx="13"/>
          </p:nvPr>
        </p:nvSpPr>
        <p:spPr/>
        <p:txBody>
          <a:bodyPr/>
          <a:lstStyle/>
          <a:p>
            <a:r>
              <a:rPr lang="en-US" dirty="0"/>
              <a:t> </a:t>
            </a:r>
          </a:p>
        </p:txBody>
      </p:sp>
      <p:sp>
        <p:nvSpPr>
          <p:cNvPr id="9" name="Text Placeholder 1">
            <a:extLst>
              <a:ext uri="{FF2B5EF4-FFF2-40B4-BE49-F238E27FC236}">
                <a16:creationId xmlns:a16="http://schemas.microsoft.com/office/drawing/2014/main" id="{85335C88-3B2D-4F41-B84B-856747A4E326}"/>
              </a:ext>
            </a:extLst>
          </p:cNvPr>
          <p:cNvSpPr txBox="1">
            <a:spLocks/>
          </p:cNvSpPr>
          <p:nvPr/>
        </p:nvSpPr>
        <p:spPr>
          <a:xfrm>
            <a:off x="6295749" y="1832313"/>
            <a:ext cx="5117320" cy="1454244"/>
          </a:xfrm>
          <a:prstGeom prst="rect">
            <a:avLst/>
          </a:prstGeom>
        </p:spPr>
        <p:txBody>
          <a:bodyPr vert="horz" wrap="square" lIns="0" tIns="0" rIns="0" bIns="0" rtlCol="0" anchor="t" anchorCtr="0">
            <a:spAutoFit/>
          </a:bodyPr>
          <a:lstStyle>
            <a:lvl1pPr marL="174625" indent="-174625" algn="l" defTabSz="914400" rtl="0" eaLnBrk="1" latinLnBrk="0" hangingPunct="1">
              <a:lnSpc>
                <a:spcPct val="100000"/>
              </a:lnSpc>
              <a:spcBef>
                <a:spcPts val="0"/>
              </a:spcBef>
              <a:spcAft>
                <a:spcPts val="900"/>
              </a:spcAft>
              <a:buClr>
                <a:srgbClr val="404040"/>
              </a:buClr>
              <a:buFont typeface="Arial" panose="020B0604020202020204" pitchFamily="34" charset="0"/>
              <a:buChar char="•"/>
              <a:tabLst/>
              <a:defRPr sz="1800" kern="1200">
                <a:solidFill>
                  <a:srgbClr val="404040"/>
                </a:solidFill>
                <a:latin typeface="+mn-lt"/>
                <a:ea typeface="+mn-ea"/>
                <a:cs typeface="+mn-cs"/>
              </a:defRPr>
            </a:lvl1pPr>
            <a:lvl2pPr marL="400050" indent="-174625" algn="l" defTabSz="914400" rtl="0" eaLnBrk="1" latinLnBrk="0" hangingPunct="1">
              <a:lnSpc>
                <a:spcPct val="100000"/>
              </a:lnSpc>
              <a:spcBef>
                <a:spcPts val="0"/>
              </a:spcBef>
              <a:spcAft>
                <a:spcPts val="1100"/>
              </a:spcAft>
              <a:buClr>
                <a:srgbClr val="404040"/>
              </a:buClr>
              <a:buFont typeface="System Font Regular"/>
              <a:buChar char="–"/>
              <a:tabLst/>
              <a:defRPr sz="1800" kern="1200">
                <a:solidFill>
                  <a:srgbClr val="404040"/>
                </a:solidFill>
                <a:latin typeface="+mn-lt"/>
                <a:ea typeface="+mn-ea"/>
                <a:cs typeface="+mn-cs"/>
              </a:defRPr>
            </a:lvl2pPr>
            <a:lvl3pPr marL="628650" indent="-174625" algn="l" defTabSz="914400" rtl="0" eaLnBrk="1" latinLnBrk="0" hangingPunct="1">
              <a:lnSpc>
                <a:spcPct val="100000"/>
              </a:lnSpc>
              <a:spcBef>
                <a:spcPts val="0"/>
              </a:spcBef>
              <a:spcAft>
                <a:spcPts val="1100"/>
              </a:spcAft>
              <a:buClr>
                <a:srgbClr val="404040"/>
              </a:buClr>
              <a:buFont typeface="Arial" panose="020B0604020202020204" pitchFamily="34" charset="0"/>
              <a:buChar char="•"/>
              <a:tabLst/>
              <a:defRPr sz="1800" kern="1200">
                <a:solidFill>
                  <a:srgbClr val="404040"/>
                </a:solidFill>
                <a:latin typeface="+mn-lt"/>
                <a:ea typeface="+mn-ea"/>
                <a:cs typeface="+mn-cs"/>
              </a:defRPr>
            </a:lvl3pPr>
            <a:lvl4pPr marL="857250" indent="-174625" algn="l" defTabSz="914400" rtl="0" eaLnBrk="1" latinLnBrk="0" hangingPunct="1">
              <a:lnSpc>
                <a:spcPct val="100000"/>
              </a:lnSpc>
              <a:spcBef>
                <a:spcPts val="0"/>
              </a:spcBef>
              <a:spcAft>
                <a:spcPts val="1100"/>
              </a:spcAft>
              <a:buClr>
                <a:srgbClr val="404040"/>
              </a:buClr>
              <a:buFont typeface="System Font Regular"/>
              <a:buChar char="–"/>
              <a:tabLst/>
              <a:defRPr sz="1800" kern="1200">
                <a:solidFill>
                  <a:srgbClr val="404040"/>
                </a:solidFill>
                <a:latin typeface="+mn-lt"/>
                <a:ea typeface="+mn-ea"/>
                <a:cs typeface="+mn-cs"/>
              </a:defRPr>
            </a:lvl4pPr>
            <a:lvl5pPr marL="1085850" indent="-174625" algn="l" defTabSz="914400" rtl="0" eaLnBrk="1" latinLnBrk="0" hangingPunct="1">
              <a:lnSpc>
                <a:spcPct val="100000"/>
              </a:lnSpc>
              <a:spcBef>
                <a:spcPts val="0"/>
              </a:spcBef>
              <a:spcAft>
                <a:spcPts val="1100"/>
              </a:spcAft>
              <a:buClr>
                <a:srgbClr val="404040"/>
              </a:buClr>
              <a:buFont typeface="Arial" panose="020B0604020202020204" pitchFamily="34" charset="0"/>
              <a:buChar char="•"/>
              <a:tabLst/>
              <a:defRPr sz="18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a:t>You’ll also find these resources:</a:t>
            </a:r>
          </a:p>
          <a:p>
            <a:r>
              <a:rPr lang="en-US" dirty="0"/>
              <a:t>Success story template</a:t>
            </a:r>
          </a:p>
          <a:p>
            <a:r>
              <a:rPr lang="en-US" dirty="0"/>
              <a:t>Examples of success stories</a:t>
            </a:r>
          </a:p>
          <a:p>
            <a:r>
              <a:rPr lang="en-US" dirty="0"/>
              <a:t>Photo release form</a:t>
            </a:r>
          </a:p>
        </p:txBody>
      </p:sp>
    </p:spTree>
    <p:extLst>
      <p:ext uri="{BB962C8B-B14F-4D97-AF65-F5344CB8AC3E}">
        <p14:creationId xmlns:p14="http://schemas.microsoft.com/office/powerpoint/2010/main" val="829678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What is a Success Story</a:t>
            </a:r>
          </a:p>
        </p:txBody>
      </p:sp>
      <p:sp>
        <p:nvSpPr>
          <p:cNvPr id="2" name="Text Placeholder 1"/>
          <p:cNvSpPr>
            <a:spLocks noGrp="1"/>
          </p:cNvSpPr>
          <p:nvPr>
            <p:ph type="body" sz="quarter" idx="13"/>
          </p:nvPr>
        </p:nvSpPr>
        <p:spPr>
          <a:xfrm>
            <a:off x="559411" y="911002"/>
            <a:ext cx="11070336" cy="276999"/>
          </a:xfrm>
        </p:spPr>
        <p:txBody>
          <a:bodyPr/>
          <a:lstStyle/>
          <a:p>
            <a:r>
              <a:rPr lang="en-US" sz="1800" dirty="0"/>
              <a:t>A good Lean success story has 4 key elements</a:t>
            </a:r>
          </a:p>
        </p:txBody>
      </p:sp>
      <p:sp>
        <p:nvSpPr>
          <p:cNvPr id="5" name="TextBox 4"/>
          <p:cNvSpPr txBox="1"/>
          <p:nvPr/>
        </p:nvSpPr>
        <p:spPr>
          <a:xfrm>
            <a:off x="558800" y="1429604"/>
            <a:ext cx="9431234" cy="3970318"/>
          </a:xfrm>
          <a:prstGeom prst="rect">
            <a:avLst/>
          </a:prstGeom>
          <a:noFill/>
        </p:spPr>
        <p:txBody>
          <a:bodyPr wrap="square" rtlCol="0">
            <a:spAutoFit/>
          </a:bodyPr>
          <a:lstStyle/>
          <a:p>
            <a:pPr marL="342900" lvl="0" indent="-342900">
              <a:buFont typeface="+mj-lt"/>
              <a:buAutoNum type="arabicPeriod"/>
            </a:pPr>
            <a:r>
              <a:rPr lang="en-US" dirty="0"/>
              <a:t>A problem</a:t>
            </a:r>
          </a:p>
          <a:p>
            <a:pPr marL="342900" lvl="0" indent="-342900">
              <a:buFont typeface="+mj-lt"/>
              <a:buAutoNum type="arabicPeriod"/>
            </a:pPr>
            <a:r>
              <a:rPr lang="en-US" dirty="0"/>
              <a:t>Lean actions taken to solve the problem</a:t>
            </a:r>
          </a:p>
          <a:p>
            <a:pPr marL="342900" lvl="0" indent="-342900">
              <a:buFont typeface="+mj-lt"/>
              <a:buAutoNum type="arabicPeriod"/>
            </a:pPr>
            <a:r>
              <a:rPr lang="en-US" dirty="0"/>
              <a:t>Positive results that are measurable </a:t>
            </a:r>
          </a:p>
          <a:p>
            <a:pPr marL="342900" lvl="0" indent="-342900">
              <a:buFont typeface="+mj-lt"/>
              <a:buAutoNum type="arabicPeriod"/>
            </a:pPr>
            <a:r>
              <a:rPr lang="en-US" dirty="0"/>
              <a:t>Lessons learned </a:t>
            </a:r>
          </a:p>
          <a:p>
            <a:r>
              <a:rPr lang="en-US" dirty="0"/>
              <a:t> </a:t>
            </a:r>
          </a:p>
          <a:p>
            <a:r>
              <a:rPr lang="en-US" dirty="0"/>
              <a:t>Success stories can come from any area of Brink’s business – operations, finance, HR, sales, etc. </a:t>
            </a:r>
          </a:p>
          <a:p>
            <a:r>
              <a:rPr lang="en-US" dirty="0"/>
              <a:t> </a:t>
            </a:r>
          </a:p>
          <a:p>
            <a:r>
              <a:rPr lang="en-US" dirty="0"/>
              <a:t>And success stories can show a range of positive results since any improvement is worth acknowledging!</a:t>
            </a:r>
          </a:p>
          <a:p>
            <a:endParaRPr lang="en-US" dirty="0"/>
          </a:p>
          <a:p>
            <a:r>
              <a:rPr lang="en-US" i="1" dirty="0"/>
              <a:t>Important Note: Not all efforts in applying Lean will produce positive results the first time. Trying to solve problems and applying Lean methodology are successes on their own, regardless of the outcomes. But keep at it, and positive results will likely emerge! </a:t>
            </a:r>
          </a:p>
        </p:txBody>
      </p:sp>
    </p:spTree>
    <p:extLst>
      <p:ext uri="{BB962C8B-B14F-4D97-AF65-F5344CB8AC3E}">
        <p14:creationId xmlns:p14="http://schemas.microsoft.com/office/powerpoint/2010/main" val="4272619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Why a Success Story is Important</a:t>
            </a:r>
          </a:p>
        </p:txBody>
      </p:sp>
      <p:sp>
        <p:nvSpPr>
          <p:cNvPr id="2" name="Text Placeholder 1"/>
          <p:cNvSpPr>
            <a:spLocks noGrp="1"/>
          </p:cNvSpPr>
          <p:nvPr>
            <p:ph type="body" sz="quarter" idx="13"/>
          </p:nvPr>
        </p:nvSpPr>
        <p:spPr>
          <a:xfrm>
            <a:off x="559411" y="911002"/>
            <a:ext cx="11070336" cy="276999"/>
          </a:xfrm>
        </p:spPr>
        <p:txBody>
          <a:bodyPr/>
          <a:lstStyle/>
          <a:p>
            <a:r>
              <a:rPr lang="en-US" sz="1800" dirty="0"/>
              <a:t> </a:t>
            </a:r>
          </a:p>
        </p:txBody>
      </p:sp>
      <p:sp>
        <p:nvSpPr>
          <p:cNvPr id="5" name="TextBox 4"/>
          <p:cNvSpPr txBox="1"/>
          <p:nvPr/>
        </p:nvSpPr>
        <p:spPr>
          <a:xfrm>
            <a:off x="464670" y="1049501"/>
            <a:ext cx="9431234" cy="2585323"/>
          </a:xfrm>
          <a:prstGeom prst="rect">
            <a:avLst/>
          </a:prstGeom>
          <a:noFill/>
        </p:spPr>
        <p:txBody>
          <a:bodyPr wrap="square" rtlCol="0">
            <a:spAutoFit/>
          </a:bodyPr>
          <a:lstStyle/>
          <a:p>
            <a:r>
              <a:rPr lang="en-US" dirty="0"/>
              <a:t>Success stories are important for:</a:t>
            </a:r>
          </a:p>
          <a:p>
            <a:pPr marL="285750" indent="-285750">
              <a:buFont typeface="Arial" panose="020B0604020202020204" pitchFamily="34" charset="0"/>
              <a:buChar char="•"/>
            </a:pPr>
            <a:r>
              <a:rPr lang="en-US" dirty="0"/>
              <a:t>inspiring ideas of how to execute Lean</a:t>
            </a:r>
          </a:p>
          <a:p>
            <a:pPr marL="285750" indent="-285750">
              <a:buFont typeface="Arial" panose="020B0604020202020204" pitchFamily="34" charset="0"/>
              <a:buChar char="•"/>
            </a:pPr>
            <a:r>
              <a:rPr lang="en-US" dirty="0"/>
              <a:t>encouraging continued implementation of Lean</a:t>
            </a:r>
          </a:p>
          <a:p>
            <a:pPr marL="285750" indent="-285750">
              <a:buFont typeface="Arial" panose="020B0604020202020204" pitchFamily="34" charset="0"/>
              <a:buChar char="•"/>
            </a:pPr>
            <a:r>
              <a:rPr lang="en-US" dirty="0"/>
              <a:t>showing the results of Lean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r>
              <a:rPr lang="en-US" dirty="0"/>
              <a:t>Success stories help us share best practices across the organization, so everyone can learn and grow. Stories also show how our business strategy is working and moving us toward our financial targets. </a:t>
            </a:r>
          </a:p>
        </p:txBody>
      </p:sp>
    </p:spTree>
    <p:extLst>
      <p:ext uri="{BB962C8B-B14F-4D97-AF65-F5344CB8AC3E}">
        <p14:creationId xmlns:p14="http://schemas.microsoft.com/office/powerpoint/2010/main" val="868699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How we use Success Stories</a:t>
            </a:r>
          </a:p>
        </p:txBody>
      </p:sp>
      <p:sp>
        <p:nvSpPr>
          <p:cNvPr id="5" name="TextBox 4"/>
          <p:cNvSpPr txBox="1"/>
          <p:nvPr/>
        </p:nvSpPr>
        <p:spPr>
          <a:xfrm>
            <a:off x="451222" y="1047735"/>
            <a:ext cx="11070335" cy="3693319"/>
          </a:xfrm>
          <a:prstGeom prst="rect">
            <a:avLst/>
          </a:prstGeom>
          <a:noFill/>
        </p:spPr>
        <p:txBody>
          <a:bodyPr wrap="square" rtlCol="0">
            <a:spAutoFit/>
          </a:bodyPr>
          <a:lstStyle/>
          <a:p>
            <a:r>
              <a:rPr lang="en-US" dirty="0"/>
              <a:t>Success stories help Brink’s communicate – internally and externally – why investing in Lean matters and how it is making an impact.</a:t>
            </a:r>
          </a:p>
          <a:p>
            <a:endParaRPr lang="en-US" dirty="0"/>
          </a:p>
          <a:p>
            <a:r>
              <a:rPr lang="en-US" dirty="0"/>
              <a:t>The stories also allow Brink’s leadership to learn about the good work that is happening across the company. </a:t>
            </a:r>
          </a:p>
          <a:p>
            <a:endParaRPr lang="en-US" dirty="0"/>
          </a:p>
          <a:p>
            <a:r>
              <a:rPr lang="en-US" dirty="0"/>
              <a:t>The stories are often in:</a:t>
            </a:r>
          </a:p>
          <a:p>
            <a:pPr marL="285750" indent="-285750">
              <a:buFont typeface="Arial" panose="020B0604020202020204" pitchFamily="34" charset="0"/>
              <a:buChar char="•"/>
            </a:pPr>
            <a:r>
              <a:rPr lang="en-US" dirty="0"/>
              <a:t>Country, regional and global Lean communications </a:t>
            </a:r>
          </a:p>
          <a:p>
            <a:pPr marL="285750" indent="-285750">
              <a:buFont typeface="Arial" panose="020B0604020202020204" pitchFamily="34" charset="0"/>
              <a:buChar char="•"/>
            </a:pPr>
            <a:r>
              <a:rPr lang="en-US" dirty="0"/>
              <a:t>Brink’s Leadership Team meetings and materials</a:t>
            </a:r>
          </a:p>
          <a:p>
            <a:pPr marL="285750" indent="-285750">
              <a:buFont typeface="Arial" panose="020B0604020202020204" pitchFamily="34" charset="0"/>
              <a:buChar char="•"/>
            </a:pPr>
            <a:r>
              <a:rPr lang="en-US" dirty="0"/>
              <a:t>Executive Leadership Team meetings and materials</a:t>
            </a:r>
          </a:p>
          <a:p>
            <a:pPr marL="285750" indent="-285750">
              <a:buFont typeface="Arial" panose="020B0604020202020204" pitchFamily="34" charset="0"/>
              <a:buChar char="•"/>
            </a:pPr>
            <a:r>
              <a:rPr lang="en-US" dirty="0"/>
              <a:t>Board of Directors meetings and materials</a:t>
            </a:r>
          </a:p>
          <a:p>
            <a:pPr marL="285750" indent="-285750">
              <a:buFont typeface="Arial" panose="020B0604020202020204" pitchFamily="34" charset="0"/>
              <a:buChar char="•"/>
            </a:pPr>
            <a:r>
              <a:rPr lang="en-US" dirty="0"/>
              <a:t>Investor and other external communications </a:t>
            </a:r>
          </a:p>
          <a:p>
            <a:pPr marL="285750" indent="-285750">
              <a:buFont typeface="Arial" panose="020B0604020202020204" pitchFamily="34" charset="0"/>
              <a:buChar char="•"/>
            </a:pPr>
            <a:endParaRPr lang="en-US" dirty="0"/>
          </a:p>
        </p:txBody>
      </p:sp>
      <p:sp>
        <p:nvSpPr>
          <p:cNvPr id="6" name="Text Placeholder 5">
            <a:extLst>
              <a:ext uri="{FF2B5EF4-FFF2-40B4-BE49-F238E27FC236}">
                <a16:creationId xmlns:a16="http://schemas.microsoft.com/office/drawing/2014/main" id="{6AC0EB59-F5F6-C84A-8DF1-D9EC11DB503F}"/>
              </a:ext>
            </a:extLst>
          </p:cNvPr>
          <p:cNvSpPr>
            <a:spLocks noGrp="1"/>
          </p:cNvSpPr>
          <p:nvPr>
            <p:ph type="body" sz="quarter" idx="13"/>
          </p:nvPr>
        </p:nvSpPr>
        <p:spPr/>
        <p:txBody>
          <a:bodyPr/>
          <a:lstStyle/>
          <a:p>
            <a:r>
              <a:rPr lang="en-US" dirty="0"/>
              <a:t> </a:t>
            </a:r>
          </a:p>
        </p:txBody>
      </p:sp>
    </p:spTree>
    <p:extLst>
      <p:ext uri="{BB962C8B-B14F-4D97-AF65-F5344CB8AC3E}">
        <p14:creationId xmlns:p14="http://schemas.microsoft.com/office/powerpoint/2010/main" val="1967734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How to Share your Success Story</a:t>
            </a:r>
          </a:p>
        </p:txBody>
      </p:sp>
      <p:sp>
        <p:nvSpPr>
          <p:cNvPr id="2" name="Text Placeholder 1"/>
          <p:cNvSpPr>
            <a:spLocks noGrp="1"/>
          </p:cNvSpPr>
          <p:nvPr>
            <p:ph type="body" sz="quarter" idx="13"/>
          </p:nvPr>
        </p:nvSpPr>
        <p:spPr>
          <a:xfrm>
            <a:off x="559411" y="911002"/>
            <a:ext cx="11070336" cy="276999"/>
          </a:xfrm>
        </p:spPr>
        <p:txBody>
          <a:bodyPr/>
          <a:lstStyle/>
          <a:p>
            <a:r>
              <a:rPr lang="en-US" sz="1800" dirty="0"/>
              <a:t>Take these 6 steps to communicate your success story</a:t>
            </a:r>
          </a:p>
        </p:txBody>
      </p:sp>
      <p:sp>
        <p:nvSpPr>
          <p:cNvPr id="5" name="TextBox 4"/>
          <p:cNvSpPr txBox="1"/>
          <p:nvPr/>
        </p:nvSpPr>
        <p:spPr>
          <a:xfrm>
            <a:off x="558800" y="1429604"/>
            <a:ext cx="9431234" cy="3693319"/>
          </a:xfrm>
          <a:prstGeom prst="rect">
            <a:avLst/>
          </a:prstGeom>
          <a:noFill/>
        </p:spPr>
        <p:txBody>
          <a:bodyPr wrap="square" rtlCol="0">
            <a:spAutoFit/>
          </a:bodyPr>
          <a:lstStyle/>
          <a:p>
            <a:pPr marL="342900" lvl="0" indent="-342900">
              <a:buFont typeface="+mj-lt"/>
              <a:buAutoNum type="arabicPeriod"/>
            </a:pPr>
            <a:r>
              <a:rPr lang="en-US" dirty="0"/>
              <a:t>Identify a success story</a:t>
            </a:r>
          </a:p>
          <a:p>
            <a:pPr marL="342900" lvl="0" indent="-342900">
              <a:buFont typeface="+mj-lt"/>
              <a:buAutoNum type="arabicPeriod"/>
            </a:pPr>
            <a:r>
              <a:rPr lang="en-US" dirty="0"/>
              <a:t>Complete the success story template (included in this toolkit)</a:t>
            </a:r>
          </a:p>
          <a:p>
            <a:pPr marL="342900" lvl="0" indent="-342900">
              <a:buFont typeface="+mj-lt"/>
              <a:buAutoNum type="arabicPeriod"/>
            </a:pPr>
            <a:r>
              <a:rPr lang="en-US" dirty="0"/>
              <a:t>Capture photos to support the telling of your story</a:t>
            </a:r>
          </a:p>
          <a:p>
            <a:pPr marL="342900" lvl="0" indent="-342900">
              <a:buFont typeface="+mj-lt"/>
              <a:buAutoNum type="arabicPeriod"/>
            </a:pPr>
            <a:r>
              <a:rPr lang="en-US" dirty="0"/>
              <a:t>Get a signed release (included in this toolkit) for anyone in a photo </a:t>
            </a:r>
          </a:p>
          <a:p>
            <a:pPr marL="342900" lvl="0" indent="-342900">
              <a:buFont typeface="+mj-lt"/>
              <a:buAutoNum type="arabicPeriod"/>
            </a:pPr>
            <a:r>
              <a:rPr lang="en-US" dirty="0"/>
              <a:t>Ensure your story is accurate and get approval – in writing (an email is acceptable) - from your in-country leadership</a:t>
            </a:r>
          </a:p>
          <a:p>
            <a:pPr marL="342900" lvl="0" indent="-342900">
              <a:buFont typeface="+mj-lt"/>
              <a:buAutoNum type="arabicPeriod"/>
            </a:pPr>
            <a:r>
              <a:rPr lang="en-US" dirty="0"/>
              <a:t>Send your story, photo release and leader’s approval to your regional Operational Excellence leader</a:t>
            </a:r>
          </a:p>
          <a:p>
            <a:r>
              <a:rPr lang="en-US" dirty="0"/>
              <a:t> </a:t>
            </a:r>
          </a:p>
          <a:p>
            <a:r>
              <a:rPr lang="en-US" dirty="0"/>
              <a:t>Your regional leader will share your story with the Operational Excellence Council. From here, your story might be shared further with Brink’s leadership and in other company communications, as well as external communications. </a:t>
            </a:r>
          </a:p>
          <a:p>
            <a:endParaRPr lang="en-US" dirty="0"/>
          </a:p>
        </p:txBody>
      </p:sp>
      <p:sp>
        <p:nvSpPr>
          <p:cNvPr id="6" name="Rectangle 5">
            <a:extLst>
              <a:ext uri="{FF2B5EF4-FFF2-40B4-BE49-F238E27FC236}">
                <a16:creationId xmlns:a16="http://schemas.microsoft.com/office/drawing/2014/main" id="{51225030-6B44-0143-9CC1-1E65C8D2EF4E}"/>
              </a:ext>
            </a:extLst>
          </p:cNvPr>
          <p:cNvSpPr/>
          <p:nvPr/>
        </p:nvSpPr>
        <p:spPr>
          <a:xfrm>
            <a:off x="-1421" y="5218189"/>
            <a:ext cx="12192000" cy="4204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The Operational Excellence Council expects each country to share at least 1 success story per quarter. </a:t>
            </a:r>
          </a:p>
        </p:txBody>
      </p:sp>
    </p:spTree>
    <p:extLst>
      <p:ext uri="{BB962C8B-B14F-4D97-AF65-F5344CB8AC3E}">
        <p14:creationId xmlns:p14="http://schemas.microsoft.com/office/powerpoint/2010/main" val="8007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67" name="think-cell Slide" r:id="rId4" imgW="255" imgH="257" progId="TCLayout.ActiveDocument.1">
                  <p:embed/>
                </p:oleObj>
              </mc:Choice>
              <mc:Fallback>
                <p:oleObj name="think-cell Slide" r:id="rId4" imgW="255" imgH="257" progId="TCLayout.ActiveDocument.1">
                  <p:embed/>
                  <p:pic>
                    <p:nvPicPr>
                      <p:cNvPr id="4" name="Object 3"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5E6ADD6F-CBCB-0642-82C1-16F003BFA4C6}"/>
              </a:ext>
            </a:extLst>
          </p:cNvPr>
          <p:cNvSpPr>
            <a:spLocks noGrp="1"/>
          </p:cNvSpPr>
          <p:nvPr>
            <p:ph type="title"/>
          </p:nvPr>
        </p:nvSpPr>
        <p:spPr/>
        <p:txBody>
          <a:bodyPr vert="horz"/>
          <a:lstStyle/>
          <a:p>
            <a:r>
              <a:rPr lang="en-US" dirty="0"/>
              <a:t>Success Story Template &amp; Examples</a:t>
            </a:r>
            <a:endParaRPr lang="en-US" sz="3600" dirty="0"/>
          </a:p>
        </p:txBody>
      </p:sp>
    </p:spTree>
    <p:extLst>
      <p:ext uri="{BB962C8B-B14F-4D97-AF65-F5344CB8AC3E}">
        <p14:creationId xmlns:p14="http://schemas.microsoft.com/office/powerpoint/2010/main" val="3407738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5">
            <a:extLst>
              <a:ext uri="{FF2B5EF4-FFF2-40B4-BE49-F238E27FC236}">
                <a16:creationId xmlns:a16="http://schemas.microsoft.com/office/drawing/2014/main" id="{7B7C97DF-EDDB-E949-B644-BA11DB198F63}"/>
              </a:ext>
            </a:extLst>
          </p:cNvPr>
          <p:cNvSpPr txBox="1">
            <a:spLocks/>
          </p:cNvSpPr>
          <p:nvPr/>
        </p:nvSpPr>
        <p:spPr>
          <a:xfrm>
            <a:off x="541683" y="323101"/>
            <a:ext cx="7527495" cy="424732"/>
          </a:xfrm>
          <a:prstGeom prst="rect">
            <a:avLst/>
          </a:prstGeom>
        </p:spPr>
        <p:txBody>
          <a:bodyPr vert="horz" wrap="square" lIns="91440" tIns="45720" rIns="91440" bIns="45720" rtlCol="0" anchor="b" anchorCtr="0">
            <a:spAutoFit/>
          </a:bodyPr>
          <a:lstStyle>
            <a:lvl1pPr algn="l" defTabSz="914400" rtl="0" eaLnBrk="1" latinLnBrk="0" hangingPunct="1">
              <a:lnSpc>
                <a:spcPct val="90000"/>
              </a:lnSpc>
              <a:spcBef>
                <a:spcPct val="0"/>
              </a:spcBef>
              <a:buNone/>
              <a:defRPr sz="2800" kern="1200">
                <a:solidFill>
                  <a:srgbClr val="3F403F"/>
                </a:solidFill>
                <a:latin typeface="+mj-lt"/>
                <a:ea typeface="+mj-ea"/>
                <a:cs typeface="+mj-cs"/>
              </a:defRPr>
            </a:lvl1pPr>
          </a:lstStyle>
          <a:p>
            <a:r>
              <a:rPr lang="en-US" sz="2400" dirty="0">
                <a:solidFill>
                  <a:schemeClr val="accent1"/>
                </a:solidFill>
              </a:rPr>
              <a:t>Title | Country</a:t>
            </a:r>
          </a:p>
        </p:txBody>
      </p:sp>
      <p:graphicFrame>
        <p:nvGraphicFramePr>
          <p:cNvPr id="20" name="Table 19">
            <a:extLst>
              <a:ext uri="{FF2B5EF4-FFF2-40B4-BE49-F238E27FC236}">
                <a16:creationId xmlns:a16="http://schemas.microsoft.com/office/drawing/2014/main" id="{9D6ED32D-0654-5C47-AE07-C6D56CD6649D}"/>
              </a:ext>
            </a:extLst>
          </p:cNvPr>
          <p:cNvGraphicFramePr>
            <a:graphicFrameLocks noGrp="1"/>
          </p:cNvGraphicFramePr>
          <p:nvPr>
            <p:extLst>
              <p:ext uri="{D42A27DB-BD31-4B8C-83A1-F6EECF244321}">
                <p14:modId xmlns:p14="http://schemas.microsoft.com/office/powerpoint/2010/main" val="3969360260"/>
              </p:ext>
            </p:extLst>
          </p:nvPr>
        </p:nvGraphicFramePr>
        <p:xfrm>
          <a:off x="659729" y="4649094"/>
          <a:ext cx="10872535" cy="897390"/>
        </p:xfrm>
        <a:graphic>
          <a:graphicData uri="http://schemas.openxmlformats.org/drawingml/2006/table">
            <a:tbl>
              <a:tblPr firstRow="1" bandRow="1">
                <a:tableStyleId>{5C22544A-7EE6-4342-B048-85BDC9FD1C3A}</a:tableStyleId>
              </a:tblPr>
              <a:tblGrid>
                <a:gridCol w="5433063">
                  <a:extLst>
                    <a:ext uri="{9D8B030D-6E8A-4147-A177-3AD203B41FA5}">
                      <a16:colId xmlns:a16="http://schemas.microsoft.com/office/drawing/2014/main" val="20000"/>
                    </a:ext>
                  </a:extLst>
                </a:gridCol>
                <a:gridCol w="5439472">
                  <a:extLst>
                    <a:ext uri="{9D8B030D-6E8A-4147-A177-3AD203B41FA5}">
                      <a16:colId xmlns:a16="http://schemas.microsoft.com/office/drawing/2014/main" val="20001"/>
                    </a:ext>
                  </a:extLst>
                </a:gridCol>
              </a:tblGrid>
              <a:tr h="267809">
                <a:tc gridSpan="2">
                  <a:txBody>
                    <a:bodyPr/>
                    <a:lstStyle/>
                    <a:p>
                      <a:pPr algn="l" fontAlgn="ctr"/>
                      <a:r>
                        <a:rPr lang="en-SG" sz="1600" b="1" i="0" u="none" strike="noStrike" dirty="0">
                          <a:solidFill>
                            <a:schemeClr val="accent1"/>
                          </a:solidFill>
                          <a:effectLst/>
                          <a:latin typeface="+mn-lt"/>
                        </a:rPr>
                        <a:t>Results</a:t>
                      </a:r>
                    </a:p>
                  </a:txBody>
                  <a:tcPr marL="0" marT="9144" marB="9144">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indent="0" algn="ctr" defTabSz="914400" rtl="0" eaLnBrk="1" latinLnBrk="0" hangingPunct="1">
                        <a:buFont typeface="Arial" panose="020B0604020202020204" pitchFamily="34" charset="0"/>
                        <a:buNone/>
                      </a:pPr>
                      <a:endParaRPr lang="en-US" sz="1050" b="1" kern="1200" dirty="0">
                        <a:solidFill>
                          <a:schemeClr val="bg1"/>
                        </a:solidFill>
                        <a:latin typeface="+mn-lt"/>
                        <a:ea typeface="+mn-ea"/>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A4A8E"/>
                    </a:solidFill>
                  </a:tcPr>
                </a:tc>
                <a:extLst>
                  <a:ext uri="{0D108BD9-81ED-4DB2-BD59-A6C34878D82A}">
                    <a16:rowId xmlns:a16="http://schemas.microsoft.com/office/drawing/2014/main" val="2155778375"/>
                  </a:ext>
                </a:extLst>
              </a:tr>
              <a:tr h="299974">
                <a:tc>
                  <a:txBody>
                    <a:bodyPr/>
                    <a:lstStyle/>
                    <a:p>
                      <a:pPr marL="0" indent="0" algn="l" defTabSz="914400" rtl="0" eaLnBrk="1" latinLnBrk="0" hangingPunct="1">
                        <a:buFont typeface="Arial" panose="020B0604020202020204" pitchFamily="34" charset="0"/>
                        <a:buNone/>
                      </a:pPr>
                      <a:r>
                        <a:rPr lang="en-US" sz="1600" b="0" kern="1200" dirty="0">
                          <a:solidFill>
                            <a:srgbClr val="3F403F"/>
                          </a:solidFill>
                          <a:latin typeface="+mn-lt"/>
                          <a:ea typeface="+mn-ea"/>
                          <a:cs typeface="+mn-cs"/>
                        </a:rPr>
                        <a:t>XXX</a:t>
                      </a:r>
                    </a:p>
                  </a:txBody>
                  <a:tcPr marT="9144" marB="9144"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indent="0" algn="l" defTabSz="914400" rtl="0" eaLnBrk="1" latinLnBrk="0" hangingPunct="1">
                        <a:buFont typeface="Arial" panose="020B0604020202020204" pitchFamily="34" charset="0"/>
                        <a:buNone/>
                      </a:pPr>
                      <a:r>
                        <a:rPr lang="en-US" sz="1600" b="0" kern="1200" dirty="0">
                          <a:solidFill>
                            <a:srgbClr val="3F403F"/>
                          </a:solidFill>
                          <a:latin typeface="+mn-lt"/>
                          <a:ea typeface="+mn-ea"/>
                          <a:cs typeface="+mn-cs"/>
                        </a:rPr>
                        <a:t>XXX</a:t>
                      </a:r>
                    </a:p>
                  </a:txBody>
                  <a:tcPr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0"/>
                  </a:ext>
                </a:extLst>
              </a:tr>
              <a:tr h="329607">
                <a:tc>
                  <a:txBody>
                    <a:bodyPr/>
                    <a:lstStyle/>
                    <a:p>
                      <a:pPr marL="0" indent="0" algn="l" defTabSz="914400" rtl="0" eaLnBrk="1" latinLnBrk="0" hangingPunct="1">
                        <a:buFont typeface="Arial" panose="020B0604020202020204" pitchFamily="34" charset="0"/>
                        <a:buNone/>
                      </a:pPr>
                      <a:r>
                        <a:rPr lang="en-US" sz="1600" b="0" kern="1200" dirty="0">
                          <a:solidFill>
                            <a:schemeClr val="tx1"/>
                          </a:solidFill>
                          <a:latin typeface="+mn-lt"/>
                          <a:ea typeface="+mn-ea"/>
                          <a:cs typeface="+mn-cs"/>
                        </a:rPr>
                        <a:t>XXX</a:t>
                      </a:r>
                    </a:p>
                  </a:txBody>
                  <a:tcPr marT="9144" marB="9144">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914400" rtl="0" eaLnBrk="1" latinLnBrk="0" hangingPunct="1">
                        <a:buFont typeface="Arial" panose="020B0604020202020204" pitchFamily="34" charset="0"/>
                        <a:buNone/>
                      </a:pPr>
                      <a:r>
                        <a:rPr lang="en-US" sz="1600" b="0" kern="1200" dirty="0">
                          <a:solidFill>
                            <a:schemeClr val="tx1"/>
                          </a:solidFill>
                          <a:latin typeface="+mn-lt"/>
                          <a:ea typeface="+mn-ea"/>
                          <a:cs typeface="+mn-cs"/>
                        </a:rPr>
                        <a:t>XXX</a:t>
                      </a:r>
                      <a:endParaRPr lang="en-US" sz="1600" b="0" kern="1200" dirty="0">
                        <a:solidFill>
                          <a:srgbClr val="00B050"/>
                        </a:solidFill>
                        <a:latin typeface="+mn-lt"/>
                        <a:ea typeface="+mn-ea"/>
                        <a:cs typeface="+mn-cs"/>
                      </a:endParaRPr>
                    </a:p>
                  </a:txBody>
                  <a:tcPr marT="9144" marB="9144">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21" name="Content Placeholder 3">
            <a:extLst>
              <a:ext uri="{FF2B5EF4-FFF2-40B4-BE49-F238E27FC236}">
                <a16:creationId xmlns:a16="http://schemas.microsoft.com/office/drawing/2014/main" id="{C8C6FEC2-D053-3E4C-8E51-FACFBA6AE53A}"/>
              </a:ext>
            </a:extLst>
          </p:cNvPr>
          <p:cNvSpPr txBox="1">
            <a:spLocks/>
          </p:cNvSpPr>
          <p:nvPr/>
        </p:nvSpPr>
        <p:spPr>
          <a:xfrm>
            <a:off x="659730" y="895222"/>
            <a:ext cx="5317558" cy="594533"/>
          </a:xfrm>
          <a:prstGeom prst="rect">
            <a:avLst/>
          </a:prstGeom>
          <a:noFill/>
          <a:ln w="6350">
            <a:noFill/>
          </a:ln>
        </p:spPr>
        <p:txBody>
          <a:bodyPr wrap="square" lIns="0" tIns="0" rIns="0" bIns="0">
            <a:noAutofit/>
          </a:bodyPr>
          <a:lst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1800" kern="1200">
                <a:solidFill>
                  <a:srgbClr val="191919"/>
                </a:solidFill>
                <a:latin typeface="+mn-lt"/>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Clr>
                <a:srgbClr val="404040"/>
              </a:buClr>
              <a:buNone/>
              <a:defRPr/>
            </a:pPr>
            <a:r>
              <a:rPr lang="en-US" sz="1600" b="1" spc="-40" dirty="0">
                <a:solidFill>
                  <a:schemeClr val="accent1"/>
                </a:solidFill>
              </a:rPr>
              <a:t>Problem(s) we needed to solve </a:t>
            </a:r>
            <a:r>
              <a:rPr lang="en-US" sz="1600" b="1" spc="-40" dirty="0">
                <a:solidFill>
                  <a:schemeClr val="accent1"/>
                </a:solidFill>
                <a:latin typeface="Arial" panose="020B0604020202020204"/>
              </a:rPr>
              <a:t> </a:t>
            </a:r>
          </a:p>
          <a:p>
            <a:pPr marL="407987" indent="-194310">
              <a:spcBef>
                <a:spcPct val="0"/>
              </a:spcBef>
              <a:buClr>
                <a:srgbClr val="404040"/>
              </a:buClr>
              <a:defRPr/>
            </a:pPr>
            <a:r>
              <a:rPr lang="en-US" sz="1600" spc="-40" dirty="0">
                <a:solidFill>
                  <a:srgbClr val="3F403F"/>
                </a:solidFill>
                <a:latin typeface="Arial" panose="020B0604020202020204"/>
              </a:rPr>
              <a:t>XXXXX</a:t>
            </a:r>
          </a:p>
          <a:p>
            <a:pPr marL="0" indent="0">
              <a:spcBef>
                <a:spcPct val="0"/>
              </a:spcBef>
              <a:buClr>
                <a:srgbClr val="404040"/>
              </a:buClr>
              <a:buNone/>
              <a:defRPr/>
            </a:pPr>
            <a:endParaRPr lang="en-US" sz="1600" dirty="0">
              <a:solidFill>
                <a:srgbClr val="3F403F"/>
              </a:solidFill>
              <a:latin typeface="Arial" panose="020B0604020202020204"/>
            </a:endParaRPr>
          </a:p>
        </p:txBody>
      </p:sp>
      <p:graphicFrame>
        <p:nvGraphicFramePr>
          <p:cNvPr id="22" name="Table 21">
            <a:extLst>
              <a:ext uri="{FF2B5EF4-FFF2-40B4-BE49-F238E27FC236}">
                <a16:creationId xmlns:a16="http://schemas.microsoft.com/office/drawing/2014/main" id="{A2B3D66C-A1E9-AC43-9C29-FF1E82F6E008}"/>
              </a:ext>
            </a:extLst>
          </p:cNvPr>
          <p:cNvGraphicFramePr>
            <a:graphicFrameLocks noGrp="1"/>
          </p:cNvGraphicFramePr>
          <p:nvPr>
            <p:extLst>
              <p:ext uri="{D42A27DB-BD31-4B8C-83A1-F6EECF244321}">
                <p14:modId xmlns:p14="http://schemas.microsoft.com/office/powerpoint/2010/main" val="508288538"/>
              </p:ext>
            </p:extLst>
          </p:nvPr>
        </p:nvGraphicFramePr>
        <p:xfrm>
          <a:off x="659731" y="1903483"/>
          <a:ext cx="10872536" cy="2532376"/>
        </p:xfrm>
        <a:graphic>
          <a:graphicData uri="http://schemas.openxmlformats.org/drawingml/2006/table">
            <a:tbl>
              <a:tblPr>
                <a:tableStyleId>{5C22544A-7EE6-4342-B048-85BDC9FD1C3A}</a:tableStyleId>
              </a:tblPr>
              <a:tblGrid>
                <a:gridCol w="1075449">
                  <a:extLst>
                    <a:ext uri="{9D8B030D-6E8A-4147-A177-3AD203B41FA5}">
                      <a16:colId xmlns:a16="http://schemas.microsoft.com/office/drawing/2014/main" val="20000"/>
                    </a:ext>
                  </a:extLst>
                </a:gridCol>
                <a:gridCol w="9797087">
                  <a:extLst>
                    <a:ext uri="{9D8B030D-6E8A-4147-A177-3AD203B41FA5}">
                      <a16:colId xmlns:a16="http://schemas.microsoft.com/office/drawing/2014/main" val="20001"/>
                    </a:ext>
                  </a:extLst>
                </a:gridCol>
              </a:tblGrid>
              <a:tr h="427823">
                <a:tc gridSpan="2">
                  <a:txBody>
                    <a:bodyPr/>
                    <a:lstStyle/>
                    <a:p>
                      <a:pPr algn="l" fontAlgn="ctr"/>
                      <a:r>
                        <a:rPr lang="en-SG" sz="1600" b="1" i="0" u="none" strike="noStrike" dirty="0">
                          <a:solidFill>
                            <a:schemeClr val="accent1"/>
                          </a:solidFill>
                          <a:effectLst/>
                          <a:latin typeface="+mn-lt"/>
                        </a:rPr>
                        <a:t>Actions</a:t>
                      </a:r>
                    </a:p>
                  </a:txBody>
                  <a:tcPr marL="0"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SG" sz="1050" b="1" i="0" u="none" strike="noStrike" dirty="0">
                        <a:solidFill>
                          <a:schemeClr val="bg1"/>
                        </a:solidFill>
                        <a:effectLst/>
                        <a:latin typeface="Arial"/>
                      </a:endParaRPr>
                    </a:p>
                  </a:txBody>
                  <a:tcPr marL="9525" marR="9525" marT="9525" marB="0" anchor="ctr">
                    <a:lnT w="12700" cmpd="sng">
                      <a:noFill/>
                    </a:lnT>
                    <a:lnB w="12700" cmpd="sng">
                      <a:noFill/>
                    </a:lnB>
                    <a:solidFill>
                      <a:srgbClr val="0A4A8E"/>
                    </a:solidFill>
                  </a:tcPr>
                </a:tc>
                <a:extLst>
                  <a:ext uri="{0D108BD9-81ED-4DB2-BD59-A6C34878D82A}">
                    <a16:rowId xmlns:a16="http://schemas.microsoft.com/office/drawing/2014/main" val="2345245104"/>
                  </a:ext>
                </a:extLst>
              </a:tr>
              <a:tr h="427823">
                <a:tc>
                  <a:txBody>
                    <a:bodyPr/>
                    <a:lstStyle/>
                    <a:p>
                      <a:pPr algn="l" fontAlgn="ctr"/>
                      <a:r>
                        <a:rPr lang="en-SG" sz="1600" b="0" u="none" strike="noStrike" dirty="0">
                          <a:solidFill>
                            <a:srgbClr val="3F403F"/>
                          </a:solidFill>
                          <a:effectLst/>
                        </a:rPr>
                        <a:t>20XX</a:t>
                      </a:r>
                      <a:endParaRPr lang="en-SG" sz="1600" b="0" i="0" u="none" strike="noStrike" dirty="0">
                        <a:solidFill>
                          <a:srgbClr val="3F403F"/>
                        </a:solidFill>
                        <a:effectLst/>
                        <a:latin typeface="Arial"/>
                      </a:endParaRPr>
                    </a:p>
                  </a:txBody>
                  <a:tcPr marT="9144" marB="9144" anchor="ctr">
                    <a:lnL w="635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292608" indent="-201168" algn="l" defTabSz="914400" rtl="0" eaLnBrk="1" fontAlgn="ctr" latinLnBrk="0" hangingPunct="1">
                        <a:lnSpc>
                          <a:spcPct val="90000"/>
                        </a:lnSpc>
                        <a:spcBef>
                          <a:spcPct val="0"/>
                        </a:spcBef>
                        <a:spcAft>
                          <a:spcPts val="600"/>
                        </a:spcAft>
                        <a:buClr>
                          <a:srgbClr val="404040"/>
                        </a:buClr>
                        <a:buFont typeface="Arial" panose="020B0604020202020204" pitchFamily="34" charset="0"/>
                        <a:buChar char="•"/>
                        <a:defRPr/>
                      </a:pPr>
                      <a:r>
                        <a:rPr lang="en-SG" sz="1600" b="0" kern="1200" dirty="0">
                          <a:solidFill>
                            <a:srgbClr val="404040"/>
                          </a:solidFill>
                          <a:latin typeface="+mn-lt"/>
                          <a:ea typeface="+mn-ea"/>
                          <a:cs typeface="+mn-cs"/>
                        </a:rPr>
                        <a:t>XXXX</a:t>
                      </a:r>
                    </a:p>
                  </a:txBody>
                  <a:tcPr marT="9144" marB="9144" anchor="ctr">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0"/>
                  </a:ext>
                </a:extLst>
              </a:tr>
              <a:tr h="338718">
                <a:tc>
                  <a:txBody>
                    <a:bodyPr/>
                    <a:lstStyle/>
                    <a:p>
                      <a:pPr algn="l" fontAlgn="ctr"/>
                      <a:r>
                        <a:rPr lang="en-SG" sz="1600" b="0" u="none" strike="noStrike" dirty="0">
                          <a:solidFill>
                            <a:srgbClr val="3F403F"/>
                          </a:solidFill>
                          <a:effectLst/>
                        </a:rPr>
                        <a:t>20XX</a:t>
                      </a:r>
                      <a:endParaRPr lang="en-SG" sz="1600" b="1" i="0" u="none" strike="noStrike" dirty="0">
                        <a:effectLst/>
                        <a:latin typeface="Arial"/>
                      </a:endParaRP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indent="-201168" algn="l" defTabSz="914400" rtl="0" eaLnBrk="1" fontAlgn="ctr" latinLnBrk="0" hangingPunct="1">
                        <a:lnSpc>
                          <a:spcPct val="90000"/>
                        </a:lnSpc>
                        <a:spcBef>
                          <a:spcPct val="0"/>
                        </a:spcBef>
                        <a:spcAft>
                          <a:spcPts val="600"/>
                        </a:spcAft>
                        <a:buClr>
                          <a:srgbClr val="404040"/>
                        </a:buClr>
                        <a:buFont typeface="Arial" panose="020B0604020202020204" pitchFamily="34" charset="0"/>
                        <a:buChar char="•"/>
                        <a:defRPr/>
                      </a:pPr>
                      <a:r>
                        <a:rPr lang="en-SG" sz="1600" b="0" kern="1200" dirty="0">
                          <a:solidFill>
                            <a:srgbClr val="404040"/>
                          </a:solidFill>
                          <a:latin typeface="+mn-lt"/>
                          <a:ea typeface="+mn-ea"/>
                          <a:cs typeface="+mn-cs"/>
                        </a:rPr>
                        <a:t>XXXX</a:t>
                      </a: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38718">
                <a:tc>
                  <a:txBody>
                    <a:bodyPr/>
                    <a:lstStyle/>
                    <a:p>
                      <a:pPr algn="l" fontAlgn="ctr"/>
                      <a:r>
                        <a:rPr lang="en-SG" sz="1600" b="0" u="none" strike="noStrike" dirty="0">
                          <a:solidFill>
                            <a:srgbClr val="3F403F"/>
                          </a:solidFill>
                          <a:effectLst/>
                        </a:rPr>
                        <a:t>20XX</a:t>
                      </a:r>
                      <a:endParaRPr lang="en-SG" sz="1600" b="1" i="0" u="none" strike="noStrike" dirty="0">
                        <a:effectLst/>
                        <a:latin typeface="Arial"/>
                      </a:endParaRP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292608" indent="-201168" algn="l" defTabSz="914400" rtl="0" eaLnBrk="1" fontAlgn="ctr" latinLnBrk="0" hangingPunct="1">
                        <a:lnSpc>
                          <a:spcPct val="90000"/>
                        </a:lnSpc>
                        <a:spcBef>
                          <a:spcPct val="0"/>
                        </a:spcBef>
                        <a:spcAft>
                          <a:spcPts val="600"/>
                        </a:spcAft>
                        <a:buClr>
                          <a:srgbClr val="404040"/>
                        </a:buClr>
                        <a:buFont typeface="Arial" panose="020B0604020202020204" pitchFamily="34" charset="0"/>
                        <a:buChar char="•"/>
                        <a:defRPr/>
                      </a:pPr>
                      <a:r>
                        <a:rPr lang="en-SG" sz="1600" b="0" kern="1200" dirty="0">
                          <a:solidFill>
                            <a:srgbClr val="404040"/>
                          </a:solidFill>
                          <a:latin typeface="+mn-lt"/>
                          <a:ea typeface="+mn-ea"/>
                          <a:cs typeface="+mn-cs"/>
                        </a:rPr>
                        <a:t>XXXX</a:t>
                      </a: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2"/>
                  </a:ext>
                </a:extLst>
              </a:tr>
              <a:tr h="338718">
                <a:tc>
                  <a:txBody>
                    <a:bodyPr/>
                    <a:lstStyle/>
                    <a:p>
                      <a:pPr algn="l" fontAlgn="ctr"/>
                      <a:r>
                        <a:rPr lang="en-SG" sz="1600" b="0" u="none" strike="noStrike" dirty="0">
                          <a:solidFill>
                            <a:srgbClr val="3F403F"/>
                          </a:solidFill>
                          <a:effectLst/>
                        </a:rPr>
                        <a:t>20XX</a:t>
                      </a:r>
                      <a:endParaRPr lang="en-SG" sz="1600" b="1" i="0" u="none" strike="noStrike" dirty="0">
                        <a:effectLst/>
                        <a:latin typeface="Arial"/>
                      </a:endParaRP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indent="-201168" algn="l" defTabSz="914400" rtl="0" eaLnBrk="1" fontAlgn="ctr" latinLnBrk="0" hangingPunct="1">
                        <a:lnSpc>
                          <a:spcPct val="90000"/>
                        </a:lnSpc>
                        <a:spcBef>
                          <a:spcPct val="0"/>
                        </a:spcBef>
                        <a:spcAft>
                          <a:spcPts val="600"/>
                        </a:spcAft>
                        <a:buClr>
                          <a:srgbClr val="404040"/>
                        </a:buClr>
                        <a:buFont typeface="Arial" panose="020B0604020202020204" pitchFamily="34" charset="0"/>
                        <a:buChar char="•"/>
                        <a:defRPr/>
                      </a:pPr>
                      <a:r>
                        <a:rPr lang="en-SG" sz="1600" b="0" kern="1200" dirty="0">
                          <a:solidFill>
                            <a:srgbClr val="404040"/>
                          </a:solidFill>
                          <a:latin typeface="+mn-lt"/>
                          <a:ea typeface="+mn-ea"/>
                          <a:cs typeface="+mn-cs"/>
                        </a:rPr>
                        <a:t>XXXX</a:t>
                      </a: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21858">
                <a:tc>
                  <a:txBody>
                    <a:bodyPr/>
                    <a:lstStyle/>
                    <a:p>
                      <a:pPr algn="l" fontAlgn="ctr"/>
                      <a:r>
                        <a:rPr lang="en-SG" sz="1600" b="0" u="none" strike="noStrike" dirty="0">
                          <a:solidFill>
                            <a:srgbClr val="3F403F"/>
                          </a:solidFill>
                          <a:effectLst/>
                        </a:rPr>
                        <a:t>20XX</a:t>
                      </a:r>
                      <a:endParaRPr lang="en-SG" sz="1600" b="1" i="0" u="none" strike="noStrike" dirty="0">
                        <a:effectLst/>
                        <a:latin typeface="Arial"/>
                      </a:endParaRP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292608" indent="-201168" algn="l" defTabSz="914400" rtl="0" eaLnBrk="1" fontAlgn="ctr" latinLnBrk="0" hangingPunct="1">
                        <a:lnSpc>
                          <a:spcPct val="90000"/>
                        </a:lnSpc>
                        <a:spcBef>
                          <a:spcPct val="0"/>
                        </a:spcBef>
                        <a:spcAft>
                          <a:spcPts val="600"/>
                        </a:spcAft>
                        <a:buClr>
                          <a:srgbClr val="404040"/>
                        </a:buClr>
                        <a:buFont typeface="Arial" panose="020B0604020202020204" pitchFamily="34" charset="0"/>
                        <a:buChar char="•"/>
                        <a:defRPr/>
                      </a:pPr>
                      <a:r>
                        <a:rPr lang="en-SG" sz="1600" b="0" kern="1200" dirty="0">
                          <a:solidFill>
                            <a:srgbClr val="404040"/>
                          </a:solidFill>
                          <a:latin typeface="+mn-lt"/>
                          <a:ea typeface="+mn-ea"/>
                          <a:cs typeface="+mn-cs"/>
                        </a:rPr>
                        <a:t>XXXX</a:t>
                      </a: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4"/>
                  </a:ext>
                </a:extLst>
              </a:tr>
              <a:tr h="338718">
                <a:tc>
                  <a:txBody>
                    <a:bodyPr/>
                    <a:lstStyle/>
                    <a:p>
                      <a:pPr algn="l" fontAlgn="ctr"/>
                      <a:r>
                        <a:rPr lang="en-SG" sz="1600" b="0" u="none" strike="noStrike" dirty="0">
                          <a:solidFill>
                            <a:srgbClr val="3F403F"/>
                          </a:solidFill>
                          <a:effectLst/>
                        </a:rPr>
                        <a:t>20XX</a:t>
                      </a:r>
                      <a:endParaRPr lang="en-SG" sz="1600" b="1" i="0" u="none" strike="noStrike" dirty="0">
                        <a:effectLst/>
                        <a:latin typeface="Arial"/>
                      </a:endParaRP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indent="-201168" algn="l" defTabSz="914400" rtl="0" eaLnBrk="1" fontAlgn="ctr" latinLnBrk="0" hangingPunct="1">
                        <a:lnSpc>
                          <a:spcPct val="90000"/>
                        </a:lnSpc>
                        <a:spcBef>
                          <a:spcPct val="0"/>
                        </a:spcBef>
                        <a:spcAft>
                          <a:spcPts val="600"/>
                        </a:spcAft>
                        <a:buClr>
                          <a:srgbClr val="404040"/>
                        </a:buClr>
                        <a:buFont typeface="Arial" panose="020B0604020202020204" pitchFamily="34" charset="0"/>
                        <a:buChar char="•"/>
                        <a:defRPr/>
                      </a:pPr>
                      <a:r>
                        <a:rPr lang="en-SG" sz="1600" b="0" kern="1200" dirty="0">
                          <a:solidFill>
                            <a:srgbClr val="404040"/>
                          </a:solidFill>
                          <a:latin typeface="+mn-lt"/>
                          <a:ea typeface="+mn-ea"/>
                          <a:cs typeface="+mn-cs"/>
                        </a:rPr>
                        <a:t>XXXX</a:t>
                      </a: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6" name="Content Placeholder 3">
            <a:extLst>
              <a:ext uri="{FF2B5EF4-FFF2-40B4-BE49-F238E27FC236}">
                <a16:creationId xmlns:a16="http://schemas.microsoft.com/office/drawing/2014/main" id="{0E785573-AD49-134C-9480-004A31AD1ECA}"/>
              </a:ext>
            </a:extLst>
          </p:cNvPr>
          <p:cNvSpPr txBox="1">
            <a:spLocks/>
          </p:cNvSpPr>
          <p:nvPr/>
        </p:nvSpPr>
        <p:spPr>
          <a:xfrm>
            <a:off x="6214714" y="895222"/>
            <a:ext cx="5643609" cy="594533"/>
          </a:xfrm>
          <a:prstGeom prst="rect">
            <a:avLst/>
          </a:prstGeom>
          <a:noFill/>
          <a:ln w="6350">
            <a:noFill/>
          </a:ln>
        </p:spPr>
        <p:txBody>
          <a:bodyPr wrap="square" lIns="0" tIns="0" rIns="0" bIns="0">
            <a:noAutofit/>
          </a:bodyPr>
          <a:lst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1800" kern="1200">
                <a:solidFill>
                  <a:srgbClr val="191919"/>
                </a:solidFill>
                <a:latin typeface="+mn-lt"/>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Clr>
                <a:srgbClr val="404040"/>
              </a:buClr>
              <a:buNone/>
              <a:defRPr/>
            </a:pPr>
            <a:r>
              <a:rPr lang="en-US" sz="1600" b="1" spc="-40" dirty="0">
                <a:solidFill>
                  <a:srgbClr val="0A4A8E"/>
                </a:solidFill>
              </a:rPr>
              <a:t>How we solved the problem</a:t>
            </a:r>
            <a:r>
              <a:rPr lang="en-US" sz="1600" b="1" spc="-40" dirty="0">
                <a:solidFill>
                  <a:schemeClr val="accent1"/>
                </a:solidFill>
                <a:latin typeface="Arial" panose="020B0604020202020204"/>
              </a:rPr>
              <a:t> </a:t>
            </a:r>
          </a:p>
          <a:p>
            <a:pPr marL="407987" indent="-194310">
              <a:spcBef>
                <a:spcPct val="0"/>
              </a:spcBef>
              <a:buClr>
                <a:srgbClr val="404040"/>
              </a:buClr>
              <a:defRPr/>
            </a:pPr>
            <a:r>
              <a:rPr lang="en-US" sz="1600" spc="-40" dirty="0">
                <a:solidFill>
                  <a:srgbClr val="3F403F"/>
                </a:solidFill>
              </a:rPr>
              <a:t>XXXXX</a:t>
            </a:r>
          </a:p>
        </p:txBody>
      </p:sp>
      <p:sp>
        <p:nvSpPr>
          <p:cNvPr id="8" name="Content Placeholder 3">
            <a:extLst>
              <a:ext uri="{FF2B5EF4-FFF2-40B4-BE49-F238E27FC236}">
                <a16:creationId xmlns:a16="http://schemas.microsoft.com/office/drawing/2014/main" id="{94533F8F-53CD-8544-B4FB-81B910A89B46}"/>
              </a:ext>
            </a:extLst>
          </p:cNvPr>
          <p:cNvSpPr txBox="1">
            <a:spLocks/>
          </p:cNvSpPr>
          <p:nvPr/>
        </p:nvSpPr>
        <p:spPr>
          <a:xfrm>
            <a:off x="541683" y="5784856"/>
            <a:ext cx="5435605" cy="594533"/>
          </a:xfrm>
          <a:prstGeom prst="rect">
            <a:avLst/>
          </a:prstGeom>
          <a:noFill/>
          <a:ln w="6350">
            <a:noFill/>
          </a:ln>
        </p:spPr>
        <p:txBody>
          <a:bodyPr wrap="square" lIns="0" tIns="0" rIns="0" bIns="0">
            <a:noAutofit/>
          </a:bodyPr>
          <a:lst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1800" kern="1200">
                <a:solidFill>
                  <a:srgbClr val="191919"/>
                </a:solidFill>
                <a:latin typeface="+mn-lt"/>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2237" indent="0">
              <a:spcBef>
                <a:spcPct val="0"/>
              </a:spcBef>
              <a:buClr>
                <a:srgbClr val="404040"/>
              </a:buClr>
              <a:buNone/>
              <a:defRPr/>
            </a:pPr>
            <a:r>
              <a:rPr lang="en-US" sz="1600" b="1" spc="-40" dirty="0">
                <a:solidFill>
                  <a:schemeClr val="accent1"/>
                </a:solidFill>
              </a:rPr>
              <a:t>What we learned</a:t>
            </a:r>
            <a:endParaRPr lang="en-US" sz="1600" b="1" spc="-40" dirty="0">
              <a:solidFill>
                <a:schemeClr val="accent1"/>
              </a:solidFill>
              <a:latin typeface="Arial" panose="020B0604020202020204"/>
            </a:endParaRPr>
          </a:p>
          <a:p>
            <a:pPr marL="407987" indent="-194310">
              <a:spcBef>
                <a:spcPct val="0"/>
              </a:spcBef>
              <a:buClr>
                <a:srgbClr val="404040"/>
              </a:buClr>
              <a:defRPr/>
            </a:pPr>
            <a:r>
              <a:rPr lang="en-US" sz="1600" spc="-40" dirty="0">
                <a:solidFill>
                  <a:srgbClr val="3F403F"/>
                </a:solidFill>
                <a:latin typeface="Arial" panose="020B0604020202020204"/>
              </a:rPr>
              <a:t>XXXXX</a:t>
            </a:r>
          </a:p>
          <a:p>
            <a:pPr marL="0" indent="0">
              <a:spcBef>
                <a:spcPct val="0"/>
              </a:spcBef>
              <a:buClr>
                <a:srgbClr val="404040"/>
              </a:buClr>
              <a:buNone/>
              <a:defRPr/>
            </a:pPr>
            <a:endParaRPr lang="en-US" sz="1600" dirty="0">
              <a:solidFill>
                <a:srgbClr val="3F403F"/>
              </a:solidFill>
              <a:latin typeface="Arial" panose="020B0604020202020204"/>
            </a:endParaRPr>
          </a:p>
        </p:txBody>
      </p:sp>
    </p:spTree>
    <p:extLst>
      <p:ext uri="{BB962C8B-B14F-4D97-AF65-F5344CB8AC3E}">
        <p14:creationId xmlns:p14="http://schemas.microsoft.com/office/powerpoint/2010/main" val="1382484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5">
            <a:extLst>
              <a:ext uri="{FF2B5EF4-FFF2-40B4-BE49-F238E27FC236}">
                <a16:creationId xmlns:a16="http://schemas.microsoft.com/office/drawing/2014/main" id="{7B7C97DF-EDDB-E949-B644-BA11DB198F63}"/>
              </a:ext>
            </a:extLst>
          </p:cNvPr>
          <p:cNvSpPr txBox="1">
            <a:spLocks/>
          </p:cNvSpPr>
          <p:nvPr/>
        </p:nvSpPr>
        <p:spPr>
          <a:xfrm>
            <a:off x="541683" y="323101"/>
            <a:ext cx="7527495" cy="424732"/>
          </a:xfrm>
          <a:prstGeom prst="rect">
            <a:avLst/>
          </a:prstGeom>
        </p:spPr>
        <p:txBody>
          <a:bodyPr vert="horz" wrap="square" lIns="91440" tIns="45720" rIns="91440" bIns="45720" rtlCol="0" anchor="b" anchorCtr="0">
            <a:spAutoFit/>
          </a:bodyPr>
          <a:lstStyle>
            <a:lvl1pPr algn="l" defTabSz="914400" rtl="0" eaLnBrk="1" latinLnBrk="0" hangingPunct="1">
              <a:lnSpc>
                <a:spcPct val="90000"/>
              </a:lnSpc>
              <a:spcBef>
                <a:spcPct val="0"/>
              </a:spcBef>
              <a:buNone/>
              <a:defRPr sz="2800" kern="1200">
                <a:solidFill>
                  <a:srgbClr val="3F403F"/>
                </a:solidFill>
                <a:latin typeface="+mj-lt"/>
                <a:ea typeface="+mj-ea"/>
                <a:cs typeface="+mj-cs"/>
              </a:defRPr>
            </a:lvl1pPr>
          </a:lstStyle>
          <a:p>
            <a:r>
              <a:rPr lang="en-US" sz="2400" dirty="0">
                <a:solidFill>
                  <a:schemeClr val="accent1"/>
                </a:solidFill>
              </a:rPr>
              <a:t>DSO Improvements | Mexico</a:t>
            </a:r>
          </a:p>
        </p:txBody>
      </p:sp>
      <p:graphicFrame>
        <p:nvGraphicFramePr>
          <p:cNvPr id="6" name="Table 5">
            <a:extLst>
              <a:ext uri="{FF2B5EF4-FFF2-40B4-BE49-F238E27FC236}">
                <a16:creationId xmlns:a16="http://schemas.microsoft.com/office/drawing/2014/main" id="{D85A40FF-21AD-734D-BAA4-5E25C28BA05A}"/>
              </a:ext>
            </a:extLst>
          </p:cNvPr>
          <p:cNvGraphicFramePr>
            <a:graphicFrameLocks noGrp="1"/>
          </p:cNvGraphicFramePr>
          <p:nvPr>
            <p:extLst>
              <p:ext uri="{D42A27DB-BD31-4B8C-83A1-F6EECF244321}">
                <p14:modId xmlns:p14="http://schemas.microsoft.com/office/powerpoint/2010/main" val="1227025790"/>
              </p:ext>
            </p:extLst>
          </p:nvPr>
        </p:nvGraphicFramePr>
        <p:xfrm>
          <a:off x="659729" y="4031769"/>
          <a:ext cx="10872535" cy="1432568"/>
        </p:xfrm>
        <a:graphic>
          <a:graphicData uri="http://schemas.openxmlformats.org/drawingml/2006/table">
            <a:tbl>
              <a:tblPr firstRow="1" bandRow="1">
                <a:tableStyleId>{5C22544A-7EE6-4342-B048-85BDC9FD1C3A}</a:tableStyleId>
              </a:tblPr>
              <a:tblGrid>
                <a:gridCol w="4480162">
                  <a:extLst>
                    <a:ext uri="{9D8B030D-6E8A-4147-A177-3AD203B41FA5}">
                      <a16:colId xmlns:a16="http://schemas.microsoft.com/office/drawing/2014/main" val="20000"/>
                    </a:ext>
                  </a:extLst>
                </a:gridCol>
                <a:gridCol w="2130791">
                  <a:extLst>
                    <a:ext uri="{9D8B030D-6E8A-4147-A177-3AD203B41FA5}">
                      <a16:colId xmlns:a16="http://schemas.microsoft.com/office/drawing/2014/main" val="20001"/>
                    </a:ext>
                  </a:extLst>
                </a:gridCol>
                <a:gridCol w="2130791">
                  <a:extLst>
                    <a:ext uri="{9D8B030D-6E8A-4147-A177-3AD203B41FA5}">
                      <a16:colId xmlns:a16="http://schemas.microsoft.com/office/drawing/2014/main" val="500412304"/>
                    </a:ext>
                  </a:extLst>
                </a:gridCol>
                <a:gridCol w="2130791">
                  <a:extLst>
                    <a:ext uri="{9D8B030D-6E8A-4147-A177-3AD203B41FA5}">
                      <a16:colId xmlns:a16="http://schemas.microsoft.com/office/drawing/2014/main" val="256095577"/>
                    </a:ext>
                  </a:extLst>
                </a:gridCol>
              </a:tblGrid>
              <a:tr h="267809">
                <a:tc gridSpan="2">
                  <a:txBody>
                    <a:bodyPr/>
                    <a:lstStyle/>
                    <a:p>
                      <a:pPr algn="l" fontAlgn="ctr"/>
                      <a:r>
                        <a:rPr lang="en-SG" sz="1600" b="1" i="0" u="none" strike="noStrike" dirty="0">
                          <a:solidFill>
                            <a:schemeClr val="accent1"/>
                          </a:solidFill>
                          <a:effectLst/>
                          <a:latin typeface="+mn-lt"/>
                        </a:rPr>
                        <a:t>Results</a:t>
                      </a:r>
                    </a:p>
                  </a:txBody>
                  <a:tcPr marL="0" marT="9144" marB="9144">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marL="0" indent="0" algn="ctr" defTabSz="914400" rtl="0" eaLnBrk="1" latinLnBrk="0" hangingPunct="1">
                        <a:buFont typeface="Arial" panose="020B0604020202020204" pitchFamily="34" charset="0"/>
                        <a:buNone/>
                      </a:pPr>
                      <a:endParaRPr lang="en-US" sz="1050" b="1" kern="1200" dirty="0">
                        <a:solidFill>
                          <a:schemeClr val="bg1"/>
                        </a:solidFill>
                        <a:latin typeface="+mn-lt"/>
                        <a:ea typeface="+mn-ea"/>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0A4A8E"/>
                    </a:solidFill>
                  </a:tcPr>
                </a:tc>
                <a:tc>
                  <a:txBody>
                    <a:bodyPr/>
                    <a:lstStyle/>
                    <a:p>
                      <a:pPr algn="l" fontAlgn="ctr"/>
                      <a:endParaRPr lang="en-SG" sz="1600" b="1" i="0" u="none" strike="noStrike" dirty="0">
                        <a:solidFill>
                          <a:schemeClr val="accent1"/>
                        </a:solidFill>
                        <a:effectLst/>
                        <a:latin typeface="+mn-lt"/>
                      </a:endParaRPr>
                    </a:p>
                  </a:txBody>
                  <a:tcPr marT="9144" marB="9144">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l" fontAlgn="ctr"/>
                      <a:endParaRPr lang="en-SG" sz="1600" b="1" i="0" u="none" strike="noStrike" dirty="0">
                        <a:solidFill>
                          <a:schemeClr val="accent1"/>
                        </a:solidFill>
                        <a:effectLst/>
                        <a:latin typeface="+mn-lt"/>
                      </a:endParaRPr>
                    </a:p>
                  </a:txBody>
                  <a:tcPr marT="9144" marB="9144">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155778375"/>
                  </a:ext>
                </a:extLst>
              </a:tr>
              <a:tr h="310896">
                <a:tc>
                  <a:txBody>
                    <a:bodyPr/>
                    <a:lstStyle/>
                    <a:p>
                      <a:pPr marL="0" indent="0" algn="l" defTabSz="914400" rtl="0" eaLnBrk="1" latinLnBrk="0" hangingPunct="1">
                        <a:buFont typeface="Arial" panose="020B0604020202020204" pitchFamily="34" charset="0"/>
                        <a:buNone/>
                      </a:pPr>
                      <a:r>
                        <a:rPr lang="en-US" sz="1600" b="0" kern="1200" dirty="0">
                          <a:solidFill>
                            <a:srgbClr val="3F403F"/>
                          </a:solidFill>
                          <a:latin typeface="+mn-lt"/>
                          <a:ea typeface="+mn-ea"/>
                          <a:cs typeface="+mn-cs"/>
                        </a:rPr>
                        <a:t>KPI Indicators</a:t>
                      </a:r>
                    </a:p>
                  </a:txBody>
                  <a:tcPr marT="9144" marB="9144"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indent="0" algn="l" defTabSz="914400" rtl="0" eaLnBrk="1" latinLnBrk="0" hangingPunct="1">
                        <a:buFont typeface="Arial" panose="020B0604020202020204" pitchFamily="34" charset="0"/>
                        <a:buNone/>
                      </a:pPr>
                      <a:r>
                        <a:rPr lang="en-US" sz="1600" b="0" kern="1200" dirty="0">
                          <a:solidFill>
                            <a:srgbClr val="3F403F"/>
                          </a:solidFill>
                          <a:latin typeface="+mn-lt"/>
                          <a:ea typeface="+mn-ea"/>
                          <a:cs typeface="+mn-cs"/>
                        </a:rPr>
                        <a:t>2017</a:t>
                      </a:r>
                    </a:p>
                  </a:txBody>
                  <a:tcPr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indent="0" algn="l" defTabSz="914400" rtl="0" eaLnBrk="1" latinLnBrk="0" hangingPunct="1">
                        <a:buFont typeface="Arial" panose="020B0604020202020204" pitchFamily="34" charset="0"/>
                        <a:buNone/>
                      </a:pPr>
                      <a:r>
                        <a:rPr lang="en-US" sz="1600" b="0" kern="1200" dirty="0">
                          <a:solidFill>
                            <a:srgbClr val="3F403F"/>
                          </a:solidFill>
                          <a:latin typeface="+mn-lt"/>
                          <a:ea typeface="+mn-ea"/>
                          <a:cs typeface="+mn-cs"/>
                        </a:rPr>
                        <a:t>2019</a:t>
                      </a:r>
                    </a:p>
                  </a:txBody>
                  <a:tcPr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indent="0" algn="l" defTabSz="914400" rtl="0" eaLnBrk="1" latinLnBrk="0" hangingPunct="1">
                        <a:buFont typeface="Arial" panose="020B0604020202020204" pitchFamily="34" charset="0"/>
                        <a:buNone/>
                      </a:pPr>
                      <a:r>
                        <a:rPr lang="en-US" sz="1600" b="0" kern="1200" dirty="0">
                          <a:solidFill>
                            <a:srgbClr val="3F403F"/>
                          </a:solidFill>
                          <a:latin typeface="+mn-lt"/>
                          <a:ea typeface="+mn-ea"/>
                          <a:cs typeface="+mn-cs"/>
                        </a:rPr>
                        <a:t>Var.</a:t>
                      </a:r>
                    </a:p>
                  </a:txBody>
                  <a:tcPr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4092826207"/>
                  </a:ext>
                </a:extLst>
              </a:tr>
              <a:tr h="0">
                <a:tc>
                  <a:txBody>
                    <a:bodyPr/>
                    <a:lstStyle/>
                    <a:p>
                      <a:pPr algn="l" fontAlgn="b"/>
                      <a:r>
                        <a:rPr lang="es-MX" sz="1600" b="0" i="0" u="none" strike="noStrike" dirty="0">
                          <a:solidFill>
                            <a:srgbClr val="3F403F"/>
                          </a:solidFill>
                          <a:effectLst/>
                          <a:latin typeface="Arial" panose="020B0604020202020204" pitchFamily="34" charset="0"/>
                        </a:rPr>
                        <a:t>  </a:t>
                      </a:r>
                      <a:r>
                        <a:rPr lang="es-MX" sz="1600" b="0" i="0" u="none" strike="noStrike" dirty="0" err="1">
                          <a:solidFill>
                            <a:srgbClr val="3F403F"/>
                          </a:solidFill>
                          <a:effectLst/>
                          <a:latin typeface="Arial" panose="020B0604020202020204" pitchFamily="34" charset="0"/>
                        </a:rPr>
                        <a:t>Avg</a:t>
                      </a:r>
                      <a:r>
                        <a:rPr lang="es-MX" sz="1600" b="0" i="0" u="none" strike="noStrike" dirty="0">
                          <a:solidFill>
                            <a:srgbClr val="3F403F"/>
                          </a:solidFill>
                          <a:effectLst/>
                          <a:latin typeface="Arial" panose="020B0604020202020204" pitchFamily="34" charset="0"/>
                        </a:rPr>
                        <a:t> DSO </a:t>
                      </a:r>
                    </a:p>
                  </a:txBody>
                  <a:tcPr marT="9144" marB="9144" anchor="ctr">
                    <a:lnL w="635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914400" rtl="0" eaLnBrk="1" latinLnBrk="0" hangingPunct="1">
                        <a:buFont typeface="Arial" panose="020B0604020202020204" pitchFamily="34" charset="0"/>
                        <a:buNone/>
                      </a:pPr>
                      <a:r>
                        <a:rPr lang="en-US" sz="1600" b="0" kern="1200" dirty="0">
                          <a:solidFill>
                            <a:srgbClr val="3F403F"/>
                          </a:solidFill>
                          <a:latin typeface="+mn-lt"/>
                          <a:ea typeface="+mn-ea"/>
                          <a:cs typeface="+mn-cs"/>
                        </a:rPr>
                        <a:t>65</a:t>
                      </a:r>
                    </a:p>
                  </a:txBody>
                  <a:tcPr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914400" rtl="0" eaLnBrk="1" latinLnBrk="0" hangingPunct="1">
                        <a:buFont typeface="Arial" panose="020B0604020202020204" pitchFamily="34" charset="0"/>
                        <a:buNone/>
                      </a:pPr>
                      <a:r>
                        <a:rPr lang="en-US" sz="1600" b="0" kern="1200" dirty="0">
                          <a:solidFill>
                            <a:srgbClr val="3F403F"/>
                          </a:solidFill>
                          <a:latin typeface="+mn-lt"/>
                          <a:ea typeface="+mn-ea"/>
                          <a:cs typeface="+mn-cs"/>
                        </a:rPr>
                        <a:t>58</a:t>
                      </a:r>
                    </a:p>
                  </a:txBody>
                  <a:tcPr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914400" rtl="0" eaLnBrk="1" latinLnBrk="0" hangingPunct="1">
                        <a:buFont typeface="Arial" panose="020B0604020202020204" pitchFamily="34" charset="0"/>
                        <a:buNone/>
                      </a:pPr>
                      <a:r>
                        <a:rPr lang="en-US" sz="1600" b="0" kern="1200" dirty="0">
                          <a:solidFill>
                            <a:srgbClr val="3F403F"/>
                          </a:solidFill>
                          <a:latin typeface="+mn-lt"/>
                          <a:ea typeface="+mn-ea"/>
                          <a:cs typeface="+mn-cs"/>
                        </a:rPr>
                        <a:t>-7</a:t>
                      </a:r>
                    </a:p>
                  </a:txBody>
                  <a:tcPr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2">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47462">
                <a:tc>
                  <a:txBody>
                    <a:bodyPr/>
                    <a:lstStyle/>
                    <a:p>
                      <a:pPr algn="l" fontAlgn="b"/>
                      <a:r>
                        <a:rPr lang="es-MX" sz="1600" b="0" i="0" u="none" strike="noStrike" dirty="0">
                          <a:solidFill>
                            <a:srgbClr val="3F403F"/>
                          </a:solidFill>
                          <a:effectLst/>
                          <a:latin typeface="Arial" panose="020B0604020202020204" pitchFamily="34" charset="0"/>
                        </a:rPr>
                        <a:t>  </a:t>
                      </a:r>
                      <a:r>
                        <a:rPr lang="es-MX" sz="1600" b="0" i="0" u="none" strike="noStrike" dirty="0" err="1">
                          <a:solidFill>
                            <a:srgbClr val="3F403F"/>
                          </a:solidFill>
                          <a:effectLst/>
                          <a:latin typeface="Arial" panose="020B0604020202020204" pitchFamily="34" charset="0"/>
                        </a:rPr>
                        <a:t>Customer</a:t>
                      </a:r>
                      <a:r>
                        <a:rPr lang="es-MX" sz="1600" b="0" i="0" u="none" strike="noStrike" dirty="0">
                          <a:solidFill>
                            <a:srgbClr val="3F403F"/>
                          </a:solidFill>
                          <a:effectLst/>
                          <a:latin typeface="Arial" panose="020B0604020202020204" pitchFamily="34" charset="0"/>
                        </a:rPr>
                        <a:t> +120 </a:t>
                      </a:r>
                      <a:r>
                        <a:rPr lang="es-MX" sz="1600" b="0" i="0" u="none" strike="noStrike" dirty="0" err="1">
                          <a:solidFill>
                            <a:srgbClr val="3F403F"/>
                          </a:solidFill>
                          <a:effectLst/>
                          <a:latin typeface="Arial" panose="020B0604020202020204" pitchFamily="34" charset="0"/>
                        </a:rPr>
                        <a:t>Days</a:t>
                      </a:r>
                      <a:r>
                        <a:rPr lang="es-MX" sz="1600" b="0" i="0" u="none" strike="noStrike" dirty="0">
                          <a:solidFill>
                            <a:srgbClr val="3F403F"/>
                          </a:solidFill>
                          <a:effectLst/>
                          <a:latin typeface="Arial" panose="020B0604020202020204" pitchFamily="34" charset="0"/>
                        </a:rPr>
                        <a:t> (#)</a:t>
                      </a: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indent="0" algn="l" defTabSz="914400" rtl="0" eaLnBrk="1" latinLnBrk="0" hangingPunct="1">
                        <a:buFont typeface="Arial" panose="020B0604020202020204" pitchFamily="34" charset="0"/>
                        <a:buNone/>
                      </a:pPr>
                      <a:r>
                        <a:rPr lang="en-US" sz="1600" b="0" kern="1200" dirty="0">
                          <a:solidFill>
                            <a:schemeClr val="tx1"/>
                          </a:solidFill>
                          <a:latin typeface="+mn-lt"/>
                          <a:ea typeface="+mn-ea"/>
                          <a:cs typeface="+mn-cs"/>
                        </a:rPr>
                        <a:t>353</a:t>
                      </a:r>
                      <a:endParaRPr lang="en-US" sz="1600" b="0" kern="1200" dirty="0">
                        <a:solidFill>
                          <a:srgbClr val="00B050"/>
                        </a:solidFill>
                        <a:latin typeface="+mn-lt"/>
                        <a:ea typeface="+mn-ea"/>
                        <a:cs typeface="+mn-cs"/>
                      </a:endParaRPr>
                    </a:p>
                  </a:txBody>
                  <a:tcPr marT="9144" marB="9144">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indent="0" algn="l" defTabSz="914400" rtl="0" eaLnBrk="1" latinLnBrk="0" hangingPunct="1">
                        <a:buFont typeface="Arial" panose="020B0604020202020204" pitchFamily="34" charset="0"/>
                        <a:buNone/>
                      </a:pPr>
                      <a:r>
                        <a:rPr lang="en-US" sz="1600" b="0" kern="1200" dirty="0">
                          <a:solidFill>
                            <a:srgbClr val="3F403F"/>
                          </a:solidFill>
                          <a:latin typeface="+mn-lt"/>
                          <a:ea typeface="+mn-ea"/>
                          <a:cs typeface="+mn-cs"/>
                        </a:rPr>
                        <a:t>80</a:t>
                      </a:r>
                    </a:p>
                  </a:txBody>
                  <a:tcPr marT="9144" marB="9144">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0" indent="0" algn="l" defTabSz="914400" rtl="0" eaLnBrk="1" latinLnBrk="0" hangingPunct="1">
                        <a:buFont typeface="Arial" panose="020B0604020202020204" pitchFamily="34" charset="0"/>
                        <a:buNone/>
                      </a:pPr>
                      <a:r>
                        <a:rPr lang="en-US" sz="1600" b="0" kern="1200" dirty="0">
                          <a:solidFill>
                            <a:srgbClr val="3F403F"/>
                          </a:solidFill>
                          <a:latin typeface="+mn-lt"/>
                          <a:ea typeface="+mn-ea"/>
                          <a:cs typeface="+mn-cs"/>
                        </a:rPr>
                        <a:t>-273</a:t>
                      </a:r>
                    </a:p>
                  </a:txBody>
                  <a:tcPr marT="9144" marB="9144">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1"/>
                  </a:ext>
                </a:extLst>
              </a:tr>
              <a:tr h="329607">
                <a:tc>
                  <a:txBody>
                    <a:bodyPr/>
                    <a:lstStyle/>
                    <a:p>
                      <a:pPr algn="l" fontAlgn="b"/>
                      <a:r>
                        <a:rPr lang="es-MX" sz="1600" b="0" i="0" u="none" strike="noStrike" dirty="0">
                          <a:solidFill>
                            <a:srgbClr val="3F403F"/>
                          </a:solidFill>
                          <a:effectLst/>
                          <a:latin typeface="Arial" panose="020B0604020202020204" pitchFamily="34" charset="0"/>
                        </a:rPr>
                        <a:t>  </a:t>
                      </a:r>
                      <a:r>
                        <a:rPr lang="es-MX" sz="1600" b="0" i="0" u="none" strike="noStrike" dirty="0" err="1">
                          <a:solidFill>
                            <a:srgbClr val="3F403F"/>
                          </a:solidFill>
                          <a:effectLst/>
                          <a:latin typeface="Arial" panose="020B0604020202020204" pitchFamily="34" charset="0"/>
                        </a:rPr>
                        <a:t>Bad</a:t>
                      </a:r>
                      <a:r>
                        <a:rPr lang="es-MX" sz="1600" b="0" i="0" u="none" strike="noStrike" dirty="0">
                          <a:solidFill>
                            <a:srgbClr val="3F403F"/>
                          </a:solidFill>
                          <a:effectLst/>
                          <a:latin typeface="Arial" panose="020B0604020202020204" pitchFamily="34" charset="0"/>
                        </a:rPr>
                        <a:t> </a:t>
                      </a:r>
                      <a:r>
                        <a:rPr lang="es-MX" sz="1600" b="0" i="0" u="none" strike="noStrike" dirty="0" err="1">
                          <a:solidFill>
                            <a:srgbClr val="3F403F"/>
                          </a:solidFill>
                          <a:effectLst/>
                          <a:latin typeface="Arial" panose="020B0604020202020204" pitchFamily="34" charset="0"/>
                        </a:rPr>
                        <a:t>Debts</a:t>
                      </a:r>
                      <a:r>
                        <a:rPr lang="es-MX" sz="1600" b="0" i="0" u="none" strike="noStrike" dirty="0">
                          <a:solidFill>
                            <a:srgbClr val="3F403F"/>
                          </a:solidFill>
                          <a:effectLst/>
                          <a:latin typeface="Arial" panose="020B0604020202020204" pitchFamily="34" charset="0"/>
                        </a:rPr>
                        <a:t> (MXP)</a:t>
                      </a: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914400" rtl="0" eaLnBrk="1" latinLnBrk="0" hangingPunct="1">
                        <a:buFont typeface="Arial" panose="020B0604020202020204" pitchFamily="34" charset="0"/>
                        <a:buNone/>
                      </a:pPr>
                      <a:r>
                        <a:rPr lang="en-US" sz="1600" b="0" kern="1200" dirty="0">
                          <a:solidFill>
                            <a:srgbClr val="3F403F"/>
                          </a:solidFill>
                          <a:latin typeface="+mn-lt"/>
                          <a:ea typeface="+mn-ea"/>
                          <a:cs typeface="+mn-cs"/>
                        </a:rPr>
                        <a:t>$17.5</a:t>
                      </a:r>
                    </a:p>
                  </a:txBody>
                  <a:tcPr marT="9144" marB="9144">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914400" rtl="0" eaLnBrk="1" latinLnBrk="0" hangingPunct="1">
                        <a:buFont typeface="Arial" panose="020B0604020202020204" pitchFamily="34" charset="0"/>
                        <a:buNone/>
                      </a:pPr>
                      <a:r>
                        <a:rPr lang="en-US" sz="1600" b="0" kern="1200" dirty="0">
                          <a:solidFill>
                            <a:srgbClr val="3F403F"/>
                          </a:solidFill>
                          <a:latin typeface="+mn-lt"/>
                          <a:ea typeface="+mn-ea"/>
                          <a:cs typeface="+mn-cs"/>
                        </a:rPr>
                        <a:t>$6.0</a:t>
                      </a:r>
                    </a:p>
                  </a:txBody>
                  <a:tcPr marT="9144" marB="9144">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914400" rtl="0" eaLnBrk="1" latinLnBrk="0" hangingPunct="1">
                        <a:buFont typeface="Arial" panose="020B0604020202020204" pitchFamily="34" charset="0"/>
                        <a:buNone/>
                      </a:pPr>
                      <a:r>
                        <a:rPr lang="en-US" sz="1600" b="0" kern="1200" dirty="0">
                          <a:solidFill>
                            <a:srgbClr val="3F403F"/>
                          </a:solidFill>
                          <a:latin typeface="+mn-lt"/>
                          <a:ea typeface="+mn-ea"/>
                          <a:cs typeface="+mn-cs"/>
                        </a:rPr>
                        <a:t>-$11.5</a:t>
                      </a:r>
                    </a:p>
                  </a:txBody>
                  <a:tcPr marT="9144" marB="9144">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17436814"/>
                  </a:ext>
                </a:extLst>
              </a:tr>
            </a:tbl>
          </a:graphicData>
        </a:graphic>
      </p:graphicFrame>
      <p:sp>
        <p:nvSpPr>
          <p:cNvPr id="7" name="Content Placeholder 3">
            <a:extLst>
              <a:ext uri="{FF2B5EF4-FFF2-40B4-BE49-F238E27FC236}">
                <a16:creationId xmlns:a16="http://schemas.microsoft.com/office/drawing/2014/main" id="{F28902D9-E619-474C-B6DF-DE5352E9C693}"/>
              </a:ext>
            </a:extLst>
          </p:cNvPr>
          <p:cNvSpPr txBox="1">
            <a:spLocks/>
          </p:cNvSpPr>
          <p:nvPr/>
        </p:nvSpPr>
        <p:spPr>
          <a:xfrm>
            <a:off x="659730" y="895222"/>
            <a:ext cx="5317558" cy="594533"/>
          </a:xfrm>
          <a:prstGeom prst="rect">
            <a:avLst/>
          </a:prstGeom>
          <a:noFill/>
          <a:ln w="6350">
            <a:noFill/>
          </a:ln>
        </p:spPr>
        <p:txBody>
          <a:bodyPr wrap="square" lIns="0" tIns="0" rIns="0" bIns="0">
            <a:noAutofit/>
          </a:bodyPr>
          <a:lst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1800" kern="1200">
                <a:solidFill>
                  <a:srgbClr val="191919"/>
                </a:solidFill>
                <a:latin typeface="+mn-lt"/>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Clr>
                <a:srgbClr val="404040"/>
              </a:buClr>
              <a:buNone/>
              <a:defRPr/>
            </a:pPr>
            <a:r>
              <a:rPr lang="en-US" sz="1600" b="1" spc="-40" dirty="0">
                <a:solidFill>
                  <a:schemeClr val="accent1"/>
                </a:solidFill>
              </a:rPr>
              <a:t>Problem(s) we needed to solve </a:t>
            </a:r>
            <a:r>
              <a:rPr lang="en-US" sz="1600" b="1" spc="-40" dirty="0">
                <a:solidFill>
                  <a:schemeClr val="accent1"/>
                </a:solidFill>
                <a:latin typeface="Arial" panose="020B0604020202020204"/>
              </a:rPr>
              <a:t> </a:t>
            </a:r>
          </a:p>
          <a:p>
            <a:pPr marL="407987" indent="-194310">
              <a:spcBef>
                <a:spcPct val="0"/>
              </a:spcBef>
              <a:buClr>
                <a:srgbClr val="404040"/>
              </a:buClr>
              <a:defRPr/>
            </a:pPr>
            <a:r>
              <a:rPr lang="en-US" sz="1600" spc="-40" dirty="0">
                <a:solidFill>
                  <a:srgbClr val="3F403F"/>
                </a:solidFill>
              </a:rPr>
              <a:t>Revert DSO unfavorable trend and reduce them.  </a:t>
            </a:r>
          </a:p>
          <a:p>
            <a:pPr marL="0" indent="0">
              <a:spcBef>
                <a:spcPct val="0"/>
              </a:spcBef>
              <a:buClr>
                <a:srgbClr val="404040"/>
              </a:buClr>
              <a:buNone/>
              <a:defRPr/>
            </a:pPr>
            <a:endParaRPr lang="en-US" sz="1600" dirty="0">
              <a:solidFill>
                <a:srgbClr val="3F403F"/>
              </a:solidFill>
              <a:latin typeface="Arial" panose="020B0604020202020204"/>
            </a:endParaRPr>
          </a:p>
        </p:txBody>
      </p:sp>
      <p:graphicFrame>
        <p:nvGraphicFramePr>
          <p:cNvPr id="8" name="Table 7">
            <a:extLst>
              <a:ext uri="{FF2B5EF4-FFF2-40B4-BE49-F238E27FC236}">
                <a16:creationId xmlns:a16="http://schemas.microsoft.com/office/drawing/2014/main" id="{2311FDEC-7399-3D46-B97E-97E9F4F38EE5}"/>
              </a:ext>
            </a:extLst>
          </p:cNvPr>
          <p:cNvGraphicFramePr>
            <a:graphicFrameLocks noGrp="1"/>
          </p:cNvGraphicFramePr>
          <p:nvPr>
            <p:extLst>
              <p:ext uri="{D42A27DB-BD31-4B8C-83A1-F6EECF244321}">
                <p14:modId xmlns:p14="http://schemas.microsoft.com/office/powerpoint/2010/main" val="4243875101"/>
              </p:ext>
            </p:extLst>
          </p:nvPr>
        </p:nvGraphicFramePr>
        <p:xfrm>
          <a:off x="659731" y="2015419"/>
          <a:ext cx="10872536" cy="1738434"/>
        </p:xfrm>
        <a:graphic>
          <a:graphicData uri="http://schemas.openxmlformats.org/drawingml/2006/table">
            <a:tbl>
              <a:tblPr>
                <a:tableStyleId>{5C22544A-7EE6-4342-B048-85BDC9FD1C3A}</a:tableStyleId>
              </a:tblPr>
              <a:tblGrid>
                <a:gridCol w="1075449">
                  <a:extLst>
                    <a:ext uri="{9D8B030D-6E8A-4147-A177-3AD203B41FA5}">
                      <a16:colId xmlns:a16="http://schemas.microsoft.com/office/drawing/2014/main" val="20000"/>
                    </a:ext>
                  </a:extLst>
                </a:gridCol>
                <a:gridCol w="9797087">
                  <a:extLst>
                    <a:ext uri="{9D8B030D-6E8A-4147-A177-3AD203B41FA5}">
                      <a16:colId xmlns:a16="http://schemas.microsoft.com/office/drawing/2014/main" val="20001"/>
                    </a:ext>
                  </a:extLst>
                </a:gridCol>
              </a:tblGrid>
              <a:tr h="427823">
                <a:tc gridSpan="2">
                  <a:txBody>
                    <a:bodyPr/>
                    <a:lstStyle/>
                    <a:p>
                      <a:pPr algn="l" fontAlgn="ctr"/>
                      <a:r>
                        <a:rPr lang="en-SG" sz="1600" b="1" i="0" u="none" strike="noStrike" dirty="0">
                          <a:solidFill>
                            <a:schemeClr val="accent1"/>
                          </a:solidFill>
                          <a:effectLst/>
                          <a:latin typeface="+mn-lt"/>
                        </a:rPr>
                        <a:t>Actions</a:t>
                      </a:r>
                    </a:p>
                  </a:txBody>
                  <a:tcPr marL="0"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SG" sz="1050" b="1" i="0" u="none" strike="noStrike" dirty="0">
                        <a:solidFill>
                          <a:schemeClr val="bg1"/>
                        </a:solidFill>
                        <a:effectLst/>
                        <a:latin typeface="Arial"/>
                      </a:endParaRPr>
                    </a:p>
                  </a:txBody>
                  <a:tcPr marL="9525" marR="9525" marT="9525" marB="0" anchor="ctr">
                    <a:lnT w="12700" cmpd="sng">
                      <a:noFill/>
                    </a:lnT>
                    <a:lnB w="12700" cmpd="sng">
                      <a:noFill/>
                    </a:lnB>
                    <a:solidFill>
                      <a:srgbClr val="0A4A8E"/>
                    </a:solidFill>
                  </a:tcPr>
                </a:tc>
                <a:extLst>
                  <a:ext uri="{0D108BD9-81ED-4DB2-BD59-A6C34878D82A}">
                    <a16:rowId xmlns:a16="http://schemas.microsoft.com/office/drawing/2014/main" val="2345245104"/>
                  </a:ext>
                </a:extLst>
              </a:tr>
              <a:tr h="511714">
                <a:tc>
                  <a:txBody>
                    <a:bodyPr/>
                    <a:lstStyle/>
                    <a:p>
                      <a:pPr algn="l" fontAlgn="ctr"/>
                      <a:r>
                        <a:rPr lang="en-SG" sz="1600" b="0" u="none" strike="noStrike" dirty="0">
                          <a:solidFill>
                            <a:srgbClr val="3F403F"/>
                          </a:solidFill>
                          <a:effectLst/>
                        </a:rPr>
                        <a:t>Daily</a:t>
                      </a:r>
                      <a:endParaRPr lang="en-SG" sz="1600" b="0" i="0" u="none" strike="noStrike" dirty="0">
                        <a:solidFill>
                          <a:srgbClr val="3F403F"/>
                        </a:solidFill>
                        <a:effectLst/>
                        <a:latin typeface="Arial"/>
                      </a:endParaRPr>
                    </a:p>
                  </a:txBody>
                  <a:tcPr marT="9144" marB="9144" anchor="ctr">
                    <a:lnL w="6350" cap="flat" cmpd="sng" algn="ctr">
                      <a:noFill/>
                      <a:prstDash val="solid"/>
                      <a:round/>
                      <a:headEnd type="none" w="med" len="med"/>
                      <a:tailEnd type="none" w="med" len="med"/>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292608" indent="-201168" algn="l" defTabSz="914400" rtl="0" eaLnBrk="1" latinLnBrk="0" hangingPunct="1">
                        <a:lnSpc>
                          <a:spcPct val="90000"/>
                        </a:lnSpc>
                        <a:spcBef>
                          <a:spcPct val="0"/>
                        </a:spcBef>
                        <a:spcAft>
                          <a:spcPts val="0"/>
                        </a:spcAft>
                        <a:buClr>
                          <a:srgbClr val="404040"/>
                        </a:buClr>
                        <a:buFont typeface="Arial" panose="020B0604020202020204" pitchFamily="34" charset="0"/>
                        <a:buChar char="•"/>
                        <a:defRPr/>
                      </a:pPr>
                      <a:r>
                        <a:rPr lang="en-US" sz="1600" b="0" kern="1200" dirty="0">
                          <a:solidFill>
                            <a:srgbClr val="404040"/>
                          </a:solidFill>
                          <a:latin typeface="+mn-lt"/>
                          <a:ea typeface="+mn-ea"/>
                          <a:cs typeface="+mn-cs"/>
                        </a:rPr>
                        <a:t>Follow up with customers by collections area.</a:t>
                      </a:r>
                    </a:p>
                    <a:p>
                      <a:pPr marL="292608" indent="-201168" algn="l" defTabSz="914400" rtl="0" eaLnBrk="1" latinLnBrk="0" hangingPunct="1">
                        <a:lnSpc>
                          <a:spcPct val="90000"/>
                        </a:lnSpc>
                        <a:spcBef>
                          <a:spcPct val="0"/>
                        </a:spcBef>
                        <a:spcAft>
                          <a:spcPts val="0"/>
                        </a:spcAft>
                        <a:buClr>
                          <a:srgbClr val="404040"/>
                        </a:buClr>
                        <a:buFont typeface="Arial" panose="020B0604020202020204" pitchFamily="34" charset="0"/>
                        <a:buChar char="•"/>
                        <a:defRPr/>
                      </a:pPr>
                      <a:r>
                        <a:rPr lang="en-US" sz="1600" b="0" kern="1200" dirty="0">
                          <a:solidFill>
                            <a:srgbClr val="404040"/>
                          </a:solidFill>
                          <a:latin typeface="+mn-lt"/>
                          <a:ea typeface="+mn-ea"/>
                          <a:cs typeface="+mn-cs"/>
                        </a:rPr>
                        <a:t>Visual management tracking collections status.</a:t>
                      </a:r>
                    </a:p>
                  </a:txBody>
                  <a:tcPr marT="9144" marB="9144" anchor="ctr">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0"/>
                  </a:ext>
                </a:extLst>
              </a:tr>
              <a:tr h="308008">
                <a:tc>
                  <a:txBody>
                    <a:bodyPr/>
                    <a:lstStyle/>
                    <a:p>
                      <a:pPr algn="l" fontAlgn="ctr"/>
                      <a:r>
                        <a:rPr lang="en-SG" sz="1600" b="0" u="none" strike="noStrike" dirty="0">
                          <a:solidFill>
                            <a:srgbClr val="3F403F"/>
                          </a:solidFill>
                          <a:effectLst/>
                        </a:rPr>
                        <a:t>Weekly</a:t>
                      </a:r>
                      <a:endParaRPr lang="en-SG" sz="1600" b="1" i="0" u="none" strike="noStrike" dirty="0">
                        <a:effectLst/>
                        <a:latin typeface="Arial"/>
                      </a:endParaRP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indent="-201168" algn="l" defTabSz="914400" rtl="0" eaLnBrk="1" latinLnBrk="0" hangingPunct="1">
                        <a:lnSpc>
                          <a:spcPct val="90000"/>
                        </a:lnSpc>
                        <a:spcBef>
                          <a:spcPct val="0"/>
                        </a:spcBef>
                        <a:spcAft>
                          <a:spcPts val="600"/>
                        </a:spcAft>
                        <a:buClr>
                          <a:srgbClr val="404040"/>
                        </a:buClr>
                        <a:buFont typeface="Arial" panose="020B0604020202020204" pitchFamily="34" charset="0"/>
                        <a:buChar char="•"/>
                        <a:defRPr/>
                      </a:pPr>
                      <a:r>
                        <a:rPr lang="en-US" sz="1600" b="0" kern="1200" dirty="0">
                          <a:solidFill>
                            <a:srgbClr val="404040"/>
                          </a:solidFill>
                          <a:latin typeface="+mn-lt"/>
                          <a:ea typeface="+mn-ea"/>
                          <a:cs typeface="+mn-cs"/>
                        </a:rPr>
                        <a:t>Collection Mgr. leads meeting with Commercial team to follow up AR issues.</a:t>
                      </a: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90889">
                <a:tc>
                  <a:txBody>
                    <a:bodyPr/>
                    <a:lstStyle/>
                    <a:p>
                      <a:pPr algn="l" fontAlgn="ctr"/>
                      <a:r>
                        <a:rPr lang="en-SG" sz="1600" b="0" u="none" strike="noStrike" dirty="0">
                          <a:solidFill>
                            <a:srgbClr val="3F403F"/>
                          </a:solidFill>
                          <a:effectLst/>
                        </a:rPr>
                        <a:t>Monthly</a:t>
                      </a:r>
                      <a:endParaRPr lang="en-SG" sz="1600" b="1" i="0" u="none" strike="noStrike" dirty="0">
                        <a:effectLst/>
                        <a:latin typeface="Arial"/>
                      </a:endParaRP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marL="292608" indent="-201168" algn="l" defTabSz="914400" rtl="0" eaLnBrk="1" latinLnBrk="0" hangingPunct="1">
                        <a:lnSpc>
                          <a:spcPct val="90000"/>
                        </a:lnSpc>
                        <a:spcBef>
                          <a:spcPct val="0"/>
                        </a:spcBef>
                        <a:spcAft>
                          <a:spcPts val="0"/>
                        </a:spcAft>
                        <a:buClr>
                          <a:srgbClr val="404040"/>
                        </a:buClr>
                        <a:buFont typeface="Arial" panose="020B0604020202020204" pitchFamily="34" charset="0"/>
                        <a:buChar char="•"/>
                        <a:defRPr/>
                      </a:pPr>
                      <a:r>
                        <a:rPr lang="en-US" sz="1600" b="0" kern="1200" dirty="0">
                          <a:solidFill>
                            <a:srgbClr val="404040"/>
                          </a:solidFill>
                          <a:latin typeface="+mn-lt"/>
                          <a:ea typeface="+mn-ea"/>
                          <a:cs typeface="+mn-cs"/>
                        </a:rPr>
                        <a:t>Follow up meetings between Finance, Commercial and Ops. functions on AR issues.</a:t>
                      </a:r>
                    </a:p>
                    <a:p>
                      <a:pPr marL="292608" indent="-201168" algn="l" defTabSz="914400" rtl="0" eaLnBrk="1" latinLnBrk="0" hangingPunct="1">
                        <a:lnSpc>
                          <a:spcPct val="90000"/>
                        </a:lnSpc>
                        <a:spcBef>
                          <a:spcPct val="0"/>
                        </a:spcBef>
                        <a:spcAft>
                          <a:spcPts val="0"/>
                        </a:spcAft>
                        <a:buClr>
                          <a:srgbClr val="404040"/>
                        </a:buClr>
                        <a:buFont typeface="Arial" panose="020B0604020202020204" pitchFamily="34" charset="0"/>
                        <a:buChar char="•"/>
                        <a:defRPr/>
                      </a:pPr>
                      <a:r>
                        <a:rPr lang="en-US" sz="1600" b="0" kern="1200" dirty="0">
                          <a:solidFill>
                            <a:srgbClr val="404040"/>
                          </a:solidFill>
                          <a:latin typeface="+mn-lt"/>
                          <a:ea typeface="+mn-ea"/>
                          <a:cs typeface="+mn-cs"/>
                        </a:rPr>
                        <a:t>Review KPI’s indicators with CFO and GM.</a:t>
                      </a:r>
                    </a:p>
                  </a:txBody>
                  <a:tcPr marT="9144" marB="9144"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2"/>
                  </a:ext>
                </a:extLst>
              </a:tr>
            </a:tbl>
          </a:graphicData>
        </a:graphic>
      </p:graphicFrame>
      <p:sp>
        <p:nvSpPr>
          <p:cNvPr id="9" name="Content Placeholder 3">
            <a:extLst>
              <a:ext uri="{FF2B5EF4-FFF2-40B4-BE49-F238E27FC236}">
                <a16:creationId xmlns:a16="http://schemas.microsoft.com/office/drawing/2014/main" id="{F0792CA0-1792-1F41-A3AB-311947BB8A0F}"/>
              </a:ext>
            </a:extLst>
          </p:cNvPr>
          <p:cNvSpPr txBox="1">
            <a:spLocks/>
          </p:cNvSpPr>
          <p:nvPr/>
        </p:nvSpPr>
        <p:spPr>
          <a:xfrm>
            <a:off x="6214714" y="895222"/>
            <a:ext cx="5643609" cy="594533"/>
          </a:xfrm>
          <a:prstGeom prst="rect">
            <a:avLst/>
          </a:prstGeom>
          <a:noFill/>
          <a:ln w="6350">
            <a:noFill/>
          </a:ln>
        </p:spPr>
        <p:txBody>
          <a:bodyPr wrap="square" lIns="0" tIns="0" rIns="0" bIns="0">
            <a:noAutofit/>
          </a:bodyPr>
          <a:lst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1800" kern="1200">
                <a:solidFill>
                  <a:srgbClr val="191919"/>
                </a:solidFill>
                <a:latin typeface="+mn-lt"/>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Clr>
                <a:srgbClr val="404040"/>
              </a:buClr>
              <a:buNone/>
              <a:defRPr/>
            </a:pPr>
            <a:r>
              <a:rPr lang="en-US" sz="1600" b="1" spc="-40" dirty="0">
                <a:solidFill>
                  <a:srgbClr val="0A4A8E"/>
                </a:solidFill>
              </a:rPr>
              <a:t>Summary of solution</a:t>
            </a:r>
            <a:endParaRPr lang="en-US" sz="1600" b="1" spc="-40" dirty="0">
              <a:solidFill>
                <a:schemeClr val="accent1"/>
              </a:solidFill>
              <a:latin typeface="Arial" panose="020B0604020202020204"/>
            </a:endParaRPr>
          </a:p>
          <a:p>
            <a:pPr marL="407987" indent="-194310">
              <a:spcBef>
                <a:spcPct val="0"/>
              </a:spcBef>
              <a:buClr>
                <a:srgbClr val="404040"/>
              </a:buClr>
              <a:defRPr/>
            </a:pPr>
            <a:r>
              <a:rPr lang="en-US" sz="1600" spc="-40" dirty="0">
                <a:solidFill>
                  <a:srgbClr val="3F403F"/>
                </a:solidFill>
              </a:rPr>
              <a:t>Developed an A3 to identify Root Cause, as a result:</a:t>
            </a:r>
          </a:p>
          <a:p>
            <a:pPr marL="590867" lvl="1" indent="-194310">
              <a:spcBef>
                <a:spcPct val="0"/>
              </a:spcBef>
              <a:spcAft>
                <a:spcPts val="300"/>
              </a:spcAft>
              <a:buClr>
                <a:srgbClr val="404040"/>
              </a:buClr>
              <a:buFont typeface="System Font Regular"/>
              <a:buChar char="–"/>
              <a:defRPr/>
            </a:pPr>
            <a:r>
              <a:rPr lang="en-US" sz="1600" spc="-40" dirty="0">
                <a:solidFill>
                  <a:srgbClr val="3F403F"/>
                </a:solidFill>
              </a:rPr>
              <a:t>Deliver invoices to customers during the first 10 WD.</a:t>
            </a:r>
          </a:p>
          <a:p>
            <a:pPr marL="590867" lvl="1" indent="-194310">
              <a:spcBef>
                <a:spcPct val="0"/>
              </a:spcBef>
              <a:spcAft>
                <a:spcPts val="300"/>
              </a:spcAft>
              <a:buClr>
                <a:srgbClr val="404040"/>
              </a:buClr>
              <a:buFont typeface="System Font Regular"/>
              <a:buChar char="–"/>
              <a:defRPr/>
            </a:pPr>
            <a:r>
              <a:rPr lang="en-US" sz="1600" spc="-40" dirty="0">
                <a:solidFill>
                  <a:srgbClr val="3F403F"/>
                </a:solidFill>
              </a:rPr>
              <a:t>Update customers information in the system on time.</a:t>
            </a:r>
          </a:p>
          <a:p>
            <a:pPr marL="590867" lvl="1" indent="-194310">
              <a:spcBef>
                <a:spcPct val="0"/>
              </a:spcBef>
              <a:spcAft>
                <a:spcPts val="300"/>
              </a:spcAft>
              <a:buClr>
                <a:srgbClr val="404040"/>
              </a:buClr>
              <a:buFont typeface="System Font Regular"/>
              <a:buChar char="–"/>
              <a:defRPr/>
            </a:pPr>
            <a:r>
              <a:rPr lang="en-US" sz="1600" spc="-40" dirty="0">
                <a:solidFill>
                  <a:srgbClr val="3F403F"/>
                </a:solidFill>
              </a:rPr>
              <a:t>Improve customer negotiations and reconciliation process.</a:t>
            </a:r>
          </a:p>
          <a:p>
            <a:pPr marL="407987" indent="-194310">
              <a:spcBef>
                <a:spcPct val="0"/>
              </a:spcBef>
              <a:buClr>
                <a:srgbClr val="404040"/>
              </a:buClr>
              <a:defRPr/>
            </a:pPr>
            <a:endParaRPr lang="en-US" sz="1600" spc="-40" dirty="0">
              <a:solidFill>
                <a:srgbClr val="3F403F"/>
              </a:solidFill>
            </a:endParaRPr>
          </a:p>
        </p:txBody>
      </p:sp>
      <p:sp>
        <p:nvSpPr>
          <p:cNvPr id="10" name="Content Placeholder 3">
            <a:extLst>
              <a:ext uri="{FF2B5EF4-FFF2-40B4-BE49-F238E27FC236}">
                <a16:creationId xmlns:a16="http://schemas.microsoft.com/office/drawing/2014/main" id="{B0863F10-A221-D647-BA74-07CEF0DDD2DE}"/>
              </a:ext>
            </a:extLst>
          </p:cNvPr>
          <p:cNvSpPr txBox="1">
            <a:spLocks/>
          </p:cNvSpPr>
          <p:nvPr/>
        </p:nvSpPr>
        <p:spPr>
          <a:xfrm>
            <a:off x="660391" y="5701334"/>
            <a:ext cx="10668544" cy="594533"/>
          </a:xfrm>
          <a:prstGeom prst="rect">
            <a:avLst/>
          </a:prstGeom>
          <a:noFill/>
          <a:ln w="6350">
            <a:noFill/>
          </a:ln>
        </p:spPr>
        <p:txBody>
          <a:bodyPr wrap="square" lIns="0" tIns="0" rIns="0" bIns="0">
            <a:noAutofit/>
          </a:bodyPr>
          <a:lst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1800" kern="1200">
                <a:solidFill>
                  <a:srgbClr val="191919"/>
                </a:solidFill>
                <a:latin typeface="+mn-lt"/>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rgbClr val="19191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Clr>
                <a:srgbClr val="404040"/>
              </a:buClr>
              <a:buNone/>
              <a:defRPr/>
            </a:pPr>
            <a:r>
              <a:rPr lang="en-US" sz="1600" b="1" spc="-40" dirty="0">
                <a:solidFill>
                  <a:schemeClr val="accent1"/>
                </a:solidFill>
              </a:rPr>
              <a:t>Leadership/Culture</a:t>
            </a:r>
            <a:endParaRPr lang="en-US" sz="1600" b="1" spc="-40" dirty="0">
              <a:solidFill>
                <a:schemeClr val="accent1"/>
              </a:solidFill>
              <a:latin typeface="Arial" panose="020B0604020202020204"/>
            </a:endParaRPr>
          </a:p>
          <a:p>
            <a:pPr marL="407987" indent="-194310">
              <a:spcBef>
                <a:spcPct val="0"/>
              </a:spcBef>
              <a:buClr>
                <a:srgbClr val="404040"/>
              </a:buClr>
              <a:defRPr/>
            </a:pPr>
            <a:r>
              <a:rPr lang="en-US" sz="1600" spc="-40" dirty="0">
                <a:solidFill>
                  <a:srgbClr val="3F403F"/>
                </a:solidFill>
              </a:rPr>
              <a:t>Multifunctional Team Work to follow up tactical actions in order to maintain DSO on target.</a:t>
            </a:r>
          </a:p>
          <a:p>
            <a:pPr marL="0" indent="0">
              <a:spcBef>
                <a:spcPct val="0"/>
              </a:spcBef>
              <a:buClr>
                <a:srgbClr val="404040"/>
              </a:buClr>
              <a:buNone/>
              <a:defRPr/>
            </a:pPr>
            <a:endParaRPr lang="en-US" sz="1600" dirty="0">
              <a:solidFill>
                <a:srgbClr val="3F403F"/>
              </a:solidFill>
              <a:latin typeface="Arial" panose="020B0604020202020204"/>
            </a:endParaRPr>
          </a:p>
        </p:txBody>
      </p:sp>
      <p:sp>
        <p:nvSpPr>
          <p:cNvPr id="11" name="TextBox 10">
            <a:extLst>
              <a:ext uri="{FF2B5EF4-FFF2-40B4-BE49-F238E27FC236}">
                <a16:creationId xmlns:a16="http://schemas.microsoft.com/office/drawing/2014/main" id="{DEC47847-E857-0244-81E5-B7EFD074E8D7}"/>
              </a:ext>
            </a:extLst>
          </p:cNvPr>
          <p:cNvSpPr txBox="1"/>
          <p:nvPr/>
        </p:nvSpPr>
        <p:spPr>
          <a:xfrm>
            <a:off x="10562519" y="392707"/>
            <a:ext cx="1087798" cy="276999"/>
          </a:xfrm>
          <a:prstGeom prst="rect">
            <a:avLst/>
          </a:prstGeom>
          <a:solidFill>
            <a:srgbClr val="FF0000"/>
          </a:solidFill>
        </p:spPr>
        <p:txBody>
          <a:bodyPr wrap="square" lIns="0" tIns="0" rIns="0" bIns="0" rtlCol="0">
            <a:spAutoFit/>
          </a:bodyPr>
          <a:lstStyle/>
          <a:p>
            <a:pPr marL="91440" algn="l">
              <a:spcBef>
                <a:spcPts val="0"/>
              </a:spcBef>
              <a:spcAft>
                <a:spcPts val="1200"/>
              </a:spcAft>
            </a:pPr>
            <a:r>
              <a:rPr lang="en-US" dirty="0">
                <a:solidFill>
                  <a:schemeClr val="bg1"/>
                </a:solidFill>
              </a:rPr>
              <a:t>Example</a:t>
            </a:r>
          </a:p>
        </p:txBody>
      </p:sp>
    </p:spTree>
    <p:extLst>
      <p:ext uri="{BB962C8B-B14F-4D97-AF65-F5344CB8AC3E}">
        <p14:creationId xmlns:p14="http://schemas.microsoft.com/office/powerpoint/2010/main" val="3557179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rinks_2021">
  <a:themeElements>
    <a:clrScheme name="Custom 17">
      <a:dk1>
        <a:srgbClr val="3F403F"/>
      </a:dk1>
      <a:lt1>
        <a:srgbClr val="FFFFFF"/>
      </a:lt1>
      <a:dk2>
        <a:srgbClr val="3F403F"/>
      </a:dk2>
      <a:lt2>
        <a:srgbClr val="E7E6E6"/>
      </a:lt2>
      <a:accent1>
        <a:srgbClr val="0A498E"/>
      </a:accent1>
      <a:accent2>
        <a:srgbClr val="97CAEB"/>
      </a:accent2>
      <a:accent3>
        <a:srgbClr val="FFC528"/>
      </a:accent3>
      <a:accent4>
        <a:srgbClr val="64CFE3"/>
      </a:accent4>
      <a:accent5>
        <a:srgbClr val="808383"/>
      </a:accent5>
      <a:accent6>
        <a:srgbClr val="E3E6E8"/>
      </a:accent6>
      <a:hlink>
        <a:srgbClr val="0A498E"/>
      </a:hlink>
      <a:folHlink>
        <a:srgbClr val="0A498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rinks_2021" id="{0906AB56-206C-7047-B4DB-93BDFB87B381}" vid="{62352836-0FE6-7A4B-87DA-F7A63ADA08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Brinks_2021</Template>
  <TotalTime>8892</TotalTime>
  <Words>1330</Words>
  <Application>Microsoft Macintosh PowerPoint</Application>
  <PresentationFormat>Widescreen</PresentationFormat>
  <Paragraphs>180</Paragraphs>
  <Slides>12</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System Font Regular</vt:lpstr>
      <vt:lpstr>Brinks_2021</vt:lpstr>
      <vt:lpstr>think-cell Slide</vt:lpstr>
      <vt:lpstr>Lean Success Stories Toolkit</vt:lpstr>
      <vt:lpstr>About the Toolkit</vt:lpstr>
      <vt:lpstr>What is a Success Story</vt:lpstr>
      <vt:lpstr>Why a Success Story is Important</vt:lpstr>
      <vt:lpstr>How we use Success Stories</vt:lpstr>
      <vt:lpstr>How to Share your Success Story</vt:lpstr>
      <vt:lpstr>Success Story Template &amp; Examples</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Becky Ofarrell</dc:creator>
  <cp:keywords/>
  <dc:description/>
  <cp:lastModifiedBy>Nicole van Esselstyn</cp:lastModifiedBy>
  <cp:revision>294</cp:revision>
  <cp:lastPrinted>2021-05-25T19:44:23Z</cp:lastPrinted>
  <dcterms:created xsi:type="dcterms:W3CDTF">2021-05-20T15:24:40Z</dcterms:created>
  <dcterms:modified xsi:type="dcterms:W3CDTF">2022-01-13T19:44:30Z</dcterms:modified>
  <cp:category/>
</cp:coreProperties>
</file>