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4"/>
  </p:sldMasterIdLst>
  <p:notesMasterIdLst>
    <p:notesMasterId r:id="rId22"/>
  </p:notesMasterIdLst>
  <p:sldIdLst>
    <p:sldId id="876" r:id="rId5"/>
    <p:sldId id="907" r:id="rId6"/>
    <p:sldId id="913" r:id="rId7"/>
    <p:sldId id="914" r:id="rId8"/>
    <p:sldId id="915" r:id="rId9"/>
    <p:sldId id="916" r:id="rId10"/>
    <p:sldId id="917" r:id="rId11"/>
    <p:sldId id="919" r:id="rId12"/>
    <p:sldId id="920" r:id="rId13"/>
    <p:sldId id="926" r:id="rId14"/>
    <p:sldId id="927" r:id="rId15"/>
    <p:sldId id="924" r:id="rId16"/>
    <p:sldId id="925" r:id="rId17"/>
    <p:sldId id="922" r:id="rId18"/>
    <p:sldId id="928" r:id="rId19"/>
    <p:sldId id="923" r:id="rId20"/>
    <p:sldId id="9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EFF"/>
    <a:srgbClr val="444B4C"/>
    <a:srgbClr val="359ED3"/>
    <a:srgbClr val="F6F6F6"/>
    <a:srgbClr val="ECEDED"/>
    <a:srgbClr val="D0D2D2"/>
    <a:srgbClr val="FFFFFF"/>
    <a:srgbClr val="BA121C"/>
    <a:srgbClr val="762864"/>
    <a:srgbClr val="863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52758-43CA-4024-8ED0-FD8AA7B7319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5E338-DE39-442B-98A9-610D5CC0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4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E338-DE39-442B-98A9-610D5CC03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5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67A152-A12B-6ED1-2007-AF88E87C8587}"/>
              </a:ext>
            </a:extLst>
          </p:cNvPr>
          <p:cNvSpPr/>
          <p:nvPr userDrawn="1"/>
        </p:nvSpPr>
        <p:spPr>
          <a:xfrm>
            <a:off x="0" y="0"/>
            <a:ext cx="12192000" cy="6311423"/>
          </a:xfrm>
          <a:prstGeom prst="rect">
            <a:avLst/>
          </a:prstGeom>
          <a:solidFill>
            <a:srgbClr val="DEE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8D91BD-2343-7251-722C-EB8B956C1463}"/>
              </a:ext>
            </a:extLst>
          </p:cNvPr>
          <p:cNvSpPr txBox="1">
            <a:spLocks/>
          </p:cNvSpPr>
          <p:nvPr userDrawn="1"/>
        </p:nvSpPr>
        <p:spPr>
          <a:xfrm>
            <a:off x="380018" y="3569266"/>
            <a:ext cx="7858049" cy="721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00000"/>
                </a:solidFill>
                <a:latin typeface="Oswald" panose="00000500000000000000" pitchFamily="2" charset="0"/>
                <a:cs typeface="Segoe UI"/>
              </a:rPr>
              <a:t>Introduction to Dunn Solutions Group</a:t>
            </a:r>
            <a:endParaRPr lang="en-US" sz="4000" dirty="0">
              <a:solidFill>
                <a:srgbClr val="000000"/>
              </a:solidFill>
              <a:latin typeface="Oswald" panose="00000500000000000000" pitchFamily="2" charset="0"/>
              <a:cs typeface="Segoe U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B0A92-1D9D-C77F-A1BA-B6F14F8DB423}"/>
              </a:ext>
            </a:extLst>
          </p:cNvPr>
          <p:cNvCxnSpPr>
            <a:cxnSpLocks/>
          </p:cNvCxnSpPr>
          <p:nvPr userDrawn="1"/>
        </p:nvCxnSpPr>
        <p:spPr>
          <a:xfrm>
            <a:off x="515485" y="3535401"/>
            <a:ext cx="61139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038582C-5F4B-095B-BD82-5A364057B1D6}"/>
              </a:ext>
            </a:extLst>
          </p:cNvPr>
          <p:cNvSpPr txBox="1">
            <a:spLocks/>
          </p:cNvSpPr>
          <p:nvPr userDrawn="1"/>
        </p:nvSpPr>
        <p:spPr>
          <a:xfrm>
            <a:off x="507018" y="4521200"/>
            <a:ext cx="3658582" cy="1458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F6F6">
                    <a:lumMod val="50000"/>
                  </a:srgbClr>
                </a:solidFill>
                <a:effectLst/>
                <a:uLnTx/>
                <a:uFillTx/>
                <a:latin typeface="Nutio sans"/>
                <a:ea typeface="+mj-ea"/>
                <a:cs typeface="Segoe UI"/>
              </a:rPr>
              <a:t>Name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F6F6">
                    <a:lumMod val="50000"/>
                  </a:srgbClr>
                </a:solidFill>
                <a:effectLst/>
                <a:uLnTx/>
                <a:uFillTx/>
                <a:latin typeface="Nutio sans"/>
                <a:ea typeface="+mj-ea"/>
                <a:cs typeface="Segoe UI"/>
              </a:rPr>
              <a:t>Title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6F6F6">
                  <a:lumMod val="50000"/>
                </a:srgbClr>
              </a:solidFill>
              <a:effectLst/>
              <a:uLnTx/>
              <a:uFillTx/>
              <a:latin typeface="Nutio sans"/>
              <a:ea typeface="+mj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F6F6">
                    <a:lumMod val="50000"/>
                  </a:srgbClr>
                </a:solidFill>
                <a:effectLst/>
                <a:uLnTx/>
                <a:uFillTx/>
                <a:latin typeface="Nutio sans"/>
                <a:ea typeface="+mj-ea"/>
                <a:cs typeface="Segoe UI"/>
              </a:rPr>
              <a:t>Date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5AAA33-9DC9-BF2D-AB7D-D512D73A019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2701" y="601135"/>
            <a:ext cx="4569900" cy="362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7" cy="63801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BCAAC7E-0CE9-4B41-A43E-0347EEA55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23924"/>
            <a:ext cx="10515600" cy="68857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Conclusion Slide- 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4248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67A152-A12B-6ED1-2007-AF88E87C8587}"/>
              </a:ext>
            </a:extLst>
          </p:cNvPr>
          <p:cNvSpPr/>
          <p:nvPr userDrawn="1"/>
        </p:nvSpPr>
        <p:spPr>
          <a:xfrm>
            <a:off x="0" y="0"/>
            <a:ext cx="12192000" cy="6290797"/>
          </a:xfrm>
          <a:prstGeom prst="rect">
            <a:avLst/>
          </a:prstGeom>
          <a:solidFill>
            <a:srgbClr val="DEE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8D91BD-2343-7251-722C-EB8B956C1463}"/>
              </a:ext>
            </a:extLst>
          </p:cNvPr>
          <p:cNvSpPr txBox="1">
            <a:spLocks/>
          </p:cNvSpPr>
          <p:nvPr userDrawn="1"/>
        </p:nvSpPr>
        <p:spPr>
          <a:xfrm>
            <a:off x="380018" y="3569266"/>
            <a:ext cx="7858049" cy="721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Oswald" panose="00000500000000000000" pitchFamily="2" charset="0"/>
                <a:cs typeface="Segoe UI"/>
              </a:rPr>
              <a:t>Project Name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38582C-5F4B-095B-BD82-5A364057B1D6}"/>
              </a:ext>
            </a:extLst>
          </p:cNvPr>
          <p:cNvSpPr txBox="1">
            <a:spLocks/>
          </p:cNvSpPr>
          <p:nvPr userDrawn="1"/>
        </p:nvSpPr>
        <p:spPr>
          <a:xfrm>
            <a:off x="507018" y="4521200"/>
            <a:ext cx="3658582" cy="1458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F6F6">
                    <a:lumMod val="50000"/>
                  </a:srgbClr>
                </a:solidFill>
                <a:effectLst/>
                <a:uLnTx/>
                <a:uFillTx/>
                <a:latin typeface="Nutio sans"/>
                <a:ea typeface="+mj-ea"/>
                <a:cs typeface="Segoe UI"/>
              </a:rPr>
              <a:t>Name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F6F6">
                    <a:lumMod val="50000"/>
                  </a:srgbClr>
                </a:solidFill>
                <a:effectLst/>
                <a:uLnTx/>
                <a:uFillTx/>
                <a:latin typeface="Nutio sans"/>
                <a:ea typeface="+mj-ea"/>
                <a:cs typeface="Segoe UI"/>
              </a:rPr>
              <a:t>Title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6F6F6">
                  <a:lumMod val="50000"/>
                </a:srgbClr>
              </a:solidFill>
              <a:effectLst/>
              <a:uLnTx/>
              <a:uFillTx/>
              <a:latin typeface="Nutio sans"/>
              <a:ea typeface="+mj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F6F6">
                    <a:lumMod val="50000"/>
                  </a:srgbClr>
                </a:solidFill>
                <a:effectLst/>
                <a:uLnTx/>
                <a:uFillTx/>
                <a:latin typeface="Nutio sans"/>
                <a:ea typeface="+mj-ea"/>
                <a:cs typeface="Segoe UI"/>
              </a:rPr>
              <a:t>Date	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FF73E72-8649-C39D-FA29-91AB2726BB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28736" y="908579"/>
            <a:ext cx="6148864" cy="44412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Company Logo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904732-B320-E2F1-37B6-0611CC376231}"/>
              </a:ext>
            </a:extLst>
          </p:cNvPr>
          <p:cNvCxnSpPr>
            <a:cxnSpLocks/>
          </p:cNvCxnSpPr>
          <p:nvPr userDrawn="1"/>
        </p:nvCxnSpPr>
        <p:spPr>
          <a:xfrm>
            <a:off x="515485" y="3535401"/>
            <a:ext cx="4097766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18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2191997" cy="10537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498"/>
            <a:ext cx="10515600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053703"/>
            <a:ext cx="12192000" cy="4572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69FB74-3363-FFCE-2C85-87D495B7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35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2191997" cy="1053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3"/>
            <a:ext cx="10515600" cy="68857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6498"/>
            <a:ext cx="5181600" cy="4351338"/>
          </a:xfrm>
        </p:spPr>
        <p:txBody>
          <a:bodyPr/>
          <a:lstStyle>
            <a:lvl1pPr>
              <a:buClr>
                <a:srgbClr val="359ED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359ED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rgbClr val="359ED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rgbClr val="359ED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rgbClr val="359ED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6498"/>
            <a:ext cx="5181600" cy="4351338"/>
          </a:xfrm>
        </p:spPr>
        <p:txBody>
          <a:bodyPr/>
          <a:lstStyle>
            <a:lvl1pPr>
              <a:buClr>
                <a:srgbClr val="359ED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359ED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rgbClr val="359ED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rgbClr val="359ED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rgbClr val="359ED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053703"/>
            <a:ext cx="12192000" cy="4572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9589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2191997" cy="105370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053703"/>
            <a:ext cx="12192000" cy="4572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CAAC7E-0CE9-4B41-A43E-0347EEA5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F04284-21F5-EE96-A1BD-A5A81F735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6498"/>
            <a:ext cx="5181600" cy="4351338"/>
          </a:xfrm>
        </p:spPr>
        <p:txBody>
          <a:bodyPr/>
          <a:lstStyle>
            <a:lvl1pPr>
              <a:buClr>
                <a:srgbClr val="359ED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359ED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rgbClr val="359ED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rgbClr val="359ED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rgbClr val="359ED3"/>
              </a:buCl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DF8CF9-1022-2FBE-6DBA-3C57C63D53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0382" y="1506538"/>
            <a:ext cx="5434013" cy="4373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96070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2191997" cy="105370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053703"/>
            <a:ext cx="12192000" cy="4572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00C242-2537-F955-EA35-D4BB4E384381}"/>
              </a:ext>
            </a:extLst>
          </p:cNvPr>
          <p:cNvSpPr txBox="1">
            <a:spLocks/>
          </p:cNvSpPr>
          <p:nvPr userDrawn="1"/>
        </p:nvSpPr>
        <p:spPr>
          <a:xfrm>
            <a:off x="838200" y="185741"/>
            <a:ext cx="10515600" cy="688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B94435B-1812-4ECF-793E-2B4CD42C706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63563" y="1395413"/>
            <a:ext cx="4943475" cy="46545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9E9BE1-3A47-2487-82AA-FBFC21C971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1038" y="1395413"/>
            <a:ext cx="5592762" cy="468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956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176"/>
            <a:ext cx="10515600" cy="50292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5FCB3-7AA4-12C3-7F21-8A7E55FEB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2191997" cy="10537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BE643A-F5F6-AE4D-A9E2-736F1753CE39}"/>
              </a:ext>
            </a:extLst>
          </p:cNvPr>
          <p:cNvSpPr/>
          <p:nvPr userDrawn="1"/>
        </p:nvSpPr>
        <p:spPr>
          <a:xfrm>
            <a:off x="0" y="1053703"/>
            <a:ext cx="12192000" cy="4572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596411-305D-E213-1F11-36DB03C8224C}"/>
              </a:ext>
            </a:extLst>
          </p:cNvPr>
          <p:cNvSpPr txBox="1">
            <a:spLocks/>
          </p:cNvSpPr>
          <p:nvPr userDrawn="1"/>
        </p:nvSpPr>
        <p:spPr>
          <a:xfrm>
            <a:off x="838200" y="185741"/>
            <a:ext cx="10515600" cy="688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80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68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2191997" cy="105370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053703"/>
            <a:ext cx="12192000" cy="4572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10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02803"/>
            <a:ext cx="12192000" cy="4572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1DD2EE17-D5A8-0F74-333D-7DB435B15EC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1" y="6356354"/>
            <a:ext cx="1704882" cy="4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7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8" r:id="rId2"/>
    <p:sldLayoutId id="2147483701" r:id="rId3"/>
    <p:sldLayoutId id="2147483702" r:id="rId4"/>
    <p:sldLayoutId id="2147483703" r:id="rId5"/>
    <p:sldLayoutId id="2147483705" r:id="rId6"/>
    <p:sldLayoutId id="2147483704" r:id="rId7"/>
    <p:sldLayoutId id="2147483706" r:id="rId8"/>
    <p:sldLayoutId id="214748370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59ED3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59ED3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59ED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59ED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59ED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ustomerportal.brinksinc.com/en/web/admin" TargetMode="External"/><Relationship Id="rId2" Type="http://schemas.openxmlformats.org/officeDocument/2006/relationships/hyperlink" Target="https://customerportal-uat.brinksinc.com/en/web/admi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ustomerportal.brinksinc.com/en/web/admin" TargetMode="External"/><Relationship Id="rId2" Type="http://schemas.openxmlformats.org/officeDocument/2006/relationships/hyperlink" Target="https://customerportal-uat.brinksinc.com/en/web/admi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577CE2-BC62-9876-F7B9-9C9BC90D04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417733"/>
          </a:xfrm>
          <a:prstGeom prst="rect">
            <a:avLst/>
          </a:prstGeom>
          <a:solidFill>
            <a:srgbClr val="DEE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0AAA0-4E90-266F-2C97-F33E8683E60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02669" y="601135"/>
            <a:ext cx="4909932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018" y="3569266"/>
            <a:ext cx="7858049" cy="721216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0000"/>
                </a:solidFill>
                <a:latin typeface="Oswald" panose="00000500000000000000" pitchFamily="2" charset="0"/>
                <a:cs typeface="Segoe UI"/>
              </a:rPr>
              <a:t>Resource Library Tutorial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15485" y="3535401"/>
            <a:ext cx="61139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69DDBD6-02D1-F33A-AE86-BEBEAB408B29}"/>
              </a:ext>
            </a:extLst>
          </p:cNvPr>
          <p:cNvSpPr txBox="1">
            <a:spLocks/>
          </p:cNvSpPr>
          <p:nvPr/>
        </p:nvSpPr>
        <p:spPr>
          <a:xfrm>
            <a:off x="507018" y="4521200"/>
            <a:ext cx="3658582" cy="1458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6F6F6">
                  <a:lumMod val="50000"/>
                </a:srgbClr>
              </a:solidFill>
              <a:effectLst/>
              <a:uLnTx/>
              <a:uFillTx/>
              <a:latin typeface="Nutio sans"/>
              <a:ea typeface="+mj-e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744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6327"/>
            <a:ext cx="10515600" cy="801009"/>
          </a:xfrm>
        </p:spPr>
        <p:txBody>
          <a:bodyPr>
            <a:normAutofit/>
          </a:bodyPr>
          <a:lstStyle/>
          <a:p>
            <a:r>
              <a:rPr lang="en-US" sz="2000" dirty="0"/>
              <a:t>Texts that get displayed on the page.</a:t>
            </a:r>
          </a:p>
          <a:p>
            <a:r>
              <a:rPr lang="en-US" sz="2000" dirty="0"/>
              <a:t>There are several different types of web content.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Web Content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BE990-7366-450C-15CB-DA04246E2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037" y="1374155"/>
            <a:ext cx="6655926" cy="38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1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6327"/>
            <a:ext cx="10515600" cy="801009"/>
          </a:xfrm>
        </p:spPr>
        <p:txBody>
          <a:bodyPr>
            <a:normAutofit/>
          </a:bodyPr>
          <a:lstStyle/>
          <a:p>
            <a:r>
              <a:rPr lang="en-US" sz="2000" dirty="0"/>
              <a:t>Categories and Tags can be added to Web Content, which is useful when filtering the contents within Asset Publisher.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Web 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B39A1-63BF-7FD7-2150-B213018B6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12" y="1212641"/>
            <a:ext cx="7419175" cy="377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2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4037"/>
            <a:ext cx="10515600" cy="773300"/>
          </a:xfrm>
        </p:spPr>
        <p:txBody>
          <a:bodyPr>
            <a:normAutofit/>
          </a:bodyPr>
          <a:lstStyle/>
          <a:p>
            <a:r>
              <a:rPr lang="en-US" sz="2000" dirty="0"/>
              <a:t>Place to store files and icons.</a:t>
            </a:r>
          </a:p>
          <a:p>
            <a:r>
              <a:rPr lang="en-US" sz="2000" dirty="0"/>
              <a:t>Can create folders to organize them.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Documents and Media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82749-8085-DDEE-FAAC-039D48EE0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444" y="1385601"/>
            <a:ext cx="6465112" cy="384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2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2873"/>
            <a:ext cx="10515600" cy="554463"/>
          </a:xfrm>
        </p:spPr>
        <p:txBody>
          <a:bodyPr>
            <a:normAutofit/>
          </a:bodyPr>
          <a:lstStyle/>
          <a:p>
            <a:r>
              <a:rPr lang="en-US" sz="2000" dirty="0"/>
              <a:t>Place holder for Web contents to get displayed.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Web Content Display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F5D62-E6F4-EA82-4FCF-9CE936B5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200" y="1245127"/>
            <a:ext cx="6743599" cy="39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7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8618"/>
            <a:ext cx="10515600" cy="828718"/>
          </a:xfrm>
        </p:spPr>
        <p:txBody>
          <a:bodyPr>
            <a:normAutofit/>
          </a:bodyPr>
          <a:lstStyle/>
          <a:p>
            <a:r>
              <a:rPr lang="en-US" sz="2000" dirty="0"/>
              <a:t>Automated way to display multiple web contents.</a:t>
            </a:r>
          </a:p>
          <a:p>
            <a:r>
              <a:rPr lang="en-US" sz="2000" dirty="0"/>
              <a:t>Multiple templates are available through Display Settings.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Asset Publisher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108B9A-2495-473A-2EDB-5275F6635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637" y="1253829"/>
            <a:ext cx="6342725" cy="38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4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8618"/>
            <a:ext cx="10515600" cy="828718"/>
          </a:xfrm>
        </p:spPr>
        <p:txBody>
          <a:bodyPr>
            <a:normAutofit/>
          </a:bodyPr>
          <a:lstStyle/>
          <a:p>
            <a:r>
              <a:rPr lang="en-US" sz="2000" dirty="0"/>
              <a:t>When Dynamic mode is chosen, we can filter out the contents to display based on the content type, categories and tags.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Asset Publisher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15859-D315-63BD-EA42-E511033EF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95" y="1342096"/>
            <a:ext cx="9062210" cy="38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8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24945"/>
            <a:ext cx="10515600" cy="542391"/>
          </a:xfrm>
        </p:spPr>
        <p:txBody>
          <a:bodyPr>
            <a:normAutofit/>
          </a:bodyPr>
          <a:lstStyle/>
          <a:p>
            <a:r>
              <a:rPr lang="en-US" sz="2000" dirty="0"/>
              <a:t>Provide a way to display multiple web contents, asset publishers,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Nested Applications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712D1-5D15-1D0B-6672-BEADFB94D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558" y="1534870"/>
            <a:ext cx="7514883" cy="378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84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6409"/>
            <a:ext cx="10515600" cy="76092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Displays all child pages.</a:t>
            </a:r>
          </a:p>
          <a:p>
            <a:r>
              <a:rPr lang="en-US" sz="2000" dirty="0"/>
              <a:t>Multiple templates are available.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Site Map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1CAC00-3E7E-1C6B-203D-76A8CDC23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936" y="1191491"/>
            <a:ext cx="7542128" cy="38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4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5473"/>
            <a:ext cx="10515600" cy="831863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https://customerportal-uat.brinksinc.com/en/web/admin</a:t>
            </a:r>
            <a:r>
              <a:rPr lang="en-US" sz="2000" dirty="0"/>
              <a:t> (UAT)</a:t>
            </a:r>
          </a:p>
          <a:p>
            <a:r>
              <a:rPr lang="en-US" sz="2000" dirty="0">
                <a:hlinkClick r:id="rId3"/>
              </a:rPr>
              <a:t>https://customerportal.brinksinc.com/en/web/admin</a:t>
            </a:r>
            <a:r>
              <a:rPr lang="en-US" sz="2000" dirty="0"/>
              <a:t> (PROD)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Login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B0DBF-E654-925B-F123-9F2A8D320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666" y="1155806"/>
            <a:ext cx="8266667" cy="40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9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0757"/>
            <a:ext cx="10515600" cy="836579"/>
          </a:xfrm>
        </p:spPr>
        <p:txBody>
          <a:bodyPr>
            <a:normAutofit/>
          </a:bodyPr>
          <a:lstStyle/>
          <a:p>
            <a:r>
              <a:rPr lang="en-US" sz="2000" dirty="0"/>
              <a:t>Click Compass button</a:t>
            </a:r>
          </a:p>
          <a:p>
            <a:r>
              <a:rPr lang="en-US" sz="2000" dirty="0"/>
              <a:t>Select Resource Library Option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Navigate to Resource Library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A198B-DF38-5E11-E478-C1FCD0186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84" y="1408540"/>
            <a:ext cx="10655031" cy="3015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D8179F-6217-783F-9529-9A3F46006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84" y="4513966"/>
            <a:ext cx="9807790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0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5473"/>
            <a:ext cx="10515600" cy="831863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https://customerportal-uat.brinksinc.com/en/web/admin</a:t>
            </a:r>
            <a:r>
              <a:rPr lang="en-US" sz="2000" dirty="0"/>
              <a:t> (UAT)</a:t>
            </a:r>
          </a:p>
          <a:p>
            <a:r>
              <a:rPr lang="en-US" sz="2000" dirty="0">
                <a:hlinkClick r:id="rId3"/>
              </a:rPr>
              <a:t>https://customerportal.brinksinc.com/en/web/admin</a:t>
            </a:r>
            <a:r>
              <a:rPr lang="en-US" sz="2000" dirty="0"/>
              <a:t> (PROD)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Login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B0DBF-E654-925B-F123-9F2A8D320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666" y="1155806"/>
            <a:ext cx="8266667" cy="40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5018"/>
            <a:ext cx="10515600" cy="422318"/>
          </a:xfrm>
        </p:spPr>
        <p:txBody>
          <a:bodyPr>
            <a:normAutofit/>
          </a:bodyPr>
          <a:lstStyle/>
          <a:p>
            <a:r>
              <a:rPr lang="en-US" sz="2000" dirty="0"/>
              <a:t>Click Menu button to toggle the side menu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Side Panel Menu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57082B-63A0-EC5E-5192-2684835DC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07" y="1612658"/>
            <a:ext cx="4307157" cy="3632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AF6F6E-1FB5-3B1D-C779-32D95185B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03" y="1287108"/>
            <a:ext cx="3617297" cy="428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6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78759"/>
            <a:ext cx="10515600" cy="688577"/>
          </a:xfrm>
        </p:spPr>
        <p:txBody>
          <a:bodyPr>
            <a:normAutofit/>
          </a:bodyPr>
          <a:lstStyle/>
          <a:p>
            <a:r>
              <a:rPr lang="en-US" sz="2000" dirty="0"/>
              <a:t>Click a three dotted menu button and click Add Page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73A48-2C24-812F-855B-EF3890811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943" y="1150422"/>
            <a:ext cx="5458762" cy="41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8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78759"/>
            <a:ext cx="10515600" cy="688577"/>
          </a:xfrm>
        </p:spPr>
        <p:txBody>
          <a:bodyPr>
            <a:normAutofit/>
          </a:bodyPr>
          <a:lstStyle/>
          <a:p>
            <a:r>
              <a:rPr lang="en-US" sz="2000" dirty="0"/>
              <a:t>Type a name of the page and choose a layout. It is best to try out each layout and see what they look like.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7F667-28B9-82CF-BCBA-47B81C829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44" y="1165490"/>
            <a:ext cx="7446911" cy="43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9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9527"/>
            <a:ext cx="10515600" cy="597809"/>
          </a:xfrm>
        </p:spPr>
        <p:txBody>
          <a:bodyPr>
            <a:normAutofit/>
          </a:bodyPr>
          <a:lstStyle/>
          <a:p>
            <a:r>
              <a:rPr lang="en-US" sz="2000" dirty="0"/>
              <a:t>Hide from Navigation will prevent the page from showing up on the home page.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7F667-28B9-82CF-BCBA-47B81C829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44" y="1165490"/>
            <a:ext cx="7446911" cy="43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6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ED33F-6CF3-78A8-2D6C-04FEE685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5273"/>
            <a:ext cx="10515600" cy="1272063"/>
          </a:xfrm>
        </p:spPr>
        <p:txBody>
          <a:bodyPr>
            <a:normAutofit/>
          </a:bodyPr>
          <a:lstStyle/>
          <a:p>
            <a:r>
              <a:rPr lang="en-US" sz="2000" dirty="0"/>
              <a:t>Childe pages under a page will show up in the home page as above.</a:t>
            </a:r>
          </a:p>
          <a:p>
            <a:r>
              <a:rPr lang="en-US" sz="2000" dirty="0"/>
              <a:t>In this example, if we want Typography to show up in different section like Brand Assets, we can simply drag and drop the page under Brand Assets in the side menu.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72DC-D468-9DEA-D9A6-C602937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1"/>
            <a:ext cx="10515600" cy="688577"/>
          </a:xfrm>
        </p:spPr>
        <p:txBody>
          <a:bodyPr>
            <a:normAutofit fontScale="90000"/>
          </a:bodyPr>
          <a:lstStyle/>
          <a:p>
            <a:r>
              <a:rPr lang="en-US" dirty="0"/>
              <a:t>Page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8A115-A6D2-C01C-7B46-E3DD80B80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36" y="2012261"/>
            <a:ext cx="10954327" cy="23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53657"/>
      </p:ext>
    </p:extLst>
  </p:cSld>
  <p:clrMapOvr>
    <a:masterClrMapping/>
  </p:clrMapOvr>
</p:sld>
</file>

<file path=ppt/theme/theme1.xml><?xml version="1.0" encoding="utf-8"?>
<a:theme xmlns:a="http://schemas.openxmlformats.org/drawingml/2006/main" name="2_dunn-solutions-theme">
  <a:themeElements>
    <a:clrScheme name="Custom 1">
      <a:dk1>
        <a:srgbClr val="444B4C"/>
      </a:dk1>
      <a:lt1>
        <a:srgbClr val="FFFFFF"/>
      </a:lt1>
      <a:dk2>
        <a:srgbClr val="444B4C"/>
      </a:dk2>
      <a:lt2>
        <a:srgbClr val="ECEDED"/>
      </a:lt2>
      <a:accent1>
        <a:srgbClr val="D0D2D2"/>
      </a:accent1>
      <a:accent2>
        <a:srgbClr val="F6F6F6"/>
      </a:accent2>
      <a:accent3>
        <a:srgbClr val="359ED3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S PowerPoint redesign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G Master Deck - Wide" id="{5EFFA563-1918-48F7-96AE-EAF52B8D11C9}" vid="{F23D53CA-03FC-4EB2-B77E-57A474FA6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B50C5411CFCB4892FE42987E88175D" ma:contentTypeVersion="16" ma:contentTypeDescription="Create a new document." ma:contentTypeScope="" ma:versionID="0039883ed431dce1d1df10eac4444e88">
  <xsd:schema xmlns:xsd="http://www.w3.org/2001/XMLSchema" xmlns:xs="http://www.w3.org/2001/XMLSchema" xmlns:p="http://schemas.microsoft.com/office/2006/metadata/properties" xmlns:ns2="57dd1ab4-dea8-41d3-83a9-47f54d902cf2" xmlns:ns3="a3eab6bb-7f3d-4677-8596-3938bb29e20f" targetNamespace="http://schemas.microsoft.com/office/2006/metadata/properties" ma:root="true" ma:fieldsID="e7593b4c821d4eda3956a489902706c5" ns2:_="" ns3:_="">
    <xsd:import namespace="57dd1ab4-dea8-41d3-83a9-47f54d902cf2"/>
    <xsd:import namespace="a3eab6bb-7f3d-4677-8596-3938bb29e20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d1ab4-dea8-41d3-83a9-47f54d902c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427894-5a91-4265-9b77-6c9c5c2bcadd}" ma:internalName="TaxCatchAll" ma:showField="CatchAllData" ma:web="57dd1ab4-dea8-41d3-83a9-47f54d902c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ab6bb-7f3d-4677-8596-3938bb29e2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b6b5203-90f6-43f3-b00b-5acf29dd55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7dd1ab4-dea8-41d3-83a9-47f54d902cf2">
      <UserInfo>
        <DisplayName>Stephen Bay</DisplayName>
        <AccountId>517</AccountId>
        <AccountType/>
      </UserInfo>
      <UserInfo>
        <DisplayName>Mallorie De Riggi</DisplayName>
        <AccountId>392</AccountId>
        <AccountType/>
      </UserInfo>
      <UserInfo>
        <DisplayName>Corrin Freemark</DisplayName>
        <AccountId>19</AccountId>
        <AccountType/>
      </UserInfo>
      <UserInfo>
        <DisplayName>Kenneth Yeung</DisplayName>
        <AccountId>20</AccountId>
        <AccountType/>
      </UserInfo>
      <UserInfo>
        <DisplayName>Bill Rush</DisplayName>
        <AccountId>696</AccountId>
        <AccountType/>
      </UserInfo>
      <UserInfo>
        <DisplayName>Brian Griffin</DisplayName>
        <AccountId>393</AccountId>
        <AccountType/>
      </UserInfo>
      <UserInfo>
        <DisplayName>Jeffery Manchak</DisplayName>
        <AccountId>1109</AccountId>
        <AccountType/>
      </UserInfo>
      <UserInfo>
        <DisplayName>Lonny Huffar</DisplayName>
        <AccountId>1342</AccountId>
        <AccountType/>
      </UserInfo>
      <UserInfo>
        <DisplayName>John Thompson</DisplayName>
        <AccountId>1799</AccountId>
        <AccountType/>
      </UserInfo>
    </SharedWithUsers>
    <TaxCatchAll xmlns="57dd1ab4-dea8-41d3-83a9-47f54d902cf2" xsi:nil="true"/>
    <lcf76f155ced4ddcb4097134ff3c332f xmlns="a3eab6bb-7f3d-4677-8596-3938bb29e2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62A1E2-93A9-4AC8-BA07-DB0F2FF64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dd1ab4-dea8-41d3-83a9-47f54d902cf2"/>
    <ds:schemaRef ds:uri="a3eab6bb-7f3d-4677-8596-3938bb29e2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AEE57A-06DE-4797-92AC-7B8D6AB1C7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BF96D1-6351-4637-84CD-CF24C6FE470B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57dd1ab4-dea8-41d3-83a9-47f54d902cf2"/>
    <ds:schemaRef ds:uri="http://schemas.openxmlformats.org/package/2006/metadata/core-properties"/>
    <ds:schemaRef ds:uri="http://schemas.microsoft.com/office/infopath/2007/PartnerControls"/>
    <ds:schemaRef ds:uri="c406ca1e-01bd-468f-87bb-d10f38893c81"/>
    <ds:schemaRef ds:uri="a3eab6bb-7f3d-4677-8596-3938bb29e2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348</Words>
  <Application>Microsoft Office PowerPoint</Application>
  <PresentationFormat>Widescreen</PresentationFormat>
  <Paragraphs>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Nutio sans</vt:lpstr>
      <vt:lpstr>Oswald</vt:lpstr>
      <vt:lpstr>Segoe UI</vt:lpstr>
      <vt:lpstr>Segoe UI Light</vt:lpstr>
      <vt:lpstr>2_dunn-solutions-theme</vt:lpstr>
      <vt:lpstr>Resource Library Tutorial</vt:lpstr>
      <vt:lpstr>Login Page</vt:lpstr>
      <vt:lpstr>Navigate to Resource Library</vt:lpstr>
      <vt:lpstr>Login Page</vt:lpstr>
      <vt:lpstr>Side Panel Menu</vt:lpstr>
      <vt:lpstr>Creating a Page</vt:lpstr>
      <vt:lpstr>Creating a Page</vt:lpstr>
      <vt:lpstr>Creating a Page</vt:lpstr>
      <vt:lpstr>Page Structure</vt:lpstr>
      <vt:lpstr>Web Content</vt:lpstr>
      <vt:lpstr>Web Content</vt:lpstr>
      <vt:lpstr>Documents and Media</vt:lpstr>
      <vt:lpstr>Web Content Display</vt:lpstr>
      <vt:lpstr>Asset Publisher</vt:lpstr>
      <vt:lpstr>Asset Publisher</vt:lpstr>
      <vt:lpstr>Nested Applications</vt:lpstr>
      <vt:lpstr>Site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Dunn Solutions Group</dc:title>
  <dc:creator>Beth Mackey</dc:creator>
  <cp:lastModifiedBy>Chang Won Choi</cp:lastModifiedBy>
  <cp:revision>6</cp:revision>
  <dcterms:created xsi:type="dcterms:W3CDTF">2022-11-17T18:21:00Z</dcterms:created>
  <dcterms:modified xsi:type="dcterms:W3CDTF">2023-10-16T18:33:21Z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0x0101003FB50C5411CFCB4892FE42987E88175D</vt:lpwstr>
  </property>
  <property fmtid="{D5CDD505-2E9C-101B-9397-08002B2CF9AE}" pid="3" name="Order">
    <vt:r8>274400</vt:r8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AuthorIds_UIVersion_7680">
    <vt:lpwstr>508</vt:lpwstr>
  </property>
  <property fmtid="{D5CDD505-2E9C-101B-9397-08002B2CF9AE}" pid="8" name="AuthorIds_UIVersion_10240">
    <vt:lpwstr>392</vt:lpwstr>
  </property>
  <property fmtid="{D5CDD505-2E9C-101B-9397-08002B2CF9AE}" pid="9" name="AuthorIds_UIVersion_512">
    <vt:lpwstr>508</vt:lpwstr>
  </property>
  <property fmtid="{D5CDD505-2E9C-101B-9397-08002B2CF9AE}" pid="10" name="AuthorIds_UIVersion_2048">
    <vt:lpwstr>26</vt:lpwstr>
  </property>
  <property fmtid="{D5CDD505-2E9C-101B-9397-08002B2CF9AE}" pid="11" name="AuthorIds_UIVersion_1024">
    <vt:lpwstr>508</vt:lpwstr>
  </property>
  <property fmtid="{D5CDD505-2E9C-101B-9397-08002B2CF9AE}" pid="12" name="MediaServiceImageTags">
    <vt:lpwstr/>
  </property>
</Properties>
</file>