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57_DB237763.xml" ContentType="application/vnd.ms-powerpoint.comments+xml"/>
  <Override PartName="/ppt/notesSlides/notesSlide1.xml" ContentType="application/vnd.openxmlformats-officedocument.presentationml.notesSlide+xml"/>
  <Override PartName="/ppt/comments/modernComment_148_C1AA47F2.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9" r:id="rId5"/>
  </p:sldMasterIdLst>
  <p:notesMasterIdLst>
    <p:notesMasterId r:id="rId27"/>
  </p:notesMasterIdLst>
  <p:sldIdLst>
    <p:sldId id="299" r:id="rId6"/>
    <p:sldId id="281" r:id="rId7"/>
    <p:sldId id="343" r:id="rId8"/>
    <p:sldId id="337" r:id="rId9"/>
    <p:sldId id="334" r:id="rId10"/>
    <p:sldId id="259" r:id="rId11"/>
    <p:sldId id="307" r:id="rId12"/>
    <p:sldId id="336" r:id="rId13"/>
    <p:sldId id="315" r:id="rId14"/>
    <p:sldId id="316" r:id="rId15"/>
    <p:sldId id="319" r:id="rId16"/>
    <p:sldId id="317" r:id="rId17"/>
    <p:sldId id="320" r:id="rId18"/>
    <p:sldId id="321" r:id="rId19"/>
    <p:sldId id="328" r:id="rId20"/>
    <p:sldId id="325" r:id="rId21"/>
    <p:sldId id="341" r:id="rId22"/>
    <p:sldId id="338" r:id="rId23"/>
    <p:sldId id="340" r:id="rId24"/>
    <p:sldId id="339" r:id="rId25"/>
    <p:sldId id="34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88" userDrawn="1">
          <p15:clr>
            <a:srgbClr val="A4A3A4"/>
          </p15:clr>
        </p15:guide>
        <p15:guide id="2" pos="3840" userDrawn="1">
          <p15:clr>
            <a:srgbClr val="A4A3A4"/>
          </p15:clr>
        </p15:guide>
        <p15:guide id="3" orient="horz" pos="1356" userDrawn="1">
          <p15:clr>
            <a:srgbClr val="A4A3A4"/>
          </p15:clr>
        </p15:guide>
        <p15:guide id="4" orient="horz" pos="2448" userDrawn="1">
          <p15:clr>
            <a:srgbClr val="A4A3A4"/>
          </p15:clr>
        </p15:guide>
        <p15:guide id="5" pos="408" userDrawn="1">
          <p15:clr>
            <a:srgbClr val="A4A3A4"/>
          </p15:clr>
        </p15:guide>
        <p15:guide id="6" pos="7232" userDrawn="1">
          <p15:clr>
            <a:srgbClr val="A4A3A4"/>
          </p15:clr>
        </p15:guide>
        <p15:guide id="7" pos="2948" userDrawn="1">
          <p15:clr>
            <a:srgbClr val="A4A3A4"/>
          </p15:clr>
        </p15:guide>
        <p15:guide id="8" pos="4742" userDrawn="1">
          <p15:clr>
            <a:srgbClr val="A4A3A4"/>
          </p15:clr>
        </p15:guide>
        <p15:guide id="9" pos="670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9BBCC4F-6143-3CCD-2651-8391E6F0A0FC}" name="Kathryn Ingerly" initials="KI" userId="S::Kathryn.Ingerly@brinks.com::a37228ee-88d5-4ad3-af9c-9dbc8aa17335" providerId="AD"/>
  <p188:author id="{AC355D55-5A32-5A7C-6171-A9D9FB378F97}" name="Joseph Zevnik" initials="JZ" userId="S::JZevnik@brinks.com::9bb361a6-4f5b-440f-94ed-debbc651a9c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2586C1"/>
    <a:srgbClr val="FF3399"/>
    <a:srgbClr val="32E232"/>
    <a:srgbClr val="FF6600"/>
    <a:srgbClr val="FF5050"/>
    <a:srgbClr val="FF7C80"/>
    <a:srgbClr val="B237D9"/>
    <a:srgbClr val="8820A8"/>
    <a:srgbClr val="C9A9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9A2EE0-15A2-4B02-88BB-F7619041D2D3}" v="776" dt="2024-06-17T22:35:31.4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240"/>
      </p:cViewPr>
      <p:guideLst>
        <p:guide orient="horz" pos="3888"/>
        <p:guide pos="3840"/>
        <p:guide orient="horz" pos="1356"/>
        <p:guide orient="horz" pos="2448"/>
        <p:guide pos="408"/>
        <p:guide pos="7232"/>
        <p:guide pos="2948"/>
        <p:guide pos="4742"/>
        <p:guide pos="670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3.xml"/></Relationships>
</file>

<file path=ppt/comments/modernComment_148_C1AA47F2.xml><?xml version="1.0" encoding="utf-8"?>
<p188:cmLst xmlns:a="http://schemas.openxmlformats.org/drawingml/2006/main" xmlns:r="http://schemas.openxmlformats.org/officeDocument/2006/relationships" xmlns:p188="http://schemas.microsoft.com/office/powerpoint/2018/8/main">
  <p188:cm id="{998A79DA-A8EA-4AA5-90D4-D0E0DA7D579A}" authorId="{AC355D55-5A32-5A7C-6171-A9D9FB378F97}" status="resolved" created="2024-06-13T22:01:50.272" complete="100000">
    <ac:txMkLst xmlns:ac="http://schemas.microsoft.com/office/drawing/2013/main/command">
      <pc:docMk xmlns:pc="http://schemas.microsoft.com/office/powerpoint/2013/main/command"/>
      <pc:sldMk xmlns:pc="http://schemas.microsoft.com/office/powerpoint/2013/main/command" cId="3249162226" sldId="328"/>
      <ac:spMk id="11" creationId="{91178BC5-2ABA-0DA3-E2B5-B7017A43B100}"/>
      <ac:txMk cp="765" len="18">
        <ac:context len="839" hash="3449831061"/>
      </ac:txMk>
    </ac:txMkLst>
    <p188:pos x="5297559" y="4495756"/>
    <p188:replyLst>
      <p188:reply id="{CC2B48F8-61F5-488E-8962-74992364D946}" authorId="{99BBCC4F-6143-3CCD-2651-8391E6F0A0FC}" created="2024-06-14T04:10:21.637">
        <p188:txBody>
          <a:bodyPr/>
          <a:lstStyle/>
          <a:p>
            <a:r>
              <a:rPr lang="en-US"/>
              <a:t>Changed. Thanks.</a:t>
            </a:r>
          </a:p>
        </p188:txBody>
      </p188:reply>
    </p188:replyLst>
    <p188:txBody>
      <a:bodyPr/>
      <a:lstStyle/>
      <a:p>
        <a:r>
          <a:rPr lang="en-US"/>
          <a:t>Would change to "as it relates to leasehold improvements accounted for at the local level."  </a:t>
        </a:r>
      </a:p>
    </p188:txBody>
  </p188:cm>
</p188:cmLst>
</file>

<file path=ppt/comments/modernComment_157_DB237763.xml><?xml version="1.0" encoding="utf-8"?>
<p188:cmLst xmlns:a="http://schemas.openxmlformats.org/drawingml/2006/main" xmlns:r="http://schemas.openxmlformats.org/officeDocument/2006/relationships" xmlns:p188="http://schemas.microsoft.com/office/powerpoint/2018/8/main">
  <p188:cm id="{E11B188B-7856-4A31-99A0-50D64106E7A1}" authorId="{99BBCC4F-6143-3CCD-2651-8391E6F0A0FC}" status="resolved" created="2024-06-14T11:42:44.927" startDate="2024-06-14T11:42:44.927" dueDate="2024-06-14T11:42:44.927" assignedTo="{AC355D55-5A32-5A7C-6171-A9D9FB378F97}" complete="100000" title="@Joseph Zevnik Thoughts about this slide? ">
    <pc:sldMkLst xmlns:pc="http://schemas.microsoft.com/office/powerpoint/2013/main/command">
      <pc:docMk/>
      <pc:sldMk cId="3676534627" sldId="343"/>
    </pc:sldMkLst>
    <p188:replyLst>
      <p188:reply id="{2BA936D0-1160-4FEF-9556-34F22396F78D}" authorId="{99BBCC4F-6143-3CCD-2651-8391E6F0A0FC}" created="2024-06-14T11:50:51.935">
        <p188:txBody>
          <a:bodyPr/>
          <a:lstStyle/>
          <a:p>
            <a:r>
              <a:rPr lang="en-US"/>
              <a:t>Thanks!</a:t>
            </a:r>
          </a:p>
        </p188:txBody>
      </p188:reply>
    </p188:replyLst>
    <p188:txBody>
      <a:bodyPr/>
      <a:lstStyle/>
      <a:p>
        <a:r>
          <a:rPr lang="en-US"/>
          <a:t>[@Joseph Zevnik] Thoughts about this slide?  </a:t>
        </a:r>
      </a:p>
    </p188:txBody>
    <p188:extLst>
      <p:ext xmlns:p="http://schemas.openxmlformats.org/presentationml/2006/main" uri="{5BB2D875-25FF-4072-B9AC-8F64D62656EB}">
        <p228:taskDetails xmlns:p228="http://schemas.microsoft.com/office/powerpoint/2022/08/main">
          <p228:history>
            <p228:event time="2024-06-14T11:42:44.927" id="{BEB9A499-B3D3-4408-A667-CD592FA6E548}">
              <p228:atrbtn authorId="{99BBCC4F-6143-3CCD-2651-8391E6F0A0FC}"/>
              <p228:anchr>
                <p228:comment id="{E11B188B-7856-4A31-99A0-50D64106E7A1}"/>
              </p228:anchr>
              <p228:add/>
            </p228:event>
            <p228:event time="2024-06-14T11:42:44.927" id="{90093DD9-EAFC-4820-86D2-9F83141F14A6}">
              <p228:atrbtn authorId="{99BBCC4F-6143-3CCD-2651-8391E6F0A0FC}"/>
              <p228:anchr>
                <p228:comment id="{E11B188B-7856-4A31-99A0-50D64106E7A1}"/>
              </p228:anchr>
              <p228:asgn authorId="{AC355D55-5A32-5A7C-6171-A9D9FB378F97}"/>
            </p228:event>
            <p228:event time="2024-06-14T11:42:44.927" id="{9E7BA1C3-79FD-4E8F-AF01-55C6B8C5AAD8}">
              <p228:atrbtn authorId="{99BBCC4F-6143-3CCD-2651-8391E6F0A0FC}"/>
              <p228:anchr>
                <p228:comment id="{E11B188B-7856-4A31-99A0-50D64106E7A1}"/>
              </p228:anchr>
              <p228:title val="@Joseph Zevnik Thoughts about this slide? "/>
            </p228:event>
            <p228:event time="2024-06-14T11:42:44.927" id="{5B3A4F96-5F54-4C8B-B306-AFD0F0358CD6}">
              <p228:atrbtn authorId="{99BBCC4F-6143-3CCD-2651-8391E6F0A0FC}"/>
              <p228:anchr>
                <p228:comment id="{E11B188B-7856-4A31-99A0-50D64106E7A1}"/>
              </p228:anchr>
              <p228:date stDt="2024-06-14T11:42:44.927" endDt="2024-06-14T11:42:44.927"/>
            </p228:event>
            <p228:event time="2024-06-14T12:25:48.992" id="{9691BAE9-F890-46B9-8926-44D1D6623076}">
              <p228:atrbtn authorId="{AC355D55-5A32-5A7C-6171-A9D9FB378F97}"/>
              <p228:anchr>
                <p228:comment id="{00000000-0000-0000-0000-000000000000}"/>
              </p228:anchr>
              <p228:pcntCmplt val="100000"/>
            </p228:event>
          </p228:history>
        </p228:taskDetails>
      </p:ext>
    </p188:extLst>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52E2F226-9410-984B-A63F-D829A6B66E59}" type="datetimeFigureOut">
              <a:rPr lang="en-US"/>
              <a:pPr/>
              <a:t>6/17/2024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7601EFCC-184B-004D-AFDD-C084AB2A591B}" type="slidenum">
              <a:rPr lang="en-US"/>
              <a:pPr/>
              <a:t>‹#›</a:t>
            </a:fld>
            <a:endParaRPr lang="en-US"/>
          </a:p>
        </p:txBody>
      </p:sp>
    </p:spTree>
    <p:extLst>
      <p:ext uri="{BB962C8B-B14F-4D97-AF65-F5344CB8AC3E}">
        <p14:creationId xmlns:p14="http://schemas.microsoft.com/office/powerpoint/2010/main" val="2023306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4D09E0-74A2-46C2-B713-6AB5492BE4C8}"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39606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663FF-5D9E-4349-92BC-B90A4C2C91A0}"/>
              </a:ext>
            </a:extLst>
          </p:cNvPr>
          <p:cNvSpPr>
            <a:spLocks noGrp="1"/>
          </p:cNvSpPr>
          <p:nvPr>
            <p:ph type="title" hasCustomPrompt="1"/>
          </p:nvPr>
        </p:nvSpPr>
        <p:spPr>
          <a:xfrm>
            <a:off x="548640" y="3882008"/>
            <a:ext cx="11102023" cy="590931"/>
          </a:xfrm>
        </p:spPr>
        <p:txBody>
          <a:bodyPr anchor="t" anchorCtr="0"/>
          <a:lstStyle>
            <a:lvl1pPr>
              <a:defRPr sz="3600">
                <a:solidFill>
                  <a:srgbClr val="0A4A8E"/>
                </a:solidFill>
              </a:defRPr>
            </a:lvl1pPr>
          </a:lstStyle>
          <a:p>
            <a:r>
              <a:rPr lang="en-US"/>
              <a:t>Title Goes Here</a:t>
            </a:r>
          </a:p>
        </p:txBody>
      </p:sp>
      <p:sp>
        <p:nvSpPr>
          <p:cNvPr id="3" name="Text Placeholder 2">
            <a:extLst>
              <a:ext uri="{FF2B5EF4-FFF2-40B4-BE49-F238E27FC236}">
                <a16:creationId xmlns:a16="http://schemas.microsoft.com/office/drawing/2014/main" id="{17998500-4A15-D14E-B3B4-F2DAC7317FED}"/>
              </a:ext>
            </a:extLst>
          </p:cNvPr>
          <p:cNvSpPr>
            <a:spLocks noGrp="1"/>
          </p:cNvSpPr>
          <p:nvPr>
            <p:ph type="body" idx="1" hasCustomPrompt="1"/>
          </p:nvPr>
        </p:nvSpPr>
        <p:spPr>
          <a:xfrm>
            <a:off x="548640" y="4542788"/>
            <a:ext cx="11102023" cy="400110"/>
          </a:xfrm>
        </p:spPr>
        <p:txBody>
          <a:bodyPr anchor="t" anchorCtr="0"/>
          <a:lstStyle>
            <a:lvl1pPr marL="0" indent="0">
              <a:buNone/>
              <a:defRPr sz="2000" cap="none" baseline="0">
                <a:solidFill>
                  <a:srgbClr val="0A4A8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Subhead goes here</a:t>
            </a:r>
          </a:p>
        </p:txBody>
      </p:sp>
      <p:cxnSp>
        <p:nvCxnSpPr>
          <p:cNvPr id="6" name="Straight Connector 5">
            <a:extLst>
              <a:ext uri="{FF2B5EF4-FFF2-40B4-BE49-F238E27FC236}">
                <a16:creationId xmlns:a16="http://schemas.microsoft.com/office/drawing/2014/main" id="{FBB6E322-A43F-5745-A965-5D290070662C}"/>
              </a:ext>
            </a:extLst>
          </p:cNvPr>
          <p:cNvCxnSpPr>
            <a:cxnSpLocks/>
          </p:cNvCxnSpPr>
          <p:nvPr userDrawn="1"/>
        </p:nvCxnSpPr>
        <p:spPr>
          <a:xfrm>
            <a:off x="647700" y="4471191"/>
            <a:ext cx="11002963" cy="0"/>
          </a:xfrm>
          <a:prstGeom prst="line">
            <a:avLst/>
          </a:prstGeom>
          <a:ln w="6350">
            <a:solidFill>
              <a:srgbClr val="0A4A8E"/>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060E455-FF93-0846-B5FE-7F86C3868E04}"/>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09585" y="6251231"/>
            <a:ext cx="1541078" cy="270256"/>
          </a:xfrm>
          <a:prstGeom prst="rect">
            <a:avLst/>
          </a:prstGeom>
        </p:spPr>
      </p:pic>
    </p:spTree>
    <p:extLst>
      <p:ext uri="{BB962C8B-B14F-4D97-AF65-F5344CB8AC3E}">
        <p14:creationId xmlns:p14="http://schemas.microsoft.com/office/powerpoint/2010/main" val="4233546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3230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25BE9F-FFA5-4318-A119-FC8D78F915FB}" type="datetimeFigureOut">
              <a:rPr lang="en-US" smtClean="0"/>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64891-4061-4738-8ECC-386EE1D33F5D}" type="slidenum">
              <a:rPr lang="en-US" smtClean="0"/>
              <a:t>‹#›</a:t>
            </a:fld>
            <a:endParaRPr lang="en-US"/>
          </a:p>
        </p:txBody>
      </p:sp>
    </p:spTree>
    <p:extLst>
      <p:ext uri="{BB962C8B-B14F-4D97-AF65-F5344CB8AC3E}">
        <p14:creationId xmlns:p14="http://schemas.microsoft.com/office/powerpoint/2010/main" val="340306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663FF-5D9E-4349-92BC-B90A4C2C91A0}"/>
              </a:ext>
            </a:extLst>
          </p:cNvPr>
          <p:cNvSpPr>
            <a:spLocks noGrp="1"/>
          </p:cNvSpPr>
          <p:nvPr>
            <p:ph type="title" hasCustomPrompt="1"/>
          </p:nvPr>
        </p:nvSpPr>
        <p:spPr>
          <a:xfrm>
            <a:off x="548640" y="3882008"/>
            <a:ext cx="11102023" cy="590931"/>
          </a:xfrm>
        </p:spPr>
        <p:txBody>
          <a:bodyPr anchor="t" anchorCtr="0"/>
          <a:lstStyle>
            <a:lvl1pPr>
              <a:defRPr sz="3600">
                <a:solidFill>
                  <a:srgbClr val="0A4A8E"/>
                </a:solidFill>
              </a:defRPr>
            </a:lvl1pPr>
          </a:lstStyle>
          <a:p>
            <a:r>
              <a:rPr lang="en-US"/>
              <a:t>Title Goes Here</a:t>
            </a:r>
          </a:p>
        </p:txBody>
      </p:sp>
      <p:cxnSp>
        <p:nvCxnSpPr>
          <p:cNvPr id="6" name="Straight Connector 5">
            <a:extLst>
              <a:ext uri="{FF2B5EF4-FFF2-40B4-BE49-F238E27FC236}">
                <a16:creationId xmlns:a16="http://schemas.microsoft.com/office/drawing/2014/main" id="{FBB6E322-A43F-5745-A965-5D290070662C}"/>
              </a:ext>
            </a:extLst>
          </p:cNvPr>
          <p:cNvCxnSpPr>
            <a:cxnSpLocks/>
          </p:cNvCxnSpPr>
          <p:nvPr userDrawn="1"/>
        </p:nvCxnSpPr>
        <p:spPr>
          <a:xfrm>
            <a:off x="647700" y="4471191"/>
            <a:ext cx="11002963" cy="0"/>
          </a:xfrm>
          <a:prstGeom prst="line">
            <a:avLst/>
          </a:prstGeom>
          <a:ln w="6350">
            <a:solidFill>
              <a:srgbClr val="0A4A8E"/>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060E455-FF93-0846-B5FE-7F86C3868E04}"/>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09585" y="6251231"/>
            <a:ext cx="1541078" cy="270256"/>
          </a:xfrm>
          <a:prstGeom prst="rect">
            <a:avLst/>
          </a:prstGeom>
        </p:spPr>
      </p:pic>
    </p:spTree>
    <p:extLst>
      <p:ext uri="{BB962C8B-B14F-4D97-AF65-F5344CB8AC3E}">
        <p14:creationId xmlns:p14="http://schemas.microsoft.com/office/powerpoint/2010/main" val="3987337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head, Content &amp; Footnot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012A0-B153-1842-ABEA-FB2FEFBAB120}"/>
              </a:ext>
            </a:extLst>
          </p:cNvPr>
          <p:cNvSpPr>
            <a:spLocks noGrp="1"/>
          </p:cNvSpPr>
          <p:nvPr>
            <p:ph type="title" hasCustomPrompt="1"/>
          </p:nvPr>
        </p:nvSpPr>
        <p:spPr>
          <a:xfrm>
            <a:off x="548640" y="457200"/>
            <a:ext cx="11102023" cy="424732"/>
          </a:xfrm>
        </p:spPr>
        <p:txBody>
          <a:bodyPr/>
          <a:lstStyle>
            <a:lvl1pPr>
              <a:defRPr sz="2400">
                <a:solidFill>
                  <a:schemeClr val="accent1"/>
                </a:solidFill>
              </a:defRPr>
            </a:lvl1pPr>
          </a:lstStyle>
          <a:p>
            <a:r>
              <a:rPr lang="en-US"/>
              <a:t>Title Goes Here</a:t>
            </a:r>
          </a:p>
        </p:txBody>
      </p:sp>
      <p:sp>
        <p:nvSpPr>
          <p:cNvPr id="7" name="Text Placeholder 6">
            <a:extLst>
              <a:ext uri="{FF2B5EF4-FFF2-40B4-BE49-F238E27FC236}">
                <a16:creationId xmlns:a16="http://schemas.microsoft.com/office/drawing/2014/main" id="{9A5839A4-0860-054D-B56C-D9188887A002}"/>
              </a:ext>
            </a:extLst>
          </p:cNvPr>
          <p:cNvSpPr>
            <a:spLocks noGrp="1"/>
          </p:cNvSpPr>
          <p:nvPr>
            <p:ph type="body" sz="quarter" idx="15" hasCustomPrompt="1"/>
          </p:nvPr>
        </p:nvSpPr>
        <p:spPr>
          <a:xfrm>
            <a:off x="548640" y="822960"/>
            <a:ext cx="11102023" cy="369332"/>
          </a:xfrm>
        </p:spPr>
        <p:txBody>
          <a:bodyPr/>
          <a:lstStyle>
            <a:lvl1pPr marL="0" indent="0">
              <a:buFontTx/>
              <a:buNone/>
              <a:defRPr sz="1800" cap="none" baseline="0"/>
            </a:lvl1pPr>
          </a:lstStyle>
          <a:p>
            <a:pPr lvl="0"/>
            <a:r>
              <a:rPr lang="en-US"/>
              <a:t>Subhead goes here</a:t>
            </a:r>
          </a:p>
        </p:txBody>
      </p:sp>
      <p:sp>
        <p:nvSpPr>
          <p:cNvPr id="13" name="Content Placeholder 12">
            <a:extLst>
              <a:ext uri="{FF2B5EF4-FFF2-40B4-BE49-F238E27FC236}">
                <a16:creationId xmlns:a16="http://schemas.microsoft.com/office/drawing/2014/main" id="{5551383F-84AB-8247-AB1C-3B17087488EE}"/>
              </a:ext>
            </a:extLst>
          </p:cNvPr>
          <p:cNvSpPr>
            <a:spLocks noGrp="1"/>
          </p:cNvSpPr>
          <p:nvPr>
            <p:ph sz="quarter" idx="17"/>
          </p:nvPr>
        </p:nvSpPr>
        <p:spPr>
          <a:xfrm>
            <a:off x="548640" y="1371600"/>
            <a:ext cx="11102023" cy="1938992"/>
          </a:xfrm>
        </p:spPr>
        <p:txBody>
          <a:bodyPr/>
          <a:lstStyle>
            <a:lvl1pPr>
              <a:defRPr>
                <a:solidFill>
                  <a:srgbClr val="3F403F"/>
                </a:solidFill>
              </a:defRPr>
            </a:lvl1pPr>
            <a:lvl2pPr>
              <a:defRPr>
                <a:solidFill>
                  <a:srgbClr val="3F403F"/>
                </a:solidFill>
              </a:defRPr>
            </a:lvl2pPr>
            <a:lvl3pPr>
              <a:defRPr>
                <a:solidFill>
                  <a:srgbClr val="3F403F"/>
                </a:solidFill>
              </a:defRPr>
            </a:lvl3pPr>
            <a:lvl4pPr>
              <a:defRPr>
                <a:solidFill>
                  <a:srgbClr val="3F403F"/>
                </a:solidFill>
              </a:defRPr>
            </a:lvl4pPr>
            <a:lvl5pPr>
              <a:defRPr>
                <a:solidFill>
                  <a:srgbClr val="3F40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9">
            <a:extLst>
              <a:ext uri="{FF2B5EF4-FFF2-40B4-BE49-F238E27FC236}">
                <a16:creationId xmlns:a16="http://schemas.microsoft.com/office/drawing/2014/main" id="{494E2E9D-E130-7649-9A4A-34557A92621F}"/>
              </a:ext>
            </a:extLst>
          </p:cNvPr>
          <p:cNvSpPr>
            <a:spLocks noGrp="1"/>
          </p:cNvSpPr>
          <p:nvPr>
            <p:ph type="body" sz="quarter" idx="18" hasCustomPrompt="1"/>
          </p:nvPr>
        </p:nvSpPr>
        <p:spPr>
          <a:xfrm>
            <a:off x="548640" y="5785015"/>
            <a:ext cx="11102023" cy="671979"/>
          </a:xfrm>
        </p:spPr>
        <p:txBody>
          <a:bodyPr wrap="square" bIns="0" anchor="b" anchorCtr="0">
            <a:spAutoFit/>
          </a:bodyPr>
          <a:lstStyle>
            <a:lvl1pPr marL="114300" indent="-114300">
              <a:lnSpc>
                <a:spcPct val="85000"/>
              </a:lnSpc>
              <a:spcAft>
                <a:spcPts val="200"/>
              </a:spcAft>
              <a:buFont typeface="+mj-lt"/>
              <a:buAutoNum type="arabicPeriod"/>
              <a:tabLst/>
              <a:defRPr sz="800"/>
            </a:lvl1pPr>
          </a:lstStyle>
          <a:p>
            <a:pPr lvl="0"/>
            <a:r>
              <a:rPr lang="en-US" sz="800"/>
              <a:t>Add footnotes here</a:t>
            </a:r>
          </a:p>
          <a:p>
            <a:pPr lvl="0"/>
            <a:r>
              <a:rPr lang="en-US" sz="800"/>
              <a:t>Add footnotes here</a:t>
            </a:r>
          </a:p>
          <a:p>
            <a:pPr lvl="0"/>
            <a:r>
              <a:rPr lang="en-US" sz="800"/>
              <a:t>Add footnotes here</a:t>
            </a:r>
          </a:p>
          <a:p>
            <a:pPr lvl="0"/>
            <a:r>
              <a:rPr lang="en-US" sz="800"/>
              <a:t>Add footnotes here</a:t>
            </a:r>
          </a:p>
          <a:p>
            <a:pPr lvl="0"/>
            <a:r>
              <a:rPr lang="en-US" sz="800"/>
              <a:t>Add footnotes here</a:t>
            </a:r>
            <a:endParaRPr lang="en-US"/>
          </a:p>
        </p:txBody>
      </p:sp>
    </p:spTree>
    <p:extLst>
      <p:ext uri="{BB962C8B-B14F-4D97-AF65-F5344CB8AC3E}">
        <p14:creationId xmlns:p14="http://schemas.microsoft.com/office/powerpoint/2010/main" val="2671681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ubhead &amp;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012A0-B153-1842-ABEA-FB2FEFBAB120}"/>
              </a:ext>
            </a:extLst>
          </p:cNvPr>
          <p:cNvSpPr>
            <a:spLocks noGrp="1"/>
          </p:cNvSpPr>
          <p:nvPr>
            <p:ph type="title" hasCustomPrompt="1"/>
          </p:nvPr>
        </p:nvSpPr>
        <p:spPr>
          <a:xfrm>
            <a:off x="548640" y="457200"/>
            <a:ext cx="11102023" cy="424732"/>
          </a:xfrm>
        </p:spPr>
        <p:txBody>
          <a:bodyPr/>
          <a:lstStyle>
            <a:lvl1pPr>
              <a:defRPr sz="2400">
                <a:solidFill>
                  <a:schemeClr val="accent1"/>
                </a:solidFill>
              </a:defRPr>
            </a:lvl1pPr>
          </a:lstStyle>
          <a:p>
            <a:r>
              <a:rPr lang="en-US"/>
              <a:t>Title Goes Here</a:t>
            </a:r>
          </a:p>
        </p:txBody>
      </p:sp>
      <p:sp>
        <p:nvSpPr>
          <p:cNvPr id="7" name="Text Placeholder 6">
            <a:extLst>
              <a:ext uri="{FF2B5EF4-FFF2-40B4-BE49-F238E27FC236}">
                <a16:creationId xmlns:a16="http://schemas.microsoft.com/office/drawing/2014/main" id="{9A5839A4-0860-054D-B56C-D9188887A002}"/>
              </a:ext>
            </a:extLst>
          </p:cNvPr>
          <p:cNvSpPr>
            <a:spLocks noGrp="1"/>
          </p:cNvSpPr>
          <p:nvPr>
            <p:ph type="body" sz="quarter" idx="15" hasCustomPrompt="1"/>
          </p:nvPr>
        </p:nvSpPr>
        <p:spPr>
          <a:xfrm>
            <a:off x="548640" y="822960"/>
            <a:ext cx="11102023" cy="369332"/>
          </a:xfrm>
        </p:spPr>
        <p:txBody>
          <a:bodyPr/>
          <a:lstStyle>
            <a:lvl1pPr marL="0" indent="0">
              <a:buFontTx/>
              <a:buNone/>
              <a:defRPr sz="1800" cap="none" baseline="0"/>
            </a:lvl1pPr>
          </a:lstStyle>
          <a:p>
            <a:pPr lvl="0"/>
            <a:r>
              <a:rPr lang="en-US"/>
              <a:t>Subhead goes here</a:t>
            </a:r>
          </a:p>
        </p:txBody>
      </p:sp>
      <p:sp>
        <p:nvSpPr>
          <p:cNvPr id="13" name="Content Placeholder 12">
            <a:extLst>
              <a:ext uri="{FF2B5EF4-FFF2-40B4-BE49-F238E27FC236}">
                <a16:creationId xmlns:a16="http://schemas.microsoft.com/office/drawing/2014/main" id="{5551383F-84AB-8247-AB1C-3B17087488EE}"/>
              </a:ext>
            </a:extLst>
          </p:cNvPr>
          <p:cNvSpPr>
            <a:spLocks noGrp="1"/>
          </p:cNvSpPr>
          <p:nvPr>
            <p:ph sz="quarter" idx="17"/>
          </p:nvPr>
        </p:nvSpPr>
        <p:spPr>
          <a:xfrm>
            <a:off x="548640" y="1371600"/>
            <a:ext cx="11102023" cy="1938992"/>
          </a:xfrm>
        </p:spPr>
        <p:txBody>
          <a:bodyPr/>
          <a:lstStyle>
            <a:lvl1pPr>
              <a:defRPr>
                <a:solidFill>
                  <a:srgbClr val="3F403F"/>
                </a:solidFill>
              </a:defRPr>
            </a:lvl1pPr>
            <a:lvl2pPr>
              <a:defRPr>
                <a:solidFill>
                  <a:srgbClr val="3F403F"/>
                </a:solidFill>
              </a:defRPr>
            </a:lvl2pPr>
            <a:lvl3pPr>
              <a:defRPr>
                <a:solidFill>
                  <a:srgbClr val="3F403F"/>
                </a:solidFill>
              </a:defRPr>
            </a:lvl3pPr>
            <a:lvl4pPr>
              <a:defRPr>
                <a:solidFill>
                  <a:srgbClr val="3F403F"/>
                </a:solidFill>
              </a:defRPr>
            </a:lvl4pPr>
            <a:lvl5pPr>
              <a:defRPr>
                <a:solidFill>
                  <a:srgbClr val="3F40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95814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mp; Subhea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012A0-B153-1842-ABEA-FB2FEFBAB120}"/>
              </a:ext>
            </a:extLst>
          </p:cNvPr>
          <p:cNvSpPr>
            <a:spLocks noGrp="1"/>
          </p:cNvSpPr>
          <p:nvPr>
            <p:ph type="title" hasCustomPrompt="1"/>
          </p:nvPr>
        </p:nvSpPr>
        <p:spPr>
          <a:xfrm>
            <a:off x="548640" y="457200"/>
            <a:ext cx="11102023" cy="424732"/>
          </a:xfrm>
        </p:spPr>
        <p:txBody>
          <a:bodyPr/>
          <a:lstStyle>
            <a:lvl1pPr>
              <a:defRPr sz="2400">
                <a:solidFill>
                  <a:schemeClr val="accent1"/>
                </a:solidFill>
              </a:defRPr>
            </a:lvl1pPr>
          </a:lstStyle>
          <a:p>
            <a:r>
              <a:rPr lang="en-US"/>
              <a:t>Title Goes Here</a:t>
            </a:r>
          </a:p>
        </p:txBody>
      </p:sp>
      <p:sp>
        <p:nvSpPr>
          <p:cNvPr id="7" name="Text Placeholder 6">
            <a:extLst>
              <a:ext uri="{FF2B5EF4-FFF2-40B4-BE49-F238E27FC236}">
                <a16:creationId xmlns:a16="http://schemas.microsoft.com/office/drawing/2014/main" id="{9A5839A4-0860-054D-B56C-D9188887A002}"/>
              </a:ext>
            </a:extLst>
          </p:cNvPr>
          <p:cNvSpPr>
            <a:spLocks noGrp="1"/>
          </p:cNvSpPr>
          <p:nvPr>
            <p:ph type="body" sz="quarter" idx="15" hasCustomPrompt="1"/>
          </p:nvPr>
        </p:nvSpPr>
        <p:spPr>
          <a:xfrm>
            <a:off x="548640" y="822960"/>
            <a:ext cx="11102023" cy="369332"/>
          </a:xfrm>
        </p:spPr>
        <p:txBody>
          <a:bodyPr/>
          <a:lstStyle>
            <a:lvl1pPr marL="0" indent="0">
              <a:buFontTx/>
              <a:buNone/>
              <a:defRPr sz="1800" cap="none" baseline="0"/>
            </a:lvl1pPr>
          </a:lstStyle>
          <a:p>
            <a:pPr lvl="0"/>
            <a:r>
              <a:rPr lang="en-US"/>
              <a:t>Subhead goes here</a:t>
            </a:r>
          </a:p>
        </p:txBody>
      </p:sp>
    </p:spTree>
    <p:extLst>
      <p:ext uri="{BB962C8B-B14F-4D97-AF65-F5344CB8AC3E}">
        <p14:creationId xmlns:p14="http://schemas.microsoft.com/office/powerpoint/2010/main" val="986733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ubhead, Content &amp; Footnotes Half-Photo">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1EC46CDE-4A2E-C441-B621-5DC180F786AF}"/>
              </a:ext>
            </a:extLst>
          </p:cNvPr>
          <p:cNvSpPr>
            <a:spLocks noGrp="1"/>
          </p:cNvSpPr>
          <p:nvPr>
            <p:ph type="pic" sz="quarter" idx="18" hasCustomPrompt="1"/>
          </p:nvPr>
        </p:nvSpPr>
        <p:spPr>
          <a:xfrm>
            <a:off x="6096000" y="0"/>
            <a:ext cx="6094967" cy="6858000"/>
          </a:xfrm>
          <a:solidFill>
            <a:schemeClr val="accent5">
              <a:lumMod val="20000"/>
              <a:lumOff val="80000"/>
            </a:schemeClr>
          </a:solidFill>
        </p:spPr>
        <p:txBody>
          <a:bodyPr anchor="ctr" anchorCtr="0">
            <a:noAutofit/>
          </a:bodyPr>
          <a:lstStyle>
            <a:lvl1pPr marL="0" indent="0" algn="ctr">
              <a:buNone/>
              <a:defRPr sz="1400"/>
            </a:lvl1pPr>
          </a:lstStyle>
          <a:p>
            <a:r>
              <a:rPr lang="en-US"/>
              <a:t>Insert Image</a:t>
            </a:r>
          </a:p>
        </p:txBody>
      </p:sp>
      <p:sp>
        <p:nvSpPr>
          <p:cNvPr id="9" name="Title 1">
            <a:extLst>
              <a:ext uri="{FF2B5EF4-FFF2-40B4-BE49-F238E27FC236}">
                <a16:creationId xmlns:a16="http://schemas.microsoft.com/office/drawing/2014/main" id="{F198C4DC-342E-3D4F-A221-7F2FF24C2984}"/>
              </a:ext>
            </a:extLst>
          </p:cNvPr>
          <p:cNvSpPr>
            <a:spLocks noGrp="1"/>
          </p:cNvSpPr>
          <p:nvPr>
            <p:ph type="title" hasCustomPrompt="1"/>
          </p:nvPr>
        </p:nvSpPr>
        <p:spPr>
          <a:xfrm>
            <a:off x="548640" y="457200"/>
            <a:ext cx="5332395" cy="424732"/>
          </a:xfrm>
        </p:spPr>
        <p:txBody>
          <a:bodyPr/>
          <a:lstStyle/>
          <a:p>
            <a:r>
              <a:rPr lang="en-US"/>
              <a:t>Title Goes Here</a:t>
            </a:r>
          </a:p>
        </p:txBody>
      </p:sp>
      <p:sp>
        <p:nvSpPr>
          <p:cNvPr id="10" name="Text Placeholder 15">
            <a:extLst>
              <a:ext uri="{FF2B5EF4-FFF2-40B4-BE49-F238E27FC236}">
                <a16:creationId xmlns:a16="http://schemas.microsoft.com/office/drawing/2014/main" id="{C75A6E48-4060-6C4A-AEA9-7558EA88532E}"/>
              </a:ext>
            </a:extLst>
          </p:cNvPr>
          <p:cNvSpPr>
            <a:spLocks noGrp="1"/>
          </p:cNvSpPr>
          <p:nvPr>
            <p:ph type="body" sz="quarter" idx="15" hasCustomPrompt="1"/>
          </p:nvPr>
        </p:nvSpPr>
        <p:spPr>
          <a:xfrm>
            <a:off x="548640" y="822960"/>
            <a:ext cx="5332395" cy="369332"/>
          </a:xfrm>
        </p:spPr>
        <p:txBody>
          <a:bodyPr/>
          <a:lstStyle>
            <a:lvl1pPr marL="0" indent="0">
              <a:buFontTx/>
              <a:buNone/>
              <a:defRPr sz="1800" cap="none" baseline="0"/>
            </a:lvl1pPr>
          </a:lstStyle>
          <a:p>
            <a:r>
              <a:rPr lang="en-US"/>
              <a:t>Subhead goes here</a:t>
            </a:r>
          </a:p>
        </p:txBody>
      </p:sp>
      <p:sp>
        <p:nvSpPr>
          <p:cNvPr id="11" name="Content Placeholder 4">
            <a:extLst>
              <a:ext uri="{FF2B5EF4-FFF2-40B4-BE49-F238E27FC236}">
                <a16:creationId xmlns:a16="http://schemas.microsoft.com/office/drawing/2014/main" id="{D759AB29-1C2E-994E-AA90-5169C439859A}"/>
              </a:ext>
            </a:extLst>
          </p:cNvPr>
          <p:cNvSpPr>
            <a:spLocks noGrp="1"/>
          </p:cNvSpPr>
          <p:nvPr>
            <p:ph sz="quarter" idx="17"/>
          </p:nvPr>
        </p:nvSpPr>
        <p:spPr>
          <a:xfrm>
            <a:off x="548640" y="1371600"/>
            <a:ext cx="5332395" cy="1938992"/>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9">
            <a:extLst>
              <a:ext uri="{FF2B5EF4-FFF2-40B4-BE49-F238E27FC236}">
                <a16:creationId xmlns:a16="http://schemas.microsoft.com/office/drawing/2014/main" id="{96420F66-DA17-6241-B75A-E870DC375DBE}"/>
              </a:ext>
            </a:extLst>
          </p:cNvPr>
          <p:cNvSpPr>
            <a:spLocks noGrp="1"/>
          </p:cNvSpPr>
          <p:nvPr>
            <p:ph type="body" sz="quarter" idx="19" hasCustomPrompt="1"/>
          </p:nvPr>
        </p:nvSpPr>
        <p:spPr>
          <a:xfrm>
            <a:off x="548640" y="5785015"/>
            <a:ext cx="5332396" cy="671979"/>
          </a:xfrm>
        </p:spPr>
        <p:txBody>
          <a:bodyPr wrap="square" bIns="0" anchor="b" anchorCtr="0">
            <a:spAutoFit/>
          </a:bodyPr>
          <a:lstStyle>
            <a:lvl1pPr marL="114300" indent="-114300">
              <a:lnSpc>
                <a:spcPct val="85000"/>
              </a:lnSpc>
              <a:spcAft>
                <a:spcPts val="200"/>
              </a:spcAft>
              <a:buFont typeface="+mj-lt"/>
              <a:buAutoNum type="arabicPeriod"/>
              <a:tabLst/>
              <a:defRPr sz="800"/>
            </a:lvl1pPr>
          </a:lstStyle>
          <a:p>
            <a:pPr lvl="0"/>
            <a:r>
              <a:rPr lang="en-US" sz="800"/>
              <a:t>Add footnotes here</a:t>
            </a:r>
          </a:p>
          <a:p>
            <a:pPr lvl="0"/>
            <a:r>
              <a:rPr lang="en-US" sz="800"/>
              <a:t>Add footnotes here</a:t>
            </a:r>
          </a:p>
          <a:p>
            <a:pPr lvl="0"/>
            <a:r>
              <a:rPr lang="en-US" sz="800"/>
              <a:t>Add footnotes here</a:t>
            </a:r>
          </a:p>
          <a:p>
            <a:pPr lvl="0"/>
            <a:r>
              <a:rPr lang="en-US" sz="800"/>
              <a:t>Add footnotes here</a:t>
            </a:r>
          </a:p>
          <a:p>
            <a:pPr lvl="0"/>
            <a:r>
              <a:rPr lang="en-US" sz="800"/>
              <a:t>Add footnotes here</a:t>
            </a:r>
            <a:endParaRPr lang="en-US"/>
          </a:p>
        </p:txBody>
      </p:sp>
      <p:pic>
        <p:nvPicPr>
          <p:cNvPr id="12" name="Picture 11">
            <a:extLst>
              <a:ext uri="{FF2B5EF4-FFF2-40B4-BE49-F238E27FC236}">
                <a16:creationId xmlns:a16="http://schemas.microsoft.com/office/drawing/2014/main" id="{783444A5-E2B2-E845-99C4-41B4684A04E3}"/>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50763" y="6565392"/>
            <a:ext cx="834268" cy="146304"/>
          </a:xfrm>
          <a:prstGeom prst="rect">
            <a:avLst/>
          </a:prstGeom>
        </p:spPr>
      </p:pic>
      <p:sp>
        <p:nvSpPr>
          <p:cNvPr id="13" name="Footer Placeholder 2">
            <a:extLst>
              <a:ext uri="{FF2B5EF4-FFF2-40B4-BE49-F238E27FC236}">
                <a16:creationId xmlns:a16="http://schemas.microsoft.com/office/drawing/2014/main" id="{2C3DEE76-EF83-2E40-BEAA-A2F6A296BA8B}"/>
              </a:ext>
            </a:extLst>
          </p:cNvPr>
          <p:cNvSpPr txBox="1">
            <a:spLocks/>
          </p:cNvSpPr>
          <p:nvPr userDrawn="1"/>
        </p:nvSpPr>
        <p:spPr>
          <a:xfrm>
            <a:off x="6096000" y="6536023"/>
            <a:ext cx="4613002" cy="215444"/>
          </a:xfrm>
          <a:prstGeom prst="rect">
            <a:avLst/>
          </a:prstGeom>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a:solidFill>
                  <a:srgbClr val="0A4A8E"/>
                </a:solidFill>
                <a:effectLst/>
              </a:rPr>
              <a:t>CONFIDENTIAL. FOR INTERNAL USE ONLY – DO NOT DUPLICATE OR DISTRIBUTE.</a:t>
            </a:r>
          </a:p>
        </p:txBody>
      </p:sp>
      <p:sp>
        <p:nvSpPr>
          <p:cNvPr id="18" name="Slide Number Placeholder 3">
            <a:extLst>
              <a:ext uri="{FF2B5EF4-FFF2-40B4-BE49-F238E27FC236}">
                <a16:creationId xmlns:a16="http://schemas.microsoft.com/office/drawing/2014/main" id="{8675F2E0-36AD-1E43-A898-D4C6847C4E2C}"/>
              </a:ext>
            </a:extLst>
          </p:cNvPr>
          <p:cNvSpPr txBox="1">
            <a:spLocks/>
          </p:cNvSpPr>
          <p:nvPr userDrawn="1"/>
        </p:nvSpPr>
        <p:spPr>
          <a:xfrm>
            <a:off x="11368747" y="6521727"/>
            <a:ext cx="552432" cy="230832"/>
          </a:xfrm>
          <a:prstGeom prst="rect">
            <a:avLst/>
          </a:prstGeom>
        </p:spPr>
        <p:txBody>
          <a:bodyPr vert="horz" wrap="square" lIns="91440" tIns="45720" rIns="91440" bIns="45720" rtlCol="0" anchor="ctr" anchorCtr="0">
            <a:spAutoFit/>
          </a:bodyPr>
          <a:lstStyle>
            <a:defPPr>
              <a:defRPr lang="en-US"/>
            </a:defPPr>
            <a:lvl1pPr marL="0" algn="r" defTabSz="914400" rtl="0" eaLnBrk="1" latinLnBrk="0" hangingPunct="1">
              <a:defRPr sz="900" b="0" kern="1200">
                <a:solidFill>
                  <a:srgbClr val="0A4A8E"/>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CA5BF-B763-1840-8654-29064379A303}" type="slidenum">
              <a:rPr lang="en-US" smtClean="0">
                <a:solidFill>
                  <a:srgbClr val="0A4A8E"/>
                </a:solidFill>
              </a:rPr>
              <a:pPr/>
              <a:t>‹#›</a:t>
            </a:fld>
            <a:endParaRPr lang="en-US">
              <a:solidFill>
                <a:srgbClr val="0A4A8E"/>
              </a:solidFill>
            </a:endParaRPr>
          </a:p>
        </p:txBody>
      </p:sp>
    </p:spTree>
    <p:extLst>
      <p:ext uri="{BB962C8B-B14F-4D97-AF65-F5344CB8AC3E}">
        <p14:creationId xmlns:p14="http://schemas.microsoft.com/office/powerpoint/2010/main" val="667505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head, Content &amp; Footnotes Split Content">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F198C4DC-342E-3D4F-A221-7F2FF24C2984}"/>
              </a:ext>
            </a:extLst>
          </p:cNvPr>
          <p:cNvSpPr>
            <a:spLocks noGrp="1"/>
          </p:cNvSpPr>
          <p:nvPr>
            <p:ph type="title" hasCustomPrompt="1"/>
          </p:nvPr>
        </p:nvSpPr>
        <p:spPr>
          <a:xfrm>
            <a:off x="548640" y="457200"/>
            <a:ext cx="11100816" cy="424732"/>
          </a:xfrm>
        </p:spPr>
        <p:txBody>
          <a:bodyPr/>
          <a:lstStyle/>
          <a:p>
            <a:r>
              <a:rPr lang="en-US"/>
              <a:t>Title Goes Here</a:t>
            </a:r>
          </a:p>
        </p:txBody>
      </p:sp>
      <p:sp>
        <p:nvSpPr>
          <p:cNvPr id="10" name="Text Placeholder 15">
            <a:extLst>
              <a:ext uri="{FF2B5EF4-FFF2-40B4-BE49-F238E27FC236}">
                <a16:creationId xmlns:a16="http://schemas.microsoft.com/office/drawing/2014/main" id="{C75A6E48-4060-6C4A-AEA9-7558EA88532E}"/>
              </a:ext>
            </a:extLst>
          </p:cNvPr>
          <p:cNvSpPr>
            <a:spLocks noGrp="1"/>
          </p:cNvSpPr>
          <p:nvPr>
            <p:ph type="body" sz="quarter" idx="15" hasCustomPrompt="1"/>
          </p:nvPr>
        </p:nvSpPr>
        <p:spPr>
          <a:xfrm>
            <a:off x="548640" y="822960"/>
            <a:ext cx="11100816" cy="369332"/>
          </a:xfrm>
        </p:spPr>
        <p:txBody>
          <a:bodyPr/>
          <a:lstStyle>
            <a:lvl1pPr marL="0" indent="0">
              <a:buFontTx/>
              <a:buNone/>
              <a:defRPr sz="1800" cap="none" baseline="0"/>
            </a:lvl1pPr>
          </a:lstStyle>
          <a:p>
            <a:r>
              <a:rPr lang="en-US"/>
              <a:t>Subhead goes here</a:t>
            </a:r>
          </a:p>
        </p:txBody>
      </p:sp>
      <p:sp>
        <p:nvSpPr>
          <p:cNvPr id="11" name="Content Placeholder 4">
            <a:extLst>
              <a:ext uri="{FF2B5EF4-FFF2-40B4-BE49-F238E27FC236}">
                <a16:creationId xmlns:a16="http://schemas.microsoft.com/office/drawing/2014/main" id="{D759AB29-1C2E-994E-AA90-5169C439859A}"/>
              </a:ext>
            </a:extLst>
          </p:cNvPr>
          <p:cNvSpPr>
            <a:spLocks noGrp="1"/>
          </p:cNvSpPr>
          <p:nvPr>
            <p:ph sz="quarter" idx="17"/>
          </p:nvPr>
        </p:nvSpPr>
        <p:spPr>
          <a:xfrm>
            <a:off x="548640" y="1371600"/>
            <a:ext cx="5332395" cy="1938992"/>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9">
            <a:extLst>
              <a:ext uri="{FF2B5EF4-FFF2-40B4-BE49-F238E27FC236}">
                <a16:creationId xmlns:a16="http://schemas.microsoft.com/office/drawing/2014/main" id="{96420F66-DA17-6241-B75A-E870DC375DBE}"/>
              </a:ext>
            </a:extLst>
          </p:cNvPr>
          <p:cNvSpPr>
            <a:spLocks noGrp="1"/>
          </p:cNvSpPr>
          <p:nvPr>
            <p:ph type="body" sz="quarter" idx="19" hasCustomPrompt="1"/>
          </p:nvPr>
        </p:nvSpPr>
        <p:spPr>
          <a:xfrm>
            <a:off x="548640" y="5785015"/>
            <a:ext cx="5332396" cy="671979"/>
          </a:xfrm>
        </p:spPr>
        <p:txBody>
          <a:bodyPr wrap="square" bIns="0" anchor="b" anchorCtr="0">
            <a:spAutoFit/>
          </a:bodyPr>
          <a:lstStyle>
            <a:lvl1pPr marL="114300" indent="-114300">
              <a:lnSpc>
                <a:spcPct val="85000"/>
              </a:lnSpc>
              <a:spcAft>
                <a:spcPts val="200"/>
              </a:spcAft>
              <a:buFont typeface="+mj-lt"/>
              <a:buAutoNum type="arabicPeriod"/>
              <a:tabLst/>
              <a:defRPr sz="800"/>
            </a:lvl1pPr>
          </a:lstStyle>
          <a:p>
            <a:pPr lvl="0"/>
            <a:r>
              <a:rPr lang="en-US" sz="800"/>
              <a:t>Add footnotes here</a:t>
            </a:r>
          </a:p>
          <a:p>
            <a:pPr lvl="0"/>
            <a:r>
              <a:rPr lang="en-US" sz="800"/>
              <a:t>Add footnotes here</a:t>
            </a:r>
          </a:p>
          <a:p>
            <a:pPr lvl="0"/>
            <a:r>
              <a:rPr lang="en-US" sz="800"/>
              <a:t>Add footnotes here</a:t>
            </a:r>
          </a:p>
          <a:p>
            <a:pPr lvl="0"/>
            <a:r>
              <a:rPr lang="en-US" sz="800"/>
              <a:t>Add footnotes here</a:t>
            </a:r>
          </a:p>
          <a:p>
            <a:pPr lvl="0"/>
            <a:r>
              <a:rPr lang="en-US" sz="800"/>
              <a:t>Add footnotes here</a:t>
            </a:r>
            <a:endParaRPr lang="en-US"/>
          </a:p>
        </p:txBody>
      </p:sp>
      <p:sp>
        <p:nvSpPr>
          <p:cNvPr id="12" name="Content Placeholder 4">
            <a:extLst>
              <a:ext uri="{FF2B5EF4-FFF2-40B4-BE49-F238E27FC236}">
                <a16:creationId xmlns:a16="http://schemas.microsoft.com/office/drawing/2014/main" id="{00DD96F7-3E30-E843-BBFD-C82F3ED958DF}"/>
              </a:ext>
            </a:extLst>
          </p:cNvPr>
          <p:cNvSpPr>
            <a:spLocks noGrp="1"/>
          </p:cNvSpPr>
          <p:nvPr>
            <p:ph sz="quarter" idx="20"/>
          </p:nvPr>
        </p:nvSpPr>
        <p:spPr>
          <a:xfrm>
            <a:off x="6310967" y="1371600"/>
            <a:ext cx="5332395" cy="1938992"/>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0099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mp;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9F007-6DEA-3547-9B09-1A02E9F01D25}"/>
              </a:ext>
            </a:extLst>
          </p:cNvPr>
          <p:cNvSpPr>
            <a:spLocks noGrp="1"/>
          </p:cNvSpPr>
          <p:nvPr>
            <p:ph type="title" hasCustomPrompt="1"/>
          </p:nvPr>
        </p:nvSpPr>
        <p:spPr>
          <a:xfrm>
            <a:off x="548640" y="457200"/>
            <a:ext cx="11102023" cy="424732"/>
          </a:xfrm>
        </p:spPr>
        <p:txBody>
          <a:bodyPr/>
          <a:lstStyle/>
          <a:p>
            <a:r>
              <a:rPr lang="en-US"/>
              <a:t>Title Goes Here</a:t>
            </a:r>
          </a:p>
        </p:txBody>
      </p:sp>
      <p:sp>
        <p:nvSpPr>
          <p:cNvPr id="8" name="Content Placeholder 7">
            <a:extLst>
              <a:ext uri="{FF2B5EF4-FFF2-40B4-BE49-F238E27FC236}">
                <a16:creationId xmlns:a16="http://schemas.microsoft.com/office/drawing/2014/main" id="{DD880F95-F3FA-AD40-A9AD-BA6034C21DD3}"/>
              </a:ext>
            </a:extLst>
          </p:cNvPr>
          <p:cNvSpPr>
            <a:spLocks noGrp="1"/>
          </p:cNvSpPr>
          <p:nvPr>
            <p:ph sz="quarter" idx="13"/>
          </p:nvPr>
        </p:nvSpPr>
        <p:spPr>
          <a:xfrm>
            <a:off x="541338" y="1371600"/>
            <a:ext cx="11116627" cy="19739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2024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9F007-6DEA-3547-9B09-1A02E9F01D25}"/>
              </a:ext>
            </a:extLst>
          </p:cNvPr>
          <p:cNvSpPr>
            <a:spLocks noGrp="1"/>
          </p:cNvSpPr>
          <p:nvPr>
            <p:ph type="title" hasCustomPrompt="1"/>
          </p:nvPr>
        </p:nvSpPr>
        <p:spPr>
          <a:xfrm>
            <a:off x="548640" y="457200"/>
            <a:ext cx="11109325" cy="424732"/>
          </a:xfrm>
        </p:spPr>
        <p:txBody>
          <a:bodyPr/>
          <a:lstStyle/>
          <a:p>
            <a:r>
              <a:rPr lang="en-US"/>
              <a:t>Title Goes Here</a:t>
            </a:r>
          </a:p>
        </p:txBody>
      </p:sp>
    </p:spTree>
    <p:extLst>
      <p:ext uri="{BB962C8B-B14F-4D97-AF65-F5344CB8AC3E}">
        <p14:creationId xmlns:p14="http://schemas.microsoft.com/office/powerpoint/2010/main" val="83845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DFFFD"/>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1CF326-110E-C646-A3D3-5904ABB04517}"/>
              </a:ext>
            </a:extLst>
          </p:cNvPr>
          <p:cNvSpPr>
            <a:spLocks noGrp="1"/>
          </p:cNvSpPr>
          <p:nvPr>
            <p:ph type="title"/>
          </p:nvPr>
        </p:nvSpPr>
        <p:spPr>
          <a:xfrm>
            <a:off x="541338" y="457200"/>
            <a:ext cx="11109325" cy="424732"/>
          </a:xfrm>
          <a:prstGeom prst="rect">
            <a:avLst/>
          </a:prstGeom>
        </p:spPr>
        <p:txBody>
          <a:bodyPr vert="horz" wrap="square" lIns="91440" tIns="45720" rIns="91440" bIns="45720" rtlCol="0" anchor="b" anchorCtr="0">
            <a:spAutoFit/>
          </a:bodyPr>
          <a:lstStyle/>
          <a:p>
            <a:r>
              <a:rPr lang="en-US"/>
              <a:t>Title Goes Here</a:t>
            </a:r>
          </a:p>
        </p:txBody>
      </p:sp>
      <p:sp>
        <p:nvSpPr>
          <p:cNvPr id="3" name="Text Placeholder 2">
            <a:extLst>
              <a:ext uri="{FF2B5EF4-FFF2-40B4-BE49-F238E27FC236}">
                <a16:creationId xmlns:a16="http://schemas.microsoft.com/office/drawing/2014/main" id="{337AA9A9-7588-9A44-B7E4-470B31F5B907}"/>
              </a:ext>
            </a:extLst>
          </p:cNvPr>
          <p:cNvSpPr>
            <a:spLocks noGrp="1"/>
          </p:cNvSpPr>
          <p:nvPr>
            <p:ph type="body" idx="1"/>
          </p:nvPr>
        </p:nvSpPr>
        <p:spPr>
          <a:xfrm>
            <a:off x="541338" y="1371600"/>
            <a:ext cx="11109325" cy="1938992"/>
          </a:xfrm>
          <a:prstGeom prst="rect">
            <a:avLst/>
          </a:prstGeom>
        </p:spPr>
        <p:txBody>
          <a:bodyPr vert="horz" wrap="square" lIns="91440" tIns="45720" rIns="91440" bIns="45720" rtlCol="0" anchor="t" anchorCtr="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2">
            <a:extLst>
              <a:ext uri="{FF2B5EF4-FFF2-40B4-BE49-F238E27FC236}">
                <a16:creationId xmlns:a16="http://schemas.microsoft.com/office/drawing/2014/main" id="{B3E3B468-C0B5-3B48-B1DF-440F85BFBD28}"/>
              </a:ext>
            </a:extLst>
          </p:cNvPr>
          <p:cNvSpPr txBox="1">
            <a:spLocks/>
          </p:cNvSpPr>
          <p:nvPr userDrawn="1"/>
        </p:nvSpPr>
        <p:spPr>
          <a:xfrm>
            <a:off x="6096000" y="6536023"/>
            <a:ext cx="4613002" cy="215444"/>
          </a:xfrm>
          <a:prstGeom prst="rect">
            <a:avLst/>
          </a:prstGeom>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a:solidFill>
                  <a:srgbClr val="3F403F"/>
                </a:solidFill>
                <a:effectLst/>
              </a:rPr>
              <a:t>CONFIDENTIAL. FOR INTERNAL USE ONLY – DO NOT DUPLICATE OR DISTRIBUTE.</a:t>
            </a:r>
          </a:p>
        </p:txBody>
      </p:sp>
      <p:sp>
        <p:nvSpPr>
          <p:cNvPr id="10" name="Slide Number Placeholder 3">
            <a:extLst>
              <a:ext uri="{FF2B5EF4-FFF2-40B4-BE49-F238E27FC236}">
                <a16:creationId xmlns:a16="http://schemas.microsoft.com/office/drawing/2014/main" id="{26190199-5B6E-054C-B096-8E7F4D0D06A3}"/>
              </a:ext>
            </a:extLst>
          </p:cNvPr>
          <p:cNvSpPr txBox="1">
            <a:spLocks/>
          </p:cNvSpPr>
          <p:nvPr userDrawn="1"/>
        </p:nvSpPr>
        <p:spPr>
          <a:xfrm>
            <a:off x="11368747" y="6521727"/>
            <a:ext cx="552432" cy="230832"/>
          </a:xfrm>
          <a:prstGeom prst="rect">
            <a:avLst/>
          </a:prstGeom>
        </p:spPr>
        <p:txBody>
          <a:bodyPr vert="horz" wrap="square" lIns="91440" tIns="45720" rIns="91440" bIns="45720" rtlCol="0" anchor="ctr" anchorCtr="0">
            <a:spAutoFit/>
          </a:bodyPr>
          <a:lstStyle>
            <a:defPPr>
              <a:defRPr lang="en-US"/>
            </a:defPPr>
            <a:lvl1pPr marL="0" algn="r" defTabSz="914400" rtl="0" eaLnBrk="1" latinLnBrk="0" hangingPunct="1">
              <a:defRPr sz="900" b="0" kern="1200">
                <a:solidFill>
                  <a:srgbClr val="0A4A8E"/>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CA5BF-B763-1840-8654-29064379A303}" type="slidenum">
              <a:rPr lang="en-US" smtClean="0">
                <a:solidFill>
                  <a:srgbClr val="3F403F"/>
                </a:solidFill>
              </a:rPr>
              <a:pPr/>
              <a:t>‹#›</a:t>
            </a:fld>
            <a:endParaRPr lang="en-US">
              <a:solidFill>
                <a:srgbClr val="3F403F"/>
              </a:solidFill>
            </a:endParaRPr>
          </a:p>
        </p:txBody>
      </p:sp>
      <p:pic>
        <p:nvPicPr>
          <p:cNvPr id="7" name="Picture 6">
            <a:extLst>
              <a:ext uri="{FF2B5EF4-FFF2-40B4-BE49-F238E27FC236}">
                <a16:creationId xmlns:a16="http://schemas.microsoft.com/office/drawing/2014/main" id="{F060E455-FF93-0846-B5FE-7F86C3868E04}"/>
              </a:ext>
            </a:extLst>
          </p:cNvPr>
          <p:cNvPicPr>
            <a:picLocks noChangeAspect="1"/>
          </p:cNvPicPr>
          <p:nvPr userDrawn="1"/>
        </p:nvPicPr>
        <p:blipFill>
          <a:blip r:embed="rId13" cstate="print">
            <a:extLst>
              <a:ext uri="{28A0092B-C50C-407E-A947-70E740481C1C}">
                <a14:useLocalDpi xmlns:a14="http://schemas.microsoft.com/office/drawing/2010/main"/>
              </a:ext>
            </a:extLst>
          </a:blip>
          <a:stretch>
            <a:fillRect/>
          </a:stretch>
        </p:blipFill>
        <p:spPr>
          <a:xfrm>
            <a:off x="10650762" y="6572931"/>
            <a:ext cx="834269" cy="146304"/>
          </a:xfrm>
          <a:prstGeom prst="rect">
            <a:avLst/>
          </a:prstGeom>
        </p:spPr>
      </p:pic>
    </p:spTree>
    <p:extLst>
      <p:ext uri="{BB962C8B-B14F-4D97-AF65-F5344CB8AC3E}">
        <p14:creationId xmlns:p14="http://schemas.microsoft.com/office/powerpoint/2010/main" val="3511814458"/>
      </p:ext>
    </p:extLst>
  </p:cSld>
  <p:clrMap bg1="lt1" tx1="dk1" bg2="lt2" tx2="dk2" accent1="accent1" accent2="accent2" accent3="accent3" accent4="accent4" accent5="accent5" accent6="accent6" hlink="hlink" folHlink="folHlink"/>
  <p:sldLayoutIdLst>
    <p:sldLayoutId id="2147483679" r:id="rId1"/>
    <p:sldLayoutId id="2147483689" r:id="rId2"/>
    <p:sldLayoutId id="2147483681" r:id="rId3"/>
    <p:sldLayoutId id="2147483682" r:id="rId4"/>
    <p:sldLayoutId id="2147483683" r:id="rId5"/>
    <p:sldLayoutId id="2147483687" r:id="rId6"/>
    <p:sldLayoutId id="2147483688" r:id="rId7"/>
    <p:sldLayoutId id="2147483684" r:id="rId8"/>
    <p:sldLayoutId id="2147483685" r:id="rId9"/>
    <p:sldLayoutId id="2147483686" r:id="rId10"/>
    <p:sldLayoutId id="2147483690"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2400" kern="1200">
          <a:solidFill>
            <a:schemeClr val="accent1"/>
          </a:solidFill>
          <a:latin typeface="+mj-lt"/>
          <a:ea typeface="+mj-ea"/>
          <a:cs typeface="+mj-cs"/>
        </a:defRPr>
      </a:lvl1pPr>
    </p:titleStyle>
    <p:bodyStyle>
      <a:lvl1pPr marL="171450" indent="-171450"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1pPr>
      <a:lvl2pPr marL="356616" indent="-174625" algn="l" defTabSz="914400" rtl="0" eaLnBrk="1" latinLnBrk="0" hangingPunct="1">
        <a:lnSpc>
          <a:spcPct val="100000"/>
        </a:lnSpc>
        <a:spcBef>
          <a:spcPts val="0"/>
        </a:spcBef>
        <a:spcAft>
          <a:spcPts val="900"/>
        </a:spcAft>
        <a:buFont typeface="System Font Regular"/>
        <a:buChar char="–"/>
        <a:tabLst/>
        <a:defRPr sz="1800" kern="1200">
          <a:solidFill>
            <a:srgbClr val="3F403F"/>
          </a:solidFill>
          <a:latin typeface="+mn-lt"/>
          <a:ea typeface="+mn-ea"/>
          <a:cs typeface="+mn-cs"/>
        </a:defRPr>
      </a:lvl2pPr>
      <a:lvl3pPr marL="539496" indent="-174625"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3pPr>
      <a:lvl4pPr marL="722376" indent="-174625" algn="l" defTabSz="914400" rtl="0" eaLnBrk="1" latinLnBrk="0" hangingPunct="1">
        <a:lnSpc>
          <a:spcPct val="100000"/>
        </a:lnSpc>
        <a:spcBef>
          <a:spcPts val="0"/>
        </a:spcBef>
        <a:spcAft>
          <a:spcPts val="900"/>
        </a:spcAft>
        <a:buFont typeface="System Font Regular"/>
        <a:buChar char="–"/>
        <a:tabLst/>
        <a:defRPr sz="1800" kern="1200">
          <a:solidFill>
            <a:srgbClr val="3F403F"/>
          </a:solidFill>
          <a:latin typeface="+mn-lt"/>
          <a:ea typeface="+mn-ea"/>
          <a:cs typeface="+mn-cs"/>
        </a:defRPr>
      </a:lvl4pPr>
      <a:lvl5pPr marL="905256" indent="-174625"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microsoft.com/office/2018/10/relationships/comments" Target="../comments/modernComment_148_C1AA47F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hyperlink" Target="mailto:Kathryn.Ingerly@brinks.com"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microsoft.com/office/2018/10/relationships/comments" Target="../comments/modernComment_157_DB23776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brinksresourcelibrary.brinks.com/en/global-accounting-policies-procedures?__woopraid=XZ6LxxWFIMOH" TargetMode="External"/><Relationship Id="rId2" Type="http://schemas.openxmlformats.org/officeDocument/2006/relationships/image" Target="../media/image2.png"/><Relationship Id="rId1" Type="http://schemas.openxmlformats.org/officeDocument/2006/relationships/slideLayout" Target="../slideLayouts/slideLayout9.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ADD6F-CBCB-0642-82C1-16F003BFA4C6}"/>
              </a:ext>
            </a:extLst>
          </p:cNvPr>
          <p:cNvSpPr>
            <a:spLocks noGrp="1"/>
          </p:cNvSpPr>
          <p:nvPr>
            <p:ph type="title"/>
          </p:nvPr>
        </p:nvSpPr>
        <p:spPr>
          <a:xfrm>
            <a:off x="544988" y="2218309"/>
            <a:ext cx="11102023" cy="2086725"/>
          </a:xfrm>
        </p:spPr>
        <p:txBody>
          <a:bodyPr/>
          <a:lstStyle/>
          <a:p>
            <a:r>
              <a:rPr lang="en-US"/>
              <a:t>Lease Accounting Centers and Local Teams</a:t>
            </a:r>
            <a:br>
              <a:rPr lang="en-US"/>
            </a:br>
            <a:br>
              <a:rPr lang="en-US"/>
            </a:br>
            <a:br>
              <a:rPr lang="en-US"/>
            </a:br>
            <a:endParaRPr lang="en-US" sz="3600"/>
          </a:p>
        </p:txBody>
      </p:sp>
      <p:sp>
        <p:nvSpPr>
          <p:cNvPr id="3" name="Text Placeholder 2">
            <a:extLst>
              <a:ext uri="{FF2B5EF4-FFF2-40B4-BE49-F238E27FC236}">
                <a16:creationId xmlns:a16="http://schemas.microsoft.com/office/drawing/2014/main" id="{55755C2E-4491-AA4D-A86F-4B724D817E91}"/>
              </a:ext>
            </a:extLst>
          </p:cNvPr>
          <p:cNvSpPr>
            <a:spLocks noGrp="1"/>
          </p:cNvSpPr>
          <p:nvPr>
            <p:ph type="body" idx="1"/>
          </p:nvPr>
        </p:nvSpPr>
        <p:spPr>
          <a:xfrm>
            <a:off x="548640" y="4542788"/>
            <a:ext cx="11102023" cy="400110"/>
          </a:xfrm>
        </p:spPr>
        <p:txBody>
          <a:bodyPr/>
          <a:lstStyle/>
          <a:p>
            <a:r>
              <a:rPr lang="en-US" dirty="0"/>
              <a:t>June 14, 2024 and June 17/18, 2024</a:t>
            </a:r>
            <a:endParaRPr lang="en-US" cap="none" dirty="0"/>
          </a:p>
        </p:txBody>
      </p:sp>
      <p:sp>
        <p:nvSpPr>
          <p:cNvPr id="4" name="Title 1">
            <a:extLst>
              <a:ext uri="{FF2B5EF4-FFF2-40B4-BE49-F238E27FC236}">
                <a16:creationId xmlns:a16="http://schemas.microsoft.com/office/drawing/2014/main" id="{5D95EC6A-D111-9655-3437-3490CE1532DD}"/>
              </a:ext>
            </a:extLst>
          </p:cNvPr>
          <p:cNvSpPr txBox="1">
            <a:spLocks/>
          </p:cNvSpPr>
          <p:nvPr/>
        </p:nvSpPr>
        <p:spPr>
          <a:xfrm>
            <a:off x="548640" y="2001764"/>
            <a:ext cx="11102023" cy="1643527"/>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3600" kern="1200">
                <a:solidFill>
                  <a:srgbClr val="0A4A8E"/>
                </a:solidFill>
                <a:latin typeface="+mj-lt"/>
                <a:ea typeface="+mj-ea"/>
                <a:cs typeface="+mj-cs"/>
              </a:defRPr>
            </a:lvl1pPr>
          </a:lstStyle>
          <a:p>
            <a:br>
              <a:rPr lang="en-US" sz="2800"/>
            </a:br>
            <a:br>
              <a:rPr lang="en-US" sz="2800"/>
            </a:br>
            <a:r>
              <a:rPr lang="en-US" sz="2800"/>
              <a:t>	 Collaboration for solid controls and financial results </a:t>
            </a:r>
            <a:br>
              <a:rPr lang="en-US" sz="2800"/>
            </a:br>
            <a:endParaRPr lang="en-US" sz="2800"/>
          </a:p>
        </p:txBody>
      </p:sp>
      <p:sp>
        <p:nvSpPr>
          <p:cNvPr id="5" name="Title 1">
            <a:extLst>
              <a:ext uri="{FF2B5EF4-FFF2-40B4-BE49-F238E27FC236}">
                <a16:creationId xmlns:a16="http://schemas.microsoft.com/office/drawing/2014/main" id="{351458ED-8559-247F-8A84-39263BCE4A36}"/>
              </a:ext>
            </a:extLst>
          </p:cNvPr>
          <p:cNvSpPr txBox="1">
            <a:spLocks/>
          </p:cNvSpPr>
          <p:nvPr/>
        </p:nvSpPr>
        <p:spPr>
          <a:xfrm>
            <a:off x="548640" y="3882008"/>
            <a:ext cx="11102023" cy="590931"/>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3600" kern="1200">
                <a:solidFill>
                  <a:srgbClr val="0A4A8E"/>
                </a:solidFill>
                <a:latin typeface="+mj-lt"/>
                <a:ea typeface="+mj-ea"/>
                <a:cs typeface="+mj-cs"/>
              </a:defRPr>
            </a:lvl1pPr>
          </a:lstStyle>
          <a:p>
            <a:r>
              <a:rPr lang="en-US"/>
              <a:t>Lease Procedures Training 2024</a:t>
            </a:r>
          </a:p>
        </p:txBody>
      </p:sp>
    </p:spTree>
    <p:extLst>
      <p:ext uri="{BB962C8B-B14F-4D97-AF65-F5344CB8AC3E}">
        <p14:creationId xmlns:p14="http://schemas.microsoft.com/office/powerpoint/2010/main" val="1904151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D853-7ADE-DE4E-8661-4027C3D9EB7E}"/>
              </a:ext>
            </a:extLst>
          </p:cNvPr>
          <p:cNvSpPr>
            <a:spLocks noGrp="1"/>
          </p:cNvSpPr>
          <p:nvPr>
            <p:ph type="title"/>
          </p:nvPr>
        </p:nvSpPr>
        <p:spPr>
          <a:xfrm>
            <a:off x="548640" y="335301"/>
            <a:ext cx="11102023" cy="424732"/>
          </a:xfrm>
        </p:spPr>
        <p:txBody>
          <a:bodyPr/>
          <a:lstStyle/>
          <a:p>
            <a:r>
              <a:rPr lang="en-US" sz="2400">
                <a:solidFill>
                  <a:schemeClr val="accent1"/>
                </a:solidFill>
              </a:rPr>
              <a:t>Lease Procedures</a:t>
            </a:r>
            <a:r>
              <a:rPr lang="en-US"/>
              <a:t>, Timing and SOX  (standard work document)</a:t>
            </a:r>
            <a:endParaRPr lang="en-US" sz="2400">
              <a:solidFill>
                <a:schemeClr val="accent1"/>
              </a:solidFill>
            </a:endParaRPr>
          </a:p>
        </p:txBody>
      </p:sp>
      <p:sp>
        <p:nvSpPr>
          <p:cNvPr id="8" name="Content Placeholder 7">
            <a:extLst>
              <a:ext uri="{FF2B5EF4-FFF2-40B4-BE49-F238E27FC236}">
                <a16:creationId xmlns:a16="http://schemas.microsoft.com/office/drawing/2014/main" id="{1FB77F59-DEB5-BA47-90CD-DC30396E3C2C}"/>
              </a:ext>
            </a:extLst>
          </p:cNvPr>
          <p:cNvSpPr>
            <a:spLocks noGrp="1"/>
          </p:cNvSpPr>
          <p:nvPr>
            <p:ph sz="quarter" idx="17"/>
          </p:nvPr>
        </p:nvSpPr>
        <p:spPr>
          <a:xfrm>
            <a:off x="548640" y="887234"/>
            <a:ext cx="11186160" cy="338554"/>
          </a:xfrm>
        </p:spPr>
        <p:txBody>
          <a:bodyPr>
            <a:spAutoFit/>
          </a:bodyPr>
          <a:lstStyle/>
          <a:p>
            <a:pPr marL="0" indent="0">
              <a:spcBef>
                <a:spcPts val="1000"/>
              </a:spcBef>
              <a:spcAft>
                <a:spcPts val="600"/>
              </a:spcAft>
              <a:buNone/>
            </a:pPr>
            <a:r>
              <a:rPr lang="en-US" sz="1600" b="1"/>
              <a:t>5 segments for more precise definition of responsibilities</a:t>
            </a:r>
          </a:p>
        </p:txBody>
      </p:sp>
      <p:pic>
        <p:nvPicPr>
          <p:cNvPr id="5" name="Picture 4">
            <a:extLst>
              <a:ext uri="{FF2B5EF4-FFF2-40B4-BE49-F238E27FC236}">
                <a16:creationId xmlns:a16="http://schemas.microsoft.com/office/drawing/2014/main" id="{D328D12F-0719-C886-2F47-F65DE22FB123}"/>
              </a:ext>
            </a:extLst>
          </p:cNvPr>
          <p:cNvPicPr>
            <a:picLocks noChangeAspect="1"/>
          </p:cNvPicPr>
          <p:nvPr/>
        </p:nvPicPr>
        <p:blipFill>
          <a:blip r:embed="rId2"/>
          <a:stretch>
            <a:fillRect/>
          </a:stretch>
        </p:blipFill>
        <p:spPr>
          <a:xfrm>
            <a:off x="328694" y="1524664"/>
            <a:ext cx="11534611" cy="3961736"/>
          </a:xfrm>
          <a:prstGeom prst="rect">
            <a:avLst/>
          </a:prstGeom>
        </p:spPr>
      </p:pic>
    </p:spTree>
    <p:extLst>
      <p:ext uri="{BB962C8B-B14F-4D97-AF65-F5344CB8AC3E}">
        <p14:creationId xmlns:p14="http://schemas.microsoft.com/office/powerpoint/2010/main" val="1506126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D853-7ADE-DE4E-8661-4027C3D9EB7E}"/>
              </a:ext>
            </a:extLst>
          </p:cNvPr>
          <p:cNvSpPr>
            <a:spLocks noGrp="1"/>
          </p:cNvSpPr>
          <p:nvPr>
            <p:ph type="title"/>
          </p:nvPr>
        </p:nvSpPr>
        <p:spPr>
          <a:xfrm>
            <a:off x="548640" y="335301"/>
            <a:ext cx="11102023" cy="424732"/>
          </a:xfrm>
        </p:spPr>
        <p:txBody>
          <a:bodyPr/>
          <a:lstStyle/>
          <a:p>
            <a:r>
              <a:rPr lang="en-US" sz="2400">
                <a:solidFill>
                  <a:schemeClr val="accent1"/>
                </a:solidFill>
              </a:rPr>
              <a:t>Lease Policy Compliance Procedures</a:t>
            </a:r>
          </a:p>
        </p:txBody>
      </p:sp>
      <p:sp>
        <p:nvSpPr>
          <p:cNvPr id="8" name="Content Placeholder 7">
            <a:extLst>
              <a:ext uri="{FF2B5EF4-FFF2-40B4-BE49-F238E27FC236}">
                <a16:creationId xmlns:a16="http://schemas.microsoft.com/office/drawing/2014/main" id="{1FB77F59-DEB5-BA47-90CD-DC30396E3C2C}"/>
              </a:ext>
            </a:extLst>
          </p:cNvPr>
          <p:cNvSpPr>
            <a:spLocks noGrp="1"/>
          </p:cNvSpPr>
          <p:nvPr>
            <p:ph sz="quarter" idx="17"/>
          </p:nvPr>
        </p:nvSpPr>
        <p:spPr>
          <a:xfrm>
            <a:off x="548640" y="964523"/>
            <a:ext cx="11186160" cy="6545382"/>
          </a:xfrm>
        </p:spPr>
        <p:txBody>
          <a:bodyPr>
            <a:spAutoFit/>
          </a:bodyPr>
          <a:lstStyle/>
          <a:p>
            <a:pPr marL="0" indent="0">
              <a:spcBef>
                <a:spcPts val="1000"/>
              </a:spcBef>
              <a:spcAft>
                <a:spcPts val="600"/>
              </a:spcAft>
              <a:buNone/>
            </a:pPr>
            <a:r>
              <a:rPr lang="en-US" sz="1600" b="1" dirty="0"/>
              <a:t>What is the trigger for information to be sent </a:t>
            </a:r>
            <a:r>
              <a:rPr lang="en-US" sz="1600" b="1" i="1" u="sng" dirty="0"/>
              <a:t>Always and Promptly</a:t>
            </a:r>
            <a:r>
              <a:rPr lang="en-US" sz="1600" b="1" dirty="0"/>
              <a:t> to the LACs</a:t>
            </a:r>
          </a:p>
          <a:p>
            <a:pPr marL="347663" indent="-169863"/>
            <a:r>
              <a:rPr lang="en-US" sz="1600" dirty="0"/>
              <a:t>New Leases or Changes to Leases</a:t>
            </a:r>
          </a:p>
          <a:p>
            <a:pPr marL="347663" indent="-169863"/>
            <a:r>
              <a:rPr lang="en-US" sz="1600" dirty="0"/>
              <a:t>Exit a Lease Location or abandon a lease asset </a:t>
            </a:r>
            <a:br>
              <a:rPr lang="en-US" sz="1600" dirty="0"/>
            </a:br>
            <a:r>
              <a:rPr lang="en-US" sz="1600" dirty="0"/>
              <a:t>     (communicate at Management Decision Date, at lessor notification date AND at “exit” or removal from operation)</a:t>
            </a:r>
          </a:p>
          <a:p>
            <a:pPr marL="347663" indent="-169863"/>
            <a:r>
              <a:rPr lang="en-US" sz="1600" dirty="0"/>
              <a:t>Sale Leaseback transactions (need the sale invoice, agreement and entry as well as the leaseback agreement)</a:t>
            </a:r>
          </a:p>
          <a:p>
            <a:pPr marL="347663" indent="-169863"/>
            <a:r>
              <a:rPr lang="en-US" sz="1600" dirty="0"/>
              <a:t>Contract Review for a) &gt;$2M USD, b) an asset is part of a service offering, c) Brink’s does not own the asset</a:t>
            </a:r>
          </a:p>
          <a:p>
            <a:pPr marL="347663" indent="-169863"/>
            <a:r>
              <a:rPr lang="en-US" sz="1600" dirty="0"/>
              <a:t>Improvements paid by the lessor</a:t>
            </a:r>
          </a:p>
          <a:p>
            <a:pPr marL="347663" indent="-169863"/>
            <a:r>
              <a:rPr lang="en-US" sz="1600" dirty="0"/>
              <a:t>Construction at a leased location</a:t>
            </a:r>
          </a:p>
          <a:p>
            <a:pPr marL="0" indent="0">
              <a:spcBef>
                <a:spcPts val="1000"/>
              </a:spcBef>
              <a:spcAft>
                <a:spcPts val="600"/>
              </a:spcAft>
              <a:buNone/>
            </a:pPr>
            <a:r>
              <a:rPr lang="en-US" sz="1600" b="1" dirty="0"/>
              <a:t>What to send</a:t>
            </a:r>
          </a:p>
          <a:p>
            <a:pPr marL="347663" indent="-169863"/>
            <a:r>
              <a:rPr lang="en-US" sz="1600" dirty="0"/>
              <a:t>Lease Exhibit, filled out with what you know and what you are trying to get accomplished with the supplier/lessor</a:t>
            </a:r>
          </a:p>
          <a:p>
            <a:pPr marL="898589" lvl="3" indent="-169863"/>
            <a:r>
              <a:rPr lang="en-US" sz="1400" dirty="0"/>
              <a:t>Lease Exhibit A New Real Estate Lease</a:t>
            </a:r>
          </a:p>
          <a:p>
            <a:pPr marL="898589" lvl="3" indent="-169863"/>
            <a:r>
              <a:rPr lang="en-US" sz="1400" dirty="0"/>
              <a:t>Lease Exhibit B New Equipment Lease (</a:t>
            </a:r>
            <a:r>
              <a:rPr lang="en-US" sz="1400" dirty="0">
                <a:solidFill>
                  <a:srgbClr val="FF0000"/>
                </a:solidFill>
              </a:rPr>
              <a:t>NEW TEMPLATE-please download newly</a:t>
            </a:r>
            <a:r>
              <a:rPr lang="en-US" sz="1400" dirty="0"/>
              <a:t>)</a:t>
            </a:r>
          </a:p>
          <a:p>
            <a:pPr marL="898589" lvl="3" indent="-169863"/>
            <a:r>
              <a:rPr lang="en-US" sz="1400" dirty="0"/>
              <a:t>Lease Exhibit C-1 Modification of Lease (any type of lease) (</a:t>
            </a:r>
            <a:r>
              <a:rPr lang="en-US" sz="1400" dirty="0">
                <a:solidFill>
                  <a:srgbClr val="FF0000"/>
                </a:solidFill>
              </a:rPr>
              <a:t>NEW TEMPLATE-please download newly</a:t>
            </a:r>
            <a:r>
              <a:rPr lang="en-US" sz="1400" dirty="0"/>
              <a:t>)</a:t>
            </a:r>
          </a:p>
          <a:p>
            <a:pPr marL="898589" lvl="3" indent="-169863"/>
            <a:r>
              <a:rPr lang="en-US" sz="1400" dirty="0"/>
              <a:t>Lease Exhibit C-2 Modification-Return or Buyout of Lease (any type of lease) (</a:t>
            </a:r>
            <a:r>
              <a:rPr lang="en-US" sz="1400" dirty="0">
                <a:solidFill>
                  <a:srgbClr val="FF0000"/>
                </a:solidFill>
              </a:rPr>
              <a:t>NEW TEMPLATE-please download newly</a:t>
            </a:r>
            <a:r>
              <a:rPr lang="en-US" sz="1400" dirty="0"/>
              <a:t>)</a:t>
            </a:r>
          </a:p>
          <a:p>
            <a:pPr marL="347663" indent="-169863"/>
            <a:r>
              <a:rPr lang="en-US" sz="1600" dirty="0"/>
              <a:t>Draft agreement and budget approval for lease (CER or LAR)</a:t>
            </a:r>
          </a:p>
          <a:p>
            <a:pPr marL="347663" indent="-169863"/>
            <a:r>
              <a:rPr lang="en-US" sz="1600" dirty="0"/>
              <a:t>Final Signed Agreement by all parties (send last – do not hold the above to wait for this)</a:t>
            </a:r>
          </a:p>
          <a:p>
            <a:pPr marL="532829" lvl="1" indent="-169863"/>
            <a:endParaRPr lang="en-US" sz="1600" dirty="0"/>
          </a:p>
          <a:p>
            <a:pPr marL="715709" lvl="2" indent="-169863"/>
            <a:endParaRPr lang="en-US" sz="1600" dirty="0"/>
          </a:p>
        </p:txBody>
      </p:sp>
    </p:spTree>
    <p:extLst>
      <p:ext uri="{BB962C8B-B14F-4D97-AF65-F5344CB8AC3E}">
        <p14:creationId xmlns:p14="http://schemas.microsoft.com/office/powerpoint/2010/main" val="1065311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D853-7ADE-DE4E-8661-4027C3D9EB7E}"/>
              </a:ext>
            </a:extLst>
          </p:cNvPr>
          <p:cNvSpPr>
            <a:spLocks noGrp="1"/>
          </p:cNvSpPr>
          <p:nvPr>
            <p:ph type="title"/>
          </p:nvPr>
        </p:nvSpPr>
        <p:spPr>
          <a:xfrm>
            <a:off x="548640" y="335301"/>
            <a:ext cx="11102023" cy="424732"/>
          </a:xfrm>
        </p:spPr>
        <p:txBody>
          <a:bodyPr/>
          <a:lstStyle/>
          <a:p>
            <a:r>
              <a:rPr lang="en-US" sz="2400">
                <a:solidFill>
                  <a:schemeClr val="accent1"/>
                </a:solidFill>
              </a:rPr>
              <a:t>Procedures and Controls in Order of Performance</a:t>
            </a:r>
          </a:p>
        </p:txBody>
      </p:sp>
      <p:sp>
        <p:nvSpPr>
          <p:cNvPr id="8" name="Content Placeholder 7">
            <a:extLst>
              <a:ext uri="{FF2B5EF4-FFF2-40B4-BE49-F238E27FC236}">
                <a16:creationId xmlns:a16="http://schemas.microsoft.com/office/drawing/2014/main" id="{1FB77F59-DEB5-BA47-90CD-DC30396E3C2C}"/>
              </a:ext>
            </a:extLst>
          </p:cNvPr>
          <p:cNvSpPr>
            <a:spLocks noGrp="1"/>
          </p:cNvSpPr>
          <p:nvPr>
            <p:ph sz="quarter" idx="17"/>
          </p:nvPr>
        </p:nvSpPr>
        <p:spPr>
          <a:xfrm>
            <a:off x="548640" y="964523"/>
            <a:ext cx="11186160" cy="5909310"/>
          </a:xfrm>
        </p:spPr>
        <p:txBody>
          <a:bodyPr>
            <a:spAutoFit/>
          </a:bodyPr>
          <a:lstStyle/>
          <a:p>
            <a:pPr marL="0" indent="0">
              <a:spcBef>
                <a:spcPts val="1000"/>
              </a:spcBef>
              <a:spcAft>
                <a:spcPts val="600"/>
              </a:spcAft>
              <a:buNone/>
            </a:pPr>
            <a:r>
              <a:rPr lang="en-US" sz="1600" b="1" dirty="0"/>
              <a:t>What are the ongoing responsibilities of the Local Teams?</a:t>
            </a:r>
          </a:p>
          <a:p>
            <a:pPr marL="347663" indent="-169863"/>
            <a:r>
              <a:rPr lang="en-US" sz="1600" dirty="0"/>
              <a:t>Send information before the final signatures (final signatures are definitely required, but not first)</a:t>
            </a:r>
          </a:p>
          <a:p>
            <a:pPr marL="347663" indent="-169863"/>
            <a:r>
              <a:rPr lang="en-US" sz="1600" dirty="0"/>
              <a:t>Maintain the </a:t>
            </a:r>
            <a:r>
              <a:rPr lang="en-US" sz="1600" u="sng" dirty="0"/>
              <a:t>Master Lease Tracker </a:t>
            </a:r>
            <a:r>
              <a:rPr lang="en-US" sz="1600" dirty="0"/>
              <a:t>for all leases and submit to LAC quarterly, fully updated (SOX test is Q2 </a:t>
            </a:r>
            <a:r>
              <a:rPr lang="en-US" sz="1600" dirty="0" err="1"/>
              <a:t>bal</a:t>
            </a:r>
            <a:r>
              <a:rPr lang="en-US" sz="1600" dirty="0"/>
              <a:t> in Q3)</a:t>
            </a:r>
          </a:p>
          <a:p>
            <a:pPr marL="347663" indent="-169863"/>
            <a:r>
              <a:rPr lang="en-US" sz="1600" u="sng" dirty="0"/>
              <a:t>Charge expenses </a:t>
            </a:r>
            <a:r>
              <a:rPr lang="en-US" sz="1600" dirty="0"/>
              <a:t>to the right lease expense accounts for type of lease – type matters for disclosure – using LA entries</a:t>
            </a:r>
          </a:p>
          <a:p>
            <a:pPr marL="715709" lvl="2" indent="-169863"/>
            <a:r>
              <a:rPr lang="en-US" sz="1600" dirty="0"/>
              <a:t>Work with LAC on </a:t>
            </a:r>
            <a:r>
              <a:rPr lang="en-US" sz="1600" u="sng" dirty="0"/>
              <a:t>implementing and properly using LA AP Clearing</a:t>
            </a:r>
            <a:r>
              <a:rPr lang="en-US" sz="1600" dirty="0"/>
              <a:t> expense accounts:</a:t>
            </a:r>
          </a:p>
          <a:p>
            <a:pPr marL="1254506" lvl="4" indent="-342900">
              <a:buFont typeface="+mj-lt"/>
              <a:buAutoNum type="arabicPeriod"/>
            </a:pPr>
            <a:r>
              <a:rPr lang="en-US" sz="1400" dirty="0"/>
              <a:t>LA does the coding for all leases in LA if Local Teams use AP Clearing for leases in LA</a:t>
            </a:r>
          </a:p>
          <a:p>
            <a:pPr marL="1254506" lvl="4" indent="-342900">
              <a:buFont typeface="+mj-lt"/>
              <a:buAutoNum type="arabicPeriod"/>
            </a:pPr>
            <a:r>
              <a:rPr lang="en-US" sz="1400" dirty="0"/>
              <a:t>Short term and immaterial leases recorded correctly into these accounts allow more timely year end reporting</a:t>
            </a:r>
          </a:p>
          <a:p>
            <a:pPr marL="347663" indent="-169863"/>
            <a:r>
              <a:rPr lang="en-US" sz="1600" u="sng" dirty="0"/>
              <a:t>Complete the Lease Exhibits </a:t>
            </a:r>
            <a:r>
              <a:rPr lang="en-US" sz="1600" dirty="0"/>
              <a:t>for Lease Term, components being leased and payment structure then review after all updates by LAC team to assure the basics are right – make sure what is documented is correct</a:t>
            </a:r>
          </a:p>
          <a:p>
            <a:pPr marL="715709" lvl="2" indent="-169863"/>
            <a:r>
              <a:rPr lang="en-US" sz="1600" dirty="0"/>
              <a:t>Make sure both local lease owner/asset owner AND finance/accounting know about the lease—no surprises</a:t>
            </a:r>
          </a:p>
          <a:p>
            <a:pPr marL="347663" indent="-169863"/>
            <a:r>
              <a:rPr lang="en-US" sz="1600" u="sng" dirty="0"/>
              <a:t>Monthly payments analysis </a:t>
            </a:r>
            <a:r>
              <a:rPr lang="en-US" sz="1600" dirty="0"/>
              <a:t>– every payment is validated and the components described to assure compliant recording</a:t>
            </a:r>
          </a:p>
          <a:p>
            <a:pPr marL="347663" indent="-169863"/>
            <a:r>
              <a:rPr lang="en-US" sz="1600" u="sng" dirty="0"/>
              <a:t>Complete ALL components of Reassessment Considerations Mid-quarter workbook</a:t>
            </a:r>
          </a:p>
          <a:p>
            <a:pPr marL="532829" lvl="1" indent="-169863"/>
            <a:r>
              <a:rPr lang="en-US" sz="1600" dirty="0"/>
              <a:t>This is where Impairments should be reported; give LACs the information here to know about asset abandonments</a:t>
            </a:r>
          </a:p>
          <a:p>
            <a:pPr marL="532829" lvl="1" indent="-169863"/>
            <a:r>
              <a:rPr lang="en-US" sz="1600" dirty="0"/>
              <a:t>Be aware of and responsive to End Of Term events</a:t>
            </a:r>
          </a:p>
          <a:p>
            <a:pPr marL="532829" lvl="1" indent="-169863"/>
            <a:r>
              <a:rPr lang="en-US" sz="1600" dirty="0"/>
              <a:t>Renewals, changes in reasonable certainty for length of stay or use</a:t>
            </a:r>
          </a:p>
          <a:p>
            <a:pPr marL="347663" indent="-169863"/>
            <a:r>
              <a:rPr lang="en-US" sz="1600" dirty="0"/>
              <a:t>Hold your LAC accountable to keep the schedule and return all items to your LAC according to the schedule</a:t>
            </a:r>
          </a:p>
          <a:p>
            <a:pPr marL="545846" lvl="2" indent="0">
              <a:buNone/>
            </a:pPr>
            <a:endParaRPr lang="en-US" sz="1600" dirty="0"/>
          </a:p>
        </p:txBody>
      </p:sp>
      <p:sp>
        <p:nvSpPr>
          <p:cNvPr id="3" name="TextBox 2">
            <a:extLst>
              <a:ext uri="{FF2B5EF4-FFF2-40B4-BE49-F238E27FC236}">
                <a16:creationId xmlns:a16="http://schemas.microsoft.com/office/drawing/2014/main" id="{71530015-5B52-7FC1-3B97-BA41B7B8C9DF}"/>
              </a:ext>
            </a:extLst>
          </p:cNvPr>
          <p:cNvSpPr txBox="1"/>
          <p:nvPr/>
        </p:nvSpPr>
        <p:spPr>
          <a:xfrm>
            <a:off x="7541623" y="139337"/>
            <a:ext cx="4450080" cy="923330"/>
          </a:xfrm>
          <a:prstGeom prst="rect">
            <a:avLst/>
          </a:prstGeom>
          <a:noFill/>
          <a:ln w="76200">
            <a:solidFill>
              <a:srgbClr val="FFFF00"/>
            </a:solidFill>
          </a:ln>
        </p:spPr>
        <p:txBody>
          <a:bodyPr wrap="square" rtlCol="0">
            <a:spAutoFit/>
          </a:bodyPr>
          <a:lstStyle/>
          <a:p>
            <a:r>
              <a:rPr lang="en-US"/>
              <a:t>Complete and timely accounting entries depend on complete and timely lease information from the local teams.</a:t>
            </a:r>
          </a:p>
        </p:txBody>
      </p:sp>
    </p:spTree>
    <p:extLst>
      <p:ext uri="{BB962C8B-B14F-4D97-AF65-F5344CB8AC3E}">
        <p14:creationId xmlns:p14="http://schemas.microsoft.com/office/powerpoint/2010/main" val="1735592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D853-7ADE-DE4E-8661-4027C3D9EB7E}"/>
              </a:ext>
            </a:extLst>
          </p:cNvPr>
          <p:cNvSpPr>
            <a:spLocks noGrp="1"/>
          </p:cNvSpPr>
          <p:nvPr>
            <p:ph type="title"/>
          </p:nvPr>
        </p:nvSpPr>
        <p:spPr>
          <a:xfrm>
            <a:off x="548640" y="224206"/>
            <a:ext cx="11102023" cy="424732"/>
          </a:xfrm>
        </p:spPr>
        <p:txBody>
          <a:bodyPr/>
          <a:lstStyle/>
          <a:p>
            <a:r>
              <a:rPr lang="en-US" sz="2400">
                <a:solidFill>
                  <a:schemeClr val="accent1"/>
                </a:solidFill>
              </a:rPr>
              <a:t>Procedures and Controls in Order of Performance</a:t>
            </a:r>
          </a:p>
        </p:txBody>
      </p:sp>
      <p:sp>
        <p:nvSpPr>
          <p:cNvPr id="8" name="Content Placeholder 7">
            <a:extLst>
              <a:ext uri="{FF2B5EF4-FFF2-40B4-BE49-F238E27FC236}">
                <a16:creationId xmlns:a16="http://schemas.microsoft.com/office/drawing/2014/main" id="{1FB77F59-DEB5-BA47-90CD-DC30396E3C2C}"/>
              </a:ext>
            </a:extLst>
          </p:cNvPr>
          <p:cNvSpPr>
            <a:spLocks noGrp="1"/>
          </p:cNvSpPr>
          <p:nvPr>
            <p:ph sz="quarter" idx="17"/>
          </p:nvPr>
        </p:nvSpPr>
        <p:spPr>
          <a:xfrm>
            <a:off x="548640" y="760033"/>
            <a:ext cx="11186160" cy="6940361"/>
          </a:xfrm>
        </p:spPr>
        <p:txBody>
          <a:bodyPr>
            <a:spAutoFit/>
          </a:bodyPr>
          <a:lstStyle/>
          <a:p>
            <a:pPr marL="0" indent="0">
              <a:spcBef>
                <a:spcPts val="1000"/>
              </a:spcBef>
              <a:spcAft>
                <a:spcPts val="600"/>
              </a:spcAft>
              <a:buNone/>
            </a:pPr>
            <a:r>
              <a:rPr lang="en-US" sz="1600" b="1" dirty="0"/>
              <a:t>What are the ongoing responsibilities of the LACS?</a:t>
            </a:r>
          </a:p>
          <a:p>
            <a:pPr marL="347663" indent="-169863"/>
            <a:r>
              <a:rPr lang="en-US" sz="1600" u="sng" dirty="0"/>
              <a:t>Process Exhibits and new leases promptly </a:t>
            </a:r>
            <a:r>
              <a:rPr lang="en-US" sz="1600" dirty="0"/>
              <a:t>so additional information needed can be timely communicated.</a:t>
            </a:r>
          </a:p>
          <a:p>
            <a:pPr marL="715709" lvl="2" indent="-169863"/>
            <a:r>
              <a:rPr lang="en-US" sz="1600" dirty="0"/>
              <a:t>Solicit additional information as needed to complete the Lease Exhibits to assure complete understanding of lease then enter into subledger based on what is documented.</a:t>
            </a:r>
          </a:p>
          <a:p>
            <a:pPr marL="347663" indent="-169863"/>
            <a:r>
              <a:rPr lang="en-US" sz="1600" u="sng" dirty="0"/>
              <a:t>Return the Master Lease Tracker</a:t>
            </a:r>
            <a:r>
              <a:rPr lang="en-US" sz="1600" dirty="0"/>
              <a:t> to local teams with requests/suggestions for better expense reporting.</a:t>
            </a:r>
          </a:p>
          <a:p>
            <a:pPr marL="715709" lvl="2" indent="-169863"/>
            <a:r>
              <a:rPr lang="en-US" sz="1600" dirty="0"/>
              <a:t>Make sure FCC and MLT agree to Lease Accelerator quarterly, fully updated; </a:t>
            </a:r>
          </a:p>
          <a:p>
            <a:pPr marL="715709" lvl="2" indent="-169863"/>
            <a:r>
              <a:rPr lang="en-US" sz="1600" dirty="0"/>
              <a:t>MLT is quarterly, with SOX control in Q3 (Q2 balances reported to LAC in month 1 of Q3);</a:t>
            </a:r>
          </a:p>
          <a:p>
            <a:pPr marL="715709" lvl="2" indent="-169863"/>
            <a:r>
              <a:rPr lang="en-US" sz="1600" dirty="0"/>
              <a:t>Early completion of MLT in Q1 for Q4 balances supports quicker completion of 10K disclosures.</a:t>
            </a:r>
          </a:p>
          <a:p>
            <a:pPr marL="347663" indent="-169863"/>
            <a:r>
              <a:rPr lang="en-US" sz="1600" u="sng" dirty="0"/>
              <a:t>Provide guidance and responses for coding expenses </a:t>
            </a:r>
            <a:r>
              <a:rPr lang="en-US" sz="1600" dirty="0"/>
              <a:t>to the right lease expense account(s) for the type of lease.</a:t>
            </a:r>
          </a:p>
          <a:p>
            <a:pPr marL="715709" lvl="2" indent="-169863"/>
            <a:r>
              <a:rPr lang="en-US" sz="1600" dirty="0"/>
              <a:t>Adjust journal entries based on Local choice of how expenses are posted and work to cause aligned lease expense recording to improve forecasting and year-end disclosures.</a:t>
            </a:r>
          </a:p>
          <a:p>
            <a:pPr marL="347663" indent="-169863"/>
            <a:r>
              <a:rPr lang="en-US" sz="1600" u="sng" dirty="0"/>
              <a:t>Monthly payments analysis</a:t>
            </a:r>
            <a:r>
              <a:rPr lang="en-US" sz="1600" dirty="0"/>
              <a:t> – Using info submitted by Local teams, enter variable cost and other expenses into LA</a:t>
            </a:r>
            <a:endParaRPr lang="en-US" sz="1600" u="sng" dirty="0"/>
          </a:p>
          <a:p>
            <a:pPr marL="347663" indent="-169863"/>
            <a:r>
              <a:rPr lang="en-US" sz="1600" dirty="0"/>
              <a:t>Complete entry of items reported in </a:t>
            </a:r>
            <a:r>
              <a:rPr lang="en-US" sz="1600" u="sng" dirty="0"/>
              <a:t>Reassessment Considerations, EOT and Impairments </a:t>
            </a:r>
            <a:r>
              <a:rPr lang="en-US" sz="1600" dirty="0"/>
              <a:t>quarterly</a:t>
            </a:r>
          </a:p>
          <a:p>
            <a:pPr marL="347663" indent="-169863"/>
            <a:r>
              <a:rPr lang="en-US" sz="1600" dirty="0"/>
              <a:t>Continue to track new lease activity and </a:t>
            </a:r>
            <a:r>
              <a:rPr lang="en-US" sz="1600" u="sng" dirty="0"/>
              <a:t>assure proper accounting cut-off </a:t>
            </a:r>
            <a:r>
              <a:rPr lang="en-US" sz="1600" dirty="0"/>
              <a:t>with adjustment and OOP reporting</a:t>
            </a:r>
          </a:p>
          <a:p>
            <a:pPr marL="532829" lvl="1" indent="-169863"/>
            <a:r>
              <a:rPr lang="en-US" sz="1600" dirty="0"/>
              <a:t>Share with local team what is on Leases Not Loaded for finance leases</a:t>
            </a:r>
          </a:p>
          <a:p>
            <a:pPr marL="347663" indent="-169863"/>
            <a:r>
              <a:rPr lang="en-US" sz="1600" u="sng" dirty="0"/>
              <a:t>Create journal entries, quarterly trial balance reports &amp; reconciliations and accounting </a:t>
            </a:r>
            <a:r>
              <a:rPr lang="en-US" sz="1600" u="sng" dirty="0" err="1"/>
              <a:t>rollforward</a:t>
            </a:r>
            <a:r>
              <a:rPr lang="en-US" sz="1600" u="sng" dirty="0"/>
              <a:t> reports</a:t>
            </a:r>
          </a:p>
          <a:p>
            <a:pPr marL="347663" indent="-169863"/>
            <a:r>
              <a:rPr lang="en-US" sz="1600" dirty="0"/>
              <a:t>Collaborate with Local Team to assure </a:t>
            </a:r>
            <a:r>
              <a:rPr lang="en-US" sz="1600" u="sng" dirty="0"/>
              <a:t>lease accounts reconcile to the local subledger</a:t>
            </a:r>
          </a:p>
          <a:p>
            <a:pPr marL="347663" indent="-169863"/>
            <a:endParaRPr lang="en-US" sz="1600" dirty="0"/>
          </a:p>
          <a:p>
            <a:pPr marL="347663" indent="-169863"/>
            <a:endParaRPr lang="en-US" sz="1600" dirty="0"/>
          </a:p>
          <a:p>
            <a:pPr marL="545846" lvl="2" indent="0">
              <a:buNone/>
            </a:pPr>
            <a:endParaRPr lang="en-US" sz="1600" dirty="0"/>
          </a:p>
        </p:txBody>
      </p:sp>
    </p:spTree>
    <p:extLst>
      <p:ext uri="{BB962C8B-B14F-4D97-AF65-F5344CB8AC3E}">
        <p14:creationId xmlns:p14="http://schemas.microsoft.com/office/powerpoint/2010/main" val="646048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D853-7ADE-DE4E-8661-4027C3D9EB7E}"/>
              </a:ext>
            </a:extLst>
          </p:cNvPr>
          <p:cNvSpPr>
            <a:spLocks noGrp="1"/>
          </p:cNvSpPr>
          <p:nvPr>
            <p:ph type="title"/>
          </p:nvPr>
        </p:nvSpPr>
        <p:spPr>
          <a:xfrm>
            <a:off x="544988" y="159308"/>
            <a:ext cx="11102023" cy="424732"/>
          </a:xfrm>
        </p:spPr>
        <p:txBody>
          <a:bodyPr/>
          <a:lstStyle/>
          <a:p>
            <a:r>
              <a:rPr lang="en-US" sz="2400" dirty="0">
                <a:solidFill>
                  <a:schemeClr val="accent1"/>
                </a:solidFill>
              </a:rPr>
              <a:t>Procedures and Controls in Order of Performance</a:t>
            </a:r>
          </a:p>
        </p:txBody>
      </p:sp>
      <p:sp>
        <p:nvSpPr>
          <p:cNvPr id="8" name="Content Placeholder 7">
            <a:extLst>
              <a:ext uri="{FF2B5EF4-FFF2-40B4-BE49-F238E27FC236}">
                <a16:creationId xmlns:a16="http://schemas.microsoft.com/office/drawing/2014/main" id="{1FB77F59-DEB5-BA47-90CD-DC30396E3C2C}"/>
              </a:ext>
            </a:extLst>
          </p:cNvPr>
          <p:cNvSpPr>
            <a:spLocks noGrp="1"/>
          </p:cNvSpPr>
          <p:nvPr>
            <p:ph sz="quarter" idx="17"/>
          </p:nvPr>
        </p:nvSpPr>
        <p:spPr>
          <a:xfrm>
            <a:off x="405623" y="683240"/>
            <a:ext cx="11380752" cy="6309420"/>
          </a:xfrm>
        </p:spPr>
        <p:txBody>
          <a:bodyPr wrap="square">
            <a:spAutoFit/>
          </a:bodyPr>
          <a:lstStyle/>
          <a:p>
            <a:pPr marL="0" indent="0">
              <a:spcBef>
                <a:spcPts val="1000"/>
              </a:spcBef>
              <a:spcAft>
                <a:spcPts val="600"/>
              </a:spcAft>
              <a:buNone/>
            </a:pPr>
            <a:r>
              <a:rPr lang="en-US" sz="1400" b="1" dirty="0"/>
              <a:t>What are the Quarter End responsibilities?</a:t>
            </a:r>
          </a:p>
          <a:p>
            <a:pPr marL="347663" indent="-169863"/>
            <a:r>
              <a:rPr lang="en-US" sz="1400" dirty="0"/>
              <a:t>After the 4</a:t>
            </a:r>
            <a:r>
              <a:rPr lang="en-US" sz="1400" baseline="30000" dirty="0"/>
              <a:t>th</a:t>
            </a:r>
            <a:r>
              <a:rPr lang="en-US" sz="1400" dirty="0"/>
              <a:t> Friday of the 2</a:t>
            </a:r>
            <a:r>
              <a:rPr lang="en-US" sz="1400" baseline="30000" dirty="0"/>
              <a:t>nd</a:t>
            </a:r>
            <a:r>
              <a:rPr lang="en-US" sz="1400" dirty="0"/>
              <a:t> month of each quarter and the submission of Reassessment Considerations Mid-Quarter workbook, if you have </a:t>
            </a:r>
            <a:r>
              <a:rPr lang="en-US" sz="1400" u="sng" dirty="0"/>
              <a:t>asset abandonments/impairments,</a:t>
            </a:r>
            <a:r>
              <a:rPr lang="en-US" sz="1400" dirty="0"/>
              <a:t> schedule time with your LAC to review the current status and so you will understand the asset impairment that should occur.</a:t>
            </a:r>
          </a:p>
          <a:p>
            <a:pPr marL="532829" lvl="1" indent="-169863"/>
            <a:r>
              <a:rPr lang="en-US" sz="1400" dirty="0"/>
              <a:t>If you are submitting a restructuring form for the quarter that includes something about one or more leases, it should be mentioned in the Reassessment Considerations Mid-Quarter.</a:t>
            </a:r>
          </a:p>
          <a:p>
            <a:pPr marL="347663" indent="-169863"/>
            <a:r>
              <a:rPr lang="en-US" sz="1400" dirty="0"/>
              <a:t>Submit as much information as possible about your </a:t>
            </a:r>
            <a:r>
              <a:rPr lang="en-US" sz="1400" u="sng" dirty="0"/>
              <a:t>lease activities by the 4</a:t>
            </a:r>
            <a:r>
              <a:rPr lang="en-US" sz="1400" u="sng" baseline="30000" dirty="0"/>
              <a:t>th</a:t>
            </a:r>
            <a:r>
              <a:rPr lang="en-US" sz="1400" u="sng" dirty="0"/>
              <a:t> Friday of the 2</a:t>
            </a:r>
            <a:r>
              <a:rPr lang="en-US" sz="1400" u="sng" baseline="30000" dirty="0"/>
              <a:t>nd</a:t>
            </a:r>
            <a:r>
              <a:rPr lang="en-US" sz="1400" u="sng" dirty="0"/>
              <a:t> month of the quarter </a:t>
            </a:r>
            <a:r>
              <a:rPr lang="en-US" sz="1400" dirty="0"/>
              <a:t>– mark your calendars.  </a:t>
            </a:r>
          </a:p>
          <a:p>
            <a:pPr marL="715709" lvl="2" indent="-169863"/>
            <a:r>
              <a:rPr lang="en-US" sz="1400" dirty="0"/>
              <a:t>Lease activity cut-off is BD -11 and the LACs need 3 weeks to process and finalize quarter information (soft close).</a:t>
            </a:r>
          </a:p>
          <a:p>
            <a:pPr marL="898589" lvl="3" indent="-169863"/>
            <a:r>
              <a:rPr lang="en-US" sz="1400" dirty="0"/>
              <a:t>BC -11 means end of quarter less 11 business days and there are no more entries into Lease Accelerator for the quarter.</a:t>
            </a:r>
          </a:p>
          <a:p>
            <a:pPr marL="347663" indent="-169863"/>
            <a:r>
              <a:rPr lang="en-US" sz="1400" dirty="0"/>
              <a:t>Lease journal entries can be to you by BD -3 when your lease activity is submitted fully by the 4</a:t>
            </a:r>
            <a:r>
              <a:rPr lang="en-US" sz="1400" baseline="30000" dirty="0"/>
              <a:t>th</a:t>
            </a:r>
            <a:r>
              <a:rPr lang="en-US" sz="1400" dirty="0"/>
              <a:t> Friday of the 2</a:t>
            </a:r>
            <a:r>
              <a:rPr lang="en-US" sz="1400" baseline="30000" dirty="0"/>
              <a:t>nd</a:t>
            </a:r>
            <a:r>
              <a:rPr lang="en-US" sz="1400" dirty="0"/>
              <a:t> month of each quarter.  </a:t>
            </a:r>
          </a:p>
          <a:p>
            <a:pPr marL="715709" lvl="2" indent="-169863"/>
            <a:r>
              <a:rPr lang="en-US" sz="1400" dirty="0"/>
              <a:t>Collaborate with LAC to understand and agree with ledger entries and Lease Portfolio Trial Balance-these are yours</a:t>
            </a:r>
          </a:p>
          <a:p>
            <a:pPr marL="347663" indent="-169863"/>
            <a:r>
              <a:rPr lang="en-US" sz="1400" dirty="0"/>
              <a:t>Collaborate with LAC to assure good accounting cut-off and know the content of your </a:t>
            </a:r>
            <a:r>
              <a:rPr lang="en-US" sz="1400" u="sng" dirty="0"/>
              <a:t>Leases Not Loaded</a:t>
            </a:r>
          </a:p>
          <a:p>
            <a:pPr marL="532829" lvl="1" indent="-169863"/>
            <a:r>
              <a:rPr lang="en-US" sz="1400" dirty="0"/>
              <a:t>Help LAC know when FCC is loaded so balances can be checked.  Load FCC early so there will be time to fix issues</a:t>
            </a:r>
            <a:endParaRPr lang="en-US" sz="1400" u="sng" dirty="0"/>
          </a:p>
          <a:p>
            <a:pPr marL="347663" indent="-169863"/>
            <a:r>
              <a:rPr lang="en-US" sz="1400" u="sng" dirty="0"/>
              <a:t>CFO CERTIFICATION OF MOST MATERIAL LEASES ON THE MANAGEMENT REPRESENTATION LETTER </a:t>
            </a:r>
            <a:r>
              <a:rPr lang="en-US" sz="1400" dirty="0"/>
              <a:t>ON BD 7</a:t>
            </a:r>
          </a:p>
          <a:p>
            <a:pPr marL="715709" lvl="2" indent="-169863"/>
            <a:r>
              <a:rPr lang="en-US" sz="1400" dirty="0"/>
              <a:t>LAC sends certification form on BD 2 to Lease Owners with copy to CFO; identify Local support to get this process done on time</a:t>
            </a:r>
          </a:p>
          <a:p>
            <a:pPr marL="347663" indent="-169863"/>
            <a:r>
              <a:rPr lang="en-US" sz="1400" u="sng" dirty="0"/>
              <a:t>Review analytics </a:t>
            </a:r>
            <a:r>
              <a:rPr lang="en-US" sz="1400" dirty="0"/>
              <a:t>information provided, so you also know what happened with your leases</a:t>
            </a:r>
          </a:p>
          <a:p>
            <a:pPr marL="347663" indent="-169863"/>
            <a:r>
              <a:rPr lang="en-US" sz="1400" dirty="0"/>
              <a:t>Keep submitting all new lease and modification information as soon as draft agreements are available so LAC is aware and continues to provide information about leases that may not have gotten loaded into the subledger.  Please do not hold information and submit all at the same time – complete Lease Exhibit and send as it happens.</a:t>
            </a:r>
          </a:p>
          <a:p>
            <a:pPr marL="347663" indent="-169863"/>
            <a:r>
              <a:rPr lang="en-US" sz="1400" u="sng" dirty="0"/>
              <a:t>Blackline reconciliation approval </a:t>
            </a:r>
            <a:r>
              <a:rPr lang="en-US" sz="1400" dirty="0"/>
              <a:t>after LAC preparation and review</a:t>
            </a:r>
          </a:p>
          <a:p>
            <a:pPr marL="545846" lvl="2" indent="0">
              <a:buNone/>
            </a:pPr>
            <a:endParaRPr lang="en-US" sz="1400" dirty="0"/>
          </a:p>
        </p:txBody>
      </p:sp>
    </p:spTree>
    <p:extLst>
      <p:ext uri="{BB962C8B-B14F-4D97-AF65-F5344CB8AC3E}">
        <p14:creationId xmlns:p14="http://schemas.microsoft.com/office/powerpoint/2010/main" val="2712109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6FCF37F-3FFB-99F3-090D-7B5F5FBCA728}"/>
              </a:ext>
            </a:extLst>
          </p:cNvPr>
          <p:cNvSpPr>
            <a:spLocks noGrp="1"/>
          </p:cNvSpPr>
          <p:nvPr>
            <p:ph type="title"/>
          </p:nvPr>
        </p:nvSpPr>
        <p:spPr>
          <a:xfrm>
            <a:off x="548640" y="240691"/>
            <a:ext cx="11100816" cy="424732"/>
          </a:xfrm>
        </p:spPr>
        <p:txBody>
          <a:bodyPr/>
          <a:lstStyle/>
          <a:p>
            <a:r>
              <a:rPr lang="en-US"/>
              <a:t>SOX Controls for Leases (country / entity controls)</a:t>
            </a:r>
          </a:p>
        </p:txBody>
      </p:sp>
      <p:sp>
        <p:nvSpPr>
          <p:cNvPr id="8" name="Text Placeholder 7">
            <a:extLst>
              <a:ext uri="{FF2B5EF4-FFF2-40B4-BE49-F238E27FC236}">
                <a16:creationId xmlns:a16="http://schemas.microsoft.com/office/drawing/2014/main" id="{F382A6A2-416F-3427-4F9F-C66A86203FC6}"/>
              </a:ext>
            </a:extLst>
          </p:cNvPr>
          <p:cNvSpPr>
            <a:spLocks noGrp="1"/>
          </p:cNvSpPr>
          <p:nvPr>
            <p:ph type="body" sz="quarter" idx="15"/>
          </p:nvPr>
        </p:nvSpPr>
        <p:spPr>
          <a:xfrm>
            <a:off x="548640" y="626871"/>
            <a:ext cx="11100816" cy="276999"/>
          </a:xfrm>
        </p:spPr>
        <p:txBody>
          <a:bodyPr/>
          <a:lstStyle/>
          <a:p>
            <a:r>
              <a:rPr lang="en-US" sz="1200"/>
              <a:t>4 BCO required controls – 3 collaborate with LACs :  These will be tested by both Brink’s SOX and by KPMG</a:t>
            </a:r>
          </a:p>
        </p:txBody>
      </p:sp>
      <p:sp>
        <p:nvSpPr>
          <p:cNvPr id="9" name="Content Placeholder 8">
            <a:extLst>
              <a:ext uri="{FF2B5EF4-FFF2-40B4-BE49-F238E27FC236}">
                <a16:creationId xmlns:a16="http://schemas.microsoft.com/office/drawing/2014/main" id="{9A36C8B3-DC2E-8CE6-1D81-52A9C1902046}"/>
              </a:ext>
            </a:extLst>
          </p:cNvPr>
          <p:cNvSpPr>
            <a:spLocks noGrp="1"/>
          </p:cNvSpPr>
          <p:nvPr>
            <p:ph sz="quarter" idx="17"/>
          </p:nvPr>
        </p:nvSpPr>
        <p:spPr>
          <a:xfrm>
            <a:off x="548640" y="1051604"/>
            <a:ext cx="5332395" cy="5193729"/>
          </a:xfrm>
        </p:spPr>
        <p:txBody>
          <a:bodyPr/>
          <a:lstStyle/>
          <a:p>
            <a:r>
              <a:rPr lang="en-US" sz="1600" dirty="0"/>
              <a:t>Specified countries / entities to collaborate with LACs</a:t>
            </a:r>
          </a:p>
          <a:p>
            <a:pPr lvl="1"/>
            <a:r>
              <a:rPr lang="en-US" sz="1600" dirty="0"/>
              <a:t>LA-01 LA to AP; Template provided by LAC, completed and returned to LAC by BD 15.  </a:t>
            </a:r>
          </a:p>
          <a:p>
            <a:pPr lvl="2"/>
            <a:r>
              <a:rPr lang="en-US" sz="1100" dirty="0"/>
              <a:t>Goal is to provide the differences between LA payment value and invoiced payment value, by lease.</a:t>
            </a:r>
          </a:p>
          <a:p>
            <a:pPr lvl="1"/>
            <a:r>
              <a:rPr lang="en-US" sz="1600" dirty="0"/>
              <a:t>LA-02 Master Lease Tracker annual reconciliation to Lease Expense in Q3 for Q2 YTD expense values, currently available documents and confirmed end date of current agreement.</a:t>
            </a:r>
          </a:p>
          <a:p>
            <a:pPr lvl="2"/>
            <a:r>
              <a:rPr lang="en-US" sz="1100" dirty="0"/>
              <a:t>A quarterly “non-key” control to list leases and check end dates exists for this to help keep this from being overly difficult at the annual time.</a:t>
            </a:r>
          </a:p>
          <a:p>
            <a:pPr lvl="1"/>
            <a:r>
              <a:rPr lang="en-US" sz="1600" dirty="0"/>
              <a:t>LA-03 Reassessment Certification of most material leases is prepared by lease owner in-country, sent to lease accountant for review and to CFO for certification.</a:t>
            </a:r>
          </a:p>
          <a:p>
            <a:pPr lvl="2"/>
            <a:r>
              <a:rPr lang="en-US" sz="1100" dirty="0"/>
              <a:t>Due to LACs on same day MRL is due to BCO – business day 7.</a:t>
            </a:r>
          </a:p>
          <a:p>
            <a:pPr lvl="1"/>
            <a:r>
              <a:rPr lang="en-US" sz="1600" dirty="0"/>
              <a:t>LA-04 Asset Retirement Obligation (ARO) each country/entity tracks and records all remediation obligations on all assets, including on leases.</a:t>
            </a:r>
          </a:p>
        </p:txBody>
      </p:sp>
      <p:sp>
        <p:nvSpPr>
          <p:cNvPr id="11" name="Content Placeholder 10">
            <a:extLst>
              <a:ext uri="{FF2B5EF4-FFF2-40B4-BE49-F238E27FC236}">
                <a16:creationId xmlns:a16="http://schemas.microsoft.com/office/drawing/2014/main" id="{91178BC5-2ABA-0DA3-E2B5-B7017A43B100}"/>
              </a:ext>
            </a:extLst>
          </p:cNvPr>
          <p:cNvSpPr>
            <a:spLocks noGrp="1"/>
          </p:cNvSpPr>
          <p:nvPr>
            <p:ph sz="quarter" idx="20"/>
          </p:nvPr>
        </p:nvSpPr>
        <p:spPr>
          <a:xfrm>
            <a:off x="6310967" y="1051604"/>
            <a:ext cx="5332395" cy="5116785"/>
          </a:xfrm>
        </p:spPr>
        <p:txBody>
          <a:bodyPr/>
          <a:lstStyle/>
          <a:p>
            <a:r>
              <a:rPr lang="en-US" sz="1600" dirty="0"/>
              <a:t>3 LAC controls that correlate to country / entity controls</a:t>
            </a:r>
          </a:p>
          <a:p>
            <a:pPr lvl="1"/>
            <a:r>
              <a:rPr lang="en-US" sz="1600" dirty="0"/>
              <a:t>BCO-LA-25 Review country LA to AP and document necessary adjustments to lease subledger by BD 20.</a:t>
            </a:r>
            <a:br>
              <a:rPr lang="en-US" sz="1600" dirty="0"/>
            </a:br>
            <a:endParaRPr lang="en-US" sz="1600" dirty="0"/>
          </a:p>
          <a:p>
            <a:pPr lvl="1"/>
            <a:r>
              <a:rPr lang="en-US" sz="1600" dirty="0"/>
              <a:t>BCO-LA-26 Review country Master Lease Tracker and assure complete listing is reconciled to total lease expenses – LA, short-term and immaterial – within less than $25k, </a:t>
            </a:r>
          </a:p>
          <a:p>
            <a:pPr lvl="2"/>
            <a:r>
              <a:rPr lang="en-US" sz="1100" dirty="0"/>
              <a:t>that all current agreements are stored and are the ones reflected in the lease accounting tool and that the end dates of the leases sent to the countries agree to lease accounting tool.</a:t>
            </a:r>
          </a:p>
          <a:p>
            <a:pPr lvl="1"/>
            <a:r>
              <a:rPr lang="en-US" sz="1600" dirty="0"/>
              <a:t>BCO-LA-02 Reassessment Certification of most material leases is reviewed on business day 7 by the LACs and Leases Not Loaded is updated for any changes since the Reassessment Considerations mid-quarter was received.</a:t>
            </a:r>
          </a:p>
          <a:p>
            <a:pPr lvl="1"/>
            <a:r>
              <a:rPr lang="en-US" sz="1600" dirty="0"/>
              <a:t>ARO is not collaborated with LACs, as it relates to leasehold improvements accounted for at the local level.</a:t>
            </a:r>
          </a:p>
        </p:txBody>
      </p:sp>
    </p:spTree>
    <p:extLst>
      <p:ext uri="{BB962C8B-B14F-4D97-AF65-F5344CB8AC3E}">
        <p14:creationId xmlns:p14="http://schemas.microsoft.com/office/powerpoint/2010/main" val="3249162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6950BFC3-D8DA-4A85-94F7-54DA5524770B}">
      <p188:commentRel xmlns:p188="http://schemas.microsoft.com/office/powerpoint/2018/8/main" r:id="rId2"/>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C25567-32E6-FA7F-50F4-9DA5519491BB}"/>
              </a:ext>
            </a:extLst>
          </p:cNvPr>
          <p:cNvSpPr>
            <a:spLocks noGrp="1"/>
          </p:cNvSpPr>
          <p:nvPr>
            <p:ph type="title"/>
          </p:nvPr>
        </p:nvSpPr>
        <p:spPr/>
        <p:txBody>
          <a:bodyPr/>
          <a:lstStyle/>
          <a:p>
            <a:br>
              <a:rPr lang="en-US"/>
            </a:br>
            <a:endParaRPr lang="en-US"/>
          </a:p>
        </p:txBody>
      </p:sp>
      <p:sp>
        <p:nvSpPr>
          <p:cNvPr id="10" name="Content Placeholder 9">
            <a:extLst>
              <a:ext uri="{FF2B5EF4-FFF2-40B4-BE49-F238E27FC236}">
                <a16:creationId xmlns:a16="http://schemas.microsoft.com/office/drawing/2014/main" id="{B821FD3E-BC11-7B94-ACDD-486F900F228E}"/>
              </a:ext>
            </a:extLst>
          </p:cNvPr>
          <p:cNvSpPr>
            <a:spLocks noGrp="1"/>
          </p:cNvSpPr>
          <p:nvPr>
            <p:ph sz="quarter" idx="17"/>
          </p:nvPr>
        </p:nvSpPr>
        <p:spPr>
          <a:xfrm>
            <a:off x="544988" y="982107"/>
            <a:ext cx="11102023" cy="1615827"/>
          </a:xfrm>
        </p:spPr>
        <p:txBody>
          <a:bodyPr/>
          <a:lstStyle/>
          <a:p>
            <a:pPr marL="0" indent="0">
              <a:buNone/>
            </a:pPr>
            <a:r>
              <a:rPr lang="en-US" sz="2800"/>
              <a:t>Complete Quarterly Procedures Timely </a:t>
            </a:r>
          </a:p>
          <a:p>
            <a:pPr marL="0" indent="0">
              <a:buNone/>
            </a:pPr>
            <a:r>
              <a:rPr lang="en-US" sz="2800"/>
              <a:t>		with Accurate Outcomes and </a:t>
            </a:r>
          </a:p>
          <a:p>
            <a:pPr marL="0" indent="0">
              <a:buNone/>
            </a:pPr>
            <a:r>
              <a:rPr lang="en-US" sz="2800"/>
              <a:t>				NO CONTROL DEFICIENCIES</a:t>
            </a:r>
          </a:p>
        </p:txBody>
      </p:sp>
      <p:sp>
        <p:nvSpPr>
          <p:cNvPr id="12" name="Title 1">
            <a:extLst>
              <a:ext uri="{FF2B5EF4-FFF2-40B4-BE49-F238E27FC236}">
                <a16:creationId xmlns:a16="http://schemas.microsoft.com/office/drawing/2014/main" id="{81C66C70-34DE-B401-3E24-EF2093737F6E}"/>
              </a:ext>
            </a:extLst>
          </p:cNvPr>
          <p:cNvSpPr txBox="1">
            <a:spLocks/>
          </p:cNvSpPr>
          <p:nvPr/>
        </p:nvSpPr>
        <p:spPr>
          <a:xfrm>
            <a:off x="548640" y="358192"/>
            <a:ext cx="11102023" cy="424732"/>
          </a:xfrm>
          <a:prstGeom prst="rect">
            <a:avLst/>
          </a:prstGeom>
        </p:spPr>
        <p:txBody>
          <a:bodyPr vert="horz" wrap="square" lIns="91440" tIns="45720" rIns="91440" bIns="45720" rtlCol="0" anchor="b" anchorCtr="0">
            <a:spAutoFit/>
          </a:bodyPr>
          <a:lstStyle>
            <a:lvl1pPr algn="l" defTabSz="914400" rtl="0" eaLnBrk="1" latinLnBrk="0" hangingPunct="1">
              <a:lnSpc>
                <a:spcPct val="90000"/>
              </a:lnSpc>
              <a:spcBef>
                <a:spcPct val="0"/>
              </a:spcBef>
              <a:buNone/>
              <a:defRPr sz="2400" kern="1200">
                <a:solidFill>
                  <a:schemeClr val="accent1"/>
                </a:solidFill>
                <a:latin typeface="+mj-lt"/>
                <a:ea typeface="+mj-ea"/>
                <a:cs typeface="+mj-cs"/>
              </a:defRPr>
            </a:lvl1pPr>
          </a:lstStyle>
          <a:p>
            <a:r>
              <a:rPr lang="en-US"/>
              <a:t>Lease Accounting Strategy #1</a:t>
            </a:r>
          </a:p>
        </p:txBody>
      </p:sp>
      <p:sp>
        <p:nvSpPr>
          <p:cNvPr id="2" name="TextBox 1">
            <a:extLst>
              <a:ext uri="{FF2B5EF4-FFF2-40B4-BE49-F238E27FC236}">
                <a16:creationId xmlns:a16="http://schemas.microsoft.com/office/drawing/2014/main" id="{89908F24-8A8E-FA3D-39AF-594A638F3CBC}"/>
              </a:ext>
            </a:extLst>
          </p:cNvPr>
          <p:cNvSpPr txBox="1"/>
          <p:nvPr/>
        </p:nvSpPr>
        <p:spPr>
          <a:xfrm>
            <a:off x="1110953" y="2905571"/>
            <a:ext cx="8494633" cy="2222403"/>
          </a:xfrm>
          <a:prstGeom prst="rect">
            <a:avLst/>
          </a:prstGeom>
          <a:noFill/>
        </p:spPr>
        <p:txBody>
          <a:bodyPr wrap="none" rtlCol="0">
            <a:spAutoFit/>
          </a:bodyPr>
          <a:lstStyle/>
          <a:p>
            <a:pPr marL="285750" indent="-285750">
              <a:lnSpc>
                <a:spcPct val="200000"/>
              </a:lnSpc>
              <a:buFont typeface="Arial" panose="020B0604020202020204" pitchFamily="34" charset="0"/>
              <a:buChar char="•"/>
            </a:pPr>
            <a:r>
              <a:rPr lang="en-US"/>
              <a:t>Please know the calendar and be timely with all deliverables.</a:t>
            </a:r>
          </a:p>
          <a:p>
            <a:pPr marL="285750" indent="-285750">
              <a:lnSpc>
                <a:spcPct val="200000"/>
              </a:lnSpc>
              <a:buFont typeface="Arial" panose="020B0604020202020204" pitchFamily="34" charset="0"/>
              <a:buChar char="•"/>
            </a:pPr>
            <a:r>
              <a:rPr lang="en-US"/>
              <a:t>Timeliness compliance emails for all deliverables and entities will begin in Q3.</a:t>
            </a:r>
          </a:p>
          <a:p>
            <a:pPr marL="285750" indent="-285750">
              <a:lnSpc>
                <a:spcPct val="200000"/>
              </a:lnSpc>
              <a:buFont typeface="Arial" panose="020B0604020202020204" pitchFamily="34" charset="0"/>
              <a:buChar char="•"/>
            </a:pPr>
            <a:r>
              <a:rPr lang="en-US"/>
              <a:t>Escalation for lack of timely responses will start on day after due date.	</a:t>
            </a:r>
          </a:p>
          <a:p>
            <a:pPr marL="742950" lvl="1" indent="-285750">
              <a:lnSpc>
                <a:spcPct val="200000"/>
              </a:lnSpc>
              <a:buFont typeface="Arial" panose="020B0604020202020204" pitchFamily="34" charset="0"/>
              <a:buChar char="•"/>
            </a:pPr>
            <a:r>
              <a:rPr lang="en-US"/>
              <a:t>Watch for escalation process to be published to you soon.</a:t>
            </a:r>
          </a:p>
        </p:txBody>
      </p:sp>
    </p:spTree>
    <p:extLst>
      <p:ext uri="{BB962C8B-B14F-4D97-AF65-F5344CB8AC3E}">
        <p14:creationId xmlns:p14="http://schemas.microsoft.com/office/powerpoint/2010/main" val="4060381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C25567-32E6-FA7F-50F4-9DA5519491BB}"/>
              </a:ext>
            </a:extLst>
          </p:cNvPr>
          <p:cNvSpPr>
            <a:spLocks noGrp="1"/>
          </p:cNvSpPr>
          <p:nvPr>
            <p:ph type="title"/>
          </p:nvPr>
        </p:nvSpPr>
        <p:spPr/>
        <p:txBody>
          <a:bodyPr/>
          <a:lstStyle/>
          <a:p>
            <a:br>
              <a:rPr lang="en-US" dirty="0"/>
            </a:br>
            <a:endParaRPr lang="en-US" dirty="0"/>
          </a:p>
        </p:txBody>
      </p:sp>
      <p:sp>
        <p:nvSpPr>
          <p:cNvPr id="10" name="Content Placeholder 9">
            <a:extLst>
              <a:ext uri="{FF2B5EF4-FFF2-40B4-BE49-F238E27FC236}">
                <a16:creationId xmlns:a16="http://schemas.microsoft.com/office/drawing/2014/main" id="{B821FD3E-BC11-7B94-ACDD-486F900F228E}"/>
              </a:ext>
            </a:extLst>
          </p:cNvPr>
          <p:cNvSpPr>
            <a:spLocks noGrp="1"/>
          </p:cNvSpPr>
          <p:nvPr>
            <p:ph sz="quarter" idx="17"/>
          </p:nvPr>
        </p:nvSpPr>
        <p:spPr>
          <a:xfrm>
            <a:off x="548640" y="881932"/>
            <a:ext cx="11102023" cy="1069524"/>
          </a:xfrm>
        </p:spPr>
        <p:txBody>
          <a:bodyPr/>
          <a:lstStyle/>
          <a:p>
            <a:pPr marL="0" indent="0">
              <a:buNone/>
            </a:pPr>
            <a:r>
              <a:rPr lang="en-US" sz="2800" dirty="0"/>
              <a:t>Continuous Improvement to create efficiencies and information</a:t>
            </a:r>
          </a:p>
          <a:p>
            <a:pPr marL="0" indent="0">
              <a:buNone/>
            </a:pPr>
            <a:r>
              <a:rPr lang="en-US" sz="2800" dirty="0"/>
              <a:t>		</a:t>
            </a:r>
          </a:p>
        </p:txBody>
      </p:sp>
      <p:sp>
        <p:nvSpPr>
          <p:cNvPr id="12" name="Title 1">
            <a:extLst>
              <a:ext uri="{FF2B5EF4-FFF2-40B4-BE49-F238E27FC236}">
                <a16:creationId xmlns:a16="http://schemas.microsoft.com/office/drawing/2014/main" id="{81C66C70-34DE-B401-3E24-EF2093737F6E}"/>
              </a:ext>
            </a:extLst>
          </p:cNvPr>
          <p:cNvSpPr txBox="1">
            <a:spLocks/>
          </p:cNvSpPr>
          <p:nvPr/>
        </p:nvSpPr>
        <p:spPr>
          <a:xfrm>
            <a:off x="548640" y="358192"/>
            <a:ext cx="11102023" cy="424732"/>
          </a:xfrm>
          <a:prstGeom prst="rect">
            <a:avLst/>
          </a:prstGeom>
        </p:spPr>
        <p:txBody>
          <a:bodyPr vert="horz" wrap="square" lIns="91440" tIns="45720" rIns="91440" bIns="45720" rtlCol="0" anchor="b" anchorCtr="0">
            <a:spAutoFit/>
          </a:bodyPr>
          <a:lstStyle>
            <a:lvl1pPr algn="l" defTabSz="914400" rtl="0" eaLnBrk="1" latinLnBrk="0" hangingPunct="1">
              <a:lnSpc>
                <a:spcPct val="90000"/>
              </a:lnSpc>
              <a:spcBef>
                <a:spcPct val="0"/>
              </a:spcBef>
              <a:buNone/>
              <a:defRPr sz="2400" kern="1200">
                <a:solidFill>
                  <a:schemeClr val="accent1"/>
                </a:solidFill>
                <a:latin typeface="+mj-lt"/>
                <a:ea typeface="+mj-ea"/>
                <a:cs typeface="+mj-cs"/>
              </a:defRPr>
            </a:lvl1pPr>
          </a:lstStyle>
          <a:p>
            <a:r>
              <a:rPr lang="en-US" dirty="0"/>
              <a:t>Lease Accounting Upcoming efficiencies</a:t>
            </a:r>
          </a:p>
        </p:txBody>
      </p:sp>
      <p:sp>
        <p:nvSpPr>
          <p:cNvPr id="2" name="TextBox 1">
            <a:extLst>
              <a:ext uri="{FF2B5EF4-FFF2-40B4-BE49-F238E27FC236}">
                <a16:creationId xmlns:a16="http://schemas.microsoft.com/office/drawing/2014/main" id="{89908F24-8A8E-FA3D-39AF-594A638F3CBC}"/>
              </a:ext>
            </a:extLst>
          </p:cNvPr>
          <p:cNvSpPr txBox="1"/>
          <p:nvPr/>
        </p:nvSpPr>
        <p:spPr>
          <a:xfrm>
            <a:off x="1129060" y="1356394"/>
            <a:ext cx="8548622" cy="4940327"/>
          </a:xfrm>
          <a:prstGeom prst="rect">
            <a:avLst/>
          </a:prstGeom>
          <a:noFill/>
        </p:spPr>
        <p:txBody>
          <a:bodyPr wrap="none" rtlCol="0">
            <a:spAutoFit/>
          </a:bodyPr>
          <a:lstStyle/>
          <a:p>
            <a:pPr marL="285750" indent="-285750">
              <a:lnSpc>
                <a:spcPct val="200000"/>
              </a:lnSpc>
              <a:buFont typeface="Arial" panose="020B0604020202020204" pitchFamily="34" charset="0"/>
              <a:buChar char="•"/>
            </a:pPr>
            <a:r>
              <a:rPr lang="en-US" sz="1600" dirty="0"/>
              <a:t>Smartsheet </a:t>
            </a:r>
            <a:r>
              <a:rPr lang="en-US" sz="1600" dirty="0" err="1"/>
              <a:t>Workapps</a:t>
            </a:r>
            <a:r>
              <a:rPr lang="en-US" sz="1600" dirty="0"/>
              <a:t> form for local teams to submit directly to centralized LAC workflow</a:t>
            </a:r>
          </a:p>
          <a:p>
            <a:pPr marL="742950" lvl="1" indent="-285750">
              <a:lnSpc>
                <a:spcPct val="200000"/>
              </a:lnSpc>
              <a:buFont typeface="Arial" panose="020B0604020202020204" pitchFamily="34" charset="0"/>
              <a:buChar char="•"/>
            </a:pPr>
            <a:r>
              <a:rPr lang="en-US" sz="1600" dirty="0"/>
              <a:t>Remove the inefficiency of email</a:t>
            </a:r>
          </a:p>
          <a:p>
            <a:pPr marL="742950" lvl="1" indent="-285750">
              <a:lnSpc>
                <a:spcPct val="200000"/>
              </a:lnSpc>
              <a:buFont typeface="Arial" panose="020B0604020202020204" pitchFamily="34" charset="0"/>
              <a:buChar char="•"/>
            </a:pPr>
            <a:r>
              <a:rPr lang="en-US" sz="1600" dirty="0"/>
              <a:t>Rollout planned for beginning of month 2 in Q3; some limited rollout prior</a:t>
            </a:r>
          </a:p>
          <a:p>
            <a:pPr marL="285750" indent="-285750">
              <a:lnSpc>
                <a:spcPct val="200000"/>
              </a:lnSpc>
              <a:buFont typeface="Arial" panose="020B0604020202020204" pitchFamily="34" charset="0"/>
              <a:buChar char="•"/>
            </a:pPr>
            <a:r>
              <a:rPr lang="en-US" sz="1600" dirty="0"/>
              <a:t>Smartsheet </a:t>
            </a:r>
            <a:r>
              <a:rPr lang="en-US" sz="1600" dirty="0" err="1"/>
              <a:t>Workapps</a:t>
            </a:r>
            <a:r>
              <a:rPr lang="en-US" sz="1600" dirty="0"/>
              <a:t> Report	</a:t>
            </a:r>
          </a:p>
          <a:p>
            <a:pPr marL="742950" lvl="1" indent="-285750">
              <a:lnSpc>
                <a:spcPct val="200000"/>
              </a:lnSpc>
              <a:buFont typeface="Arial" panose="020B0604020202020204" pitchFamily="34" charset="0"/>
              <a:buChar char="•"/>
            </a:pPr>
            <a:r>
              <a:rPr lang="en-US" sz="1600" dirty="0"/>
              <a:t>See a listing of everything you have submitted</a:t>
            </a:r>
          </a:p>
          <a:p>
            <a:pPr marL="1200150" lvl="2" indent="-285750">
              <a:lnSpc>
                <a:spcPct val="200000"/>
              </a:lnSpc>
              <a:buFont typeface="Arial" panose="020B0604020202020204" pitchFamily="34" charset="0"/>
              <a:buChar char="•"/>
            </a:pPr>
            <a:r>
              <a:rPr lang="en-US" sz="1600" dirty="0"/>
              <a:t>Working to report the status within the LAC workflow to you (future event)</a:t>
            </a:r>
          </a:p>
          <a:p>
            <a:pPr marL="285750" indent="-285750">
              <a:lnSpc>
                <a:spcPct val="200000"/>
              </a:lnSpc>
              <a:buFont typeface="Arial" panose="020B0604020202020204" pitchFamily="34" charset="0"/>
              <a:buChar char="•"/>
            </a:pPr>
            <a:r>
              <a:rPr lang="en-US" sz="1600" dirty="0"/>
              <a:t>Expansion of the AP Clearing as an expense account strategy</a:t>
            </a:r>
          </a:p>
          <a:p>
            <a:pPr marL="285750" indent="-285750">
              <a:lnSpc>
                <a:spcPct val="200000"/>
              </a:lnSpc>
              <a:buFont typeface="Arial" panose="020B0604020202020204" pitchFamily="34" charset="0"/>
              <a:buChar char="•"/>
            </a:pPr>
            <a:r>
              <a:rPr lang="en-US" sz="1600" dirty="0"/>
              <a:t>Lease Exhibit A re-write coming before end of year</a:t>
            </a:r>
          </a:p>
          <a:p>
            <a:pPr marL="285750" indent="-285750">
              <a:lnSpc>
                <a:spcPct val="200000"/>
              </a:lnSpc>
              <a:buFont typeface="Arial" panose="020B0604020202020204" pitchFamily="34" charset="0"/>
              <a:buChar char="•"/>
            </a:pPr>
            <a:r>
              <a:rPr lang="en-US" sz="1600" dirty="0"/>
              <a:t>Lease leaders will collaborate more closely for clarity on BCO Month-end Close calendar</a:t>
            </a:r>
          </a:p>
          <a:p>
            <a:pPr marL="285750" indent="-285750">
              <a:lnSpc>
                <a:spcPct val="200000"/>
              </a:lnSpc>
              <a:buFont typeface="Arial" panose="020B0604020202020204" pitchFamily="34" charset="0"/>
              <a:buChar char="•"/>
            </a:pPr>
            <a:r>
              <a:rPr lang="en-US" sz="1600" dirty="0"/>
              <a:t>Expanded Leases Not Loaded reporting to Local Teams to include operating leases</a:t>
            </a:r>
          </a:p>
        </p:txBody>
      </p:sp>
    </p:spTree>
    <p:extLst>
      <p:ext uri="{BB962C8B-B14F-4D97-AF65-F5344CB8AC3E}">
        <p14:creationId xmlns:p14="http://schemas.microsoft.com/office/powerpoint/2010/main" val="210413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04BAE9-CFA5-78EB-759D-77FB3453457F}"/>
              </a:ext>
            </a:extLst>
          </p:cNvPr>
          <p:cNvSpPr/>
          <p:nvPr/>
        </p:nvSpPr>
        <p:spPr>
          <a:xfrm>
            <a:off x="6350001" y="6510867"/>
            <a:ext cx="553282"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F1E3E918-3EEC-4239-1A0E-1CDFCBD5D347}"/>
              </a:ext>
            </a:extLst>
          </p:cNvPr>
          <p:cNvPicPr>
            <a:picLocks noChangeAspect="1"/>
          </p:cNvPicPr>
          <p:nvPr/>
        </p:nvPicPr>
        <p:blipFill>
          <a:blip r:embed="rId2"/>
          <a:stretch>
            <a:fillRect/>
          </a:stretch>
        </p:blipFill>
        <p:spPr>
          <a:xfrm>
            <a:off x="1031667" y="144250"/>
            <a:ext cx="9620665" cy="6366617"/>
          </a:xfrm>
          <a:prstGeom prst="rect">
            <a:avLst/>
          </a:prstGeom>
        </p:spPr>
      </p:pic>
    </p:spTree>
    <p:extLst>
      <p:ext uri="{BB962C8B-B14F-4D97-AF65-F5344CB8AC3E}">
        <p14:creationId xmlns:p14="http://schemas.microsoft.com/office/powerpoint/2010/main" val="3488063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04BAE9-CFA5-78EB-759D-77FB3453457F}"/>
              </a:ext>
            </a:extLst>
          </p:cNvPr>
          <p:cNvSpPr/>
          <p:nvPr/>
        </p:nvSpPr>
        <p:spPr>
          <a:xfrm>
            <a:off x="6350001" y="6510867"/>
            <a:ext cx="553282"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3B66794-0201-E59D-1909-ACA3850CD8CC}"/>
              </a:ext>
            </a:extLst>
          </p:cNvPr>
          <p:cNvPicPr>
            <a:picLocks noChangeAspect="1"/>
          </p:cNvPicPr>
          <p:nvPr/>
        </p:nvPicPr>
        <p:blipFill>
          <a:blip r:embed="rId2"/>
          <a:stretch>
            <a:fillRect/>
          </a:stretch>
        </p:blipFill>
        <p:spPr>
          <a:xfrm>
            <a:off x="1380190" y="55305"/>
            <a:ext cx="9096954" cy="6455562"/>
          </a:xfrm>
          <a:prstGeom prst="rect">
            <a:avLst/>
          </a:prstGeom>
        </p:spPr>
      </p:pic>
    </p:spTree>
    <p:extLst>
      <p:ext uri="{BB962C8B-B14F-4D97-AF65-F5344CB8AC3E}">
        <p14:creationId xmlns:p14="http://schemas.microsoft.com/office/powerpoint/2010/main" val="2084139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AA22B00-082F-B044-9F95-88B90340A5A5}"/>
              </a:ext>
            </a:extLst>
          </p:cNvPr>
          <p:cNvSpPr>
            <a:spLocks noGrp="1"/>
          </p:cNvSpPr>
          <p:nvPr>
            <p:ph sz="quarter" idx="13"/>
          </p:nvPr>
        </p:nvSpPr>
        <p:spPr>
          <a:xfrm>
            <a:off x="526733" y="1256174"/>
            <a:ext cx="11116627" cy="3792064"/>
          </a:xfrm>
        </p:spPr>
        <p:txBody>
          <a:bodyPr/>
          <a:lstStyle/>
          <a:p>
            <a:pPr>
              <a:lnSpc>
                <a:spcPct val="200000"/>
              </a:lnSpc>
            </a:pPr>
            <a:r>
              <a:rPr lang="en-US"/>
              <a:t>Review the Brink’s basics about leases – many new finance and accounting people at Brink’s and continuous improvement brings new information</a:t>
            </a:r>
          </a:p>
          <a:p>
            <a:pPr>
              <a:lnSpc>
                <a:spcPct val="200000"/>
              </a:lnSpc>
            </a:pPr>
            <a:r>
              <a:rPr lang="en-US"/>
              <a:t>Roll out the 2024 Update to the lease standard work titled “Lease Procedures, Timing and SOX”</a:t>
            </a:r>
          </a:p>
          <a:p>
            <a:pPr>
              <a:lnSpc>
                <a:spcPct val="200000"/>
              </a:lnSpc>
            </a:pPr>
            <a:r>
              <a:rPr lang="en-US"/>
              <a:t>Make sure you know where to find the standard work procedures and forms</a:t>
            </a:r>
          </a:p>
          <a:p>
            <a:pPr>
              <a:lnSpc>
                <a:spcPct val="200000"/>
              </a:lnSpc>
            </a:pPr>
            <a:r>
              <a:rPr lang="en-US"/>
              <a:t>Overview the quarterly “pace and timing” for leases</a:t>
            </a:r>
          </a:p>
          <a:p>
            <a:pPr>
              <a:lnSpc>
                <a:spcPct val="200000"/>
              </a:lnSpc>
            </a:pPr>
            <a:r>
              <a:rPr lang="en-US"/>
              <a:t>Collaborate to improve quarterly precision – touch base about our improvements and solicit input</a:t>
            </a:r>
          </a:p>
        </p:txBody>
      </p:sp>
      <p:sp>
        <p:nvSpPr>
          <p:cNvPr id="9" name="Title 1">
            <a:extLst>
              <a:ext uri="{FF2B5EF4-FFF2-40B4-BE49-F238E27FC236}">
                <a16:creationId xmlns:a16="http://schemas.microsoft.com/office/drawing/2014/main" id="{0CB3DADF-711E-8A42-9710-8595F167A9BD}"/>
              </a:ext>
            </a:extLst>
          </p:cNvPr>
          <p:cNvSpPr txBox="1">
            <a:spLocks/>
          </p:cNvSpPr>
          <p:nvPr/>
        </p:nvSpPr>
        <p:spPr>
          <a:xfrm>
            <a:off x="548640" y="344875"/>
            <a:ext cx="11102023" cy="424732"/>
          </a:xfrm>
          <a:prstGeom prst="rect">
            <a:avLst/>
          </a:prstGeom>
        </p:spPr>
        <p:txBody>
          <a:bodyPr vert="horz" wrap="square" lIns="91440" tIns="45720" rIns="91440" bIns="45720" rtlCol="0" anchor="b" anchorCtr="0">
            <a:spAutoFit/>
          </a:bodyPr>
          <a:lstStyle>
            <a:lvl1pPr algn="l" defTabSz="914400" rtl="0" eaLnBrk="1" latinLnBrk="0" hangingPunct="1">
              <a:lnSpc>
                <a:spcPct val="90000"/>
              </a:lnSpc>
              <a:spcBef>
                <a:spcPct val="0"/>
              </a:spcBef>
              <a:buNone/>
              <a:defRPr sz="2800" kern="1200">
                <a:solidFill>
                  <a:srgbClr val="3F403F"/>
                </a:solidFill>
                <a:latin typeface="+mj-lt"/>
                <a:ea typeface="+mj-ea"/>
                <a:cs typeface="+mj-cs"/>
              </a:defRPr>
            </a:lvl1pPr>
          </a:lstStyle>
          <a:p>
            <a:r>
              <a:rPr lang="en-US" sz="2400">
                <a:solidFill>
                  <a:schemeClr val="accent1"/>
                </a:solidFill>
              </a:rPr>
              <a:t>Our Goals Today</a:t>
            </a:r>
            <a:endParaRPr lang="en-US" sz="2400" b="1">
              <a:solidFill>
                <a:schemeClr val="accent1"/>
              </a:solidFill>
            </a:endParaRPr>
          </a:p>
        </p:txBody>
      </p:sp>
    </p:spTree>
    <p:extLst>
      <p:ext uri="{BB962C8B-B14F-4D97-AF65-F5344CB8AC3E}">
        <p14:creationId xmlns:p14="http://schemas.microsoft.com/office/powerpoint/2010/main" val="3308728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0B170B-E69E-58C6-F2F2-A4DA53F7D246}"/>
              </a:ext>
            </a:extLst>
          </p:cNvPr>
          <p:cNvPicPr>
            <a:picLocks noChangeAspect="1"/>
          </p:cNvPicPr>
          <p:nvPr/>
        </p:nvPicPr>
        <p:blipFill>
          <a:blip r:embed="rId2"/>
          <a:stretch>
            <a:fillRect/>
          </a:stretch>
        </p:blipFill>
        <p:spPr>
          <a:xfrm>
            <a:off x="1657884" y="0"/>
            <a:ext cx="9273187" cy="6576481"/>
          </a:xfrm>
          <a:prstGeom prst="rect">
            <a:avLst/>
          </a:prstGeom>
        </p:spPr>
      </p:pic>
    </p:spTree>
    <p:extLst>
      <p:ext uri="{BB962C8B-B14F-4D97-AF65-F5344CB8AC3E}">
        <p14:creationId xmlns:p14="http://schemas.microsoft.com/office/powerpoint/2010/main" val="1220228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C9D66-81ED-218A-7BC5-875BF185F122}"/>
              </a:ext>
            </a:extLst>
          </p:cNvPr>
          <p:cNvSpPr>
            <a:spLocks noGrp="1"/>
          </p:cNvSpPr>
          <p:nvPr>
            <p:ph type="title"/>
          </p:nvPr>
        </p:nvSpPr>
        <p:spPr/>
        <p:txBody>
          <a:bodyPr/>
          <a:lstStyle/>
          <a:p>
            <a:r>
              <a:rPr lang="en-US"/>
              <a:t>Continuous Improvement is Collaborative</a:t>
            </a:r>
          </a:p>
        </p:txBody>
      </p:sp>
      <p:sp>
        <p:nvSpPr>
          <p:cNvPr id="3" name="Text Placeholder 2">
            <a:extLst>
              <a:ext uri="{FF2B5EF4-FFF2-40B4-BE49-F238E27FC236}">
                <a16:creationId xmlns:a16="http://schemas.microsoft.com/office/drawing/2014/main" id="{70B9F77C-D25D-57F6-A0FD-C7D6BA3FFE2F}"/>
              </a:ext>
            </a:extLst>
          </p:cNvPr>
          <p:cNvSpPr>
            <a:spLocks noGrp="1"/>
          </p:cNvSpPr>
          <p:nvPr>
            <p:ph type="body" sz="quarter" idx="15"/>
          </p:nvPr>
        </p:nvSpPr>
        <p:spPr>
          <a:xfrm>
            <a:off x="544987" y="1227452"/>
            <a:ext cx="11102023" cy="369332"/>
          </a:xfrm>
        </p:spPr>
        <p:txBody>
          <a:bodyPr/>
          <a:lstStyle/>
          <a:p>
            <a:r>
              <a:rPr lang="en-US"/>
              <a:t>Send us your thoughts about making this collaboration of information flow and financials for leases better</a:t>
            </a:r>
          </a:p>
        </p:txBody>
      </p:sp>
      <p:sp>
        <p:nvSpPr>
          <p:cNvPr id="4" name="Content Placeholder 3">
            <a:extLst>
              <a:ext uri="{FF2B5EF4-FFF2-40B4-BE49-F238E27FC236}">
                <a16:creationId xmlns:a16="http://schemas.microsoft.com/office/drawing/2014/main" id="{2E8A611F-9E06-D65A-E181-CFDE6A61B89A}"/>
              </a:ext>
            </a:extLst>
          </p:cNvPr>
          <p:cNvSpPr>
            <a:spLocks noGrp="1"/>
          </p:cNvSpPr>
          <p:nvPr>
            <p:ph sz="quarter" idx="17"/>
          </p:nvPr>
        </p:nvSpPr>
        <p:spPr>
          <a:xfrm>
            <a:off x="544988" y="2311637"/>
            <a:ext cx="11102023" cy="2331407"/>
          </a:xfrm>
        </p:spPr>
        <p:txBody>
          <a:bodyPr/>
          <a:lstStyle/>
          <a:p>
            <a:r>
              <a:rPr lang="en-US"/>
              <a:t>Send your best idea for smoother flow of information about leases to these 3 people:</a:t>
            </a:r>
          </a:p>
          <a:p>
            <a:pPr lvl="1"/>
            <a:r>
              <a:rPr lang="en-US"/>
              <a:t>Team Leader of your LAC</a:t>
            </a:r>
          </a:p>
          <a:p>
            <a:pPr lvl="1"/>
            <a:r>
              <a:rPr lang="en-US"/>
              <a:t>Lease Accountant assigned to your country/entity</a:t>
            </a:r>
          </a:p>
          <a:p>
            <a:pPr lvl="1"/>
            <a:r>
              <a:rPr lang="en-US">
                <a:hlinkClick r:id="rId2"/>
              </a:rPr>
              <a:t>Kathryn.Ingerly@brinks.com</a:t>
            </a:r>
            <a:endParaRPr lang="en-US"/>
          </a:p>
          <a:p>
            <a:pPr lvl="1"/>
            <a:endParaRPr lang="en-US"/>
          </a:p>
          <a:p>
            <a:r>
              <a:rPr lang="en-US"/>
              <a:t>Your suggestions will be reviewed as part of each LAC’s Weekly Work Session</a:t>
            </a:r>
          </a:p>
        </p:txBody>
      </p:sp>
    </p:spTree>
    <p:extLst>
      <p:ext uri="{BB962C8B-B14F-4D97-AF65-F5344CB8AC3E}">
        <p14:creationId xmlns:p14="http://schemas.microsoft.com/office/powerpoint/2010/main" val="3220776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AA22B00-082F-B044-9F95-88B90340A5A5}"/>
              </a:ext>
            </a:extLst>
          </p:cNvPr>
          <p:cNvSpPr>
            <a:spLocks noGrp="1"/>
          </p:cNvSpPr>
          <p:nvPr>
            <p:ph sz="quarter" idx="13"/>
          </p:nvPr>
        </p:nvSpPr>
        <p:spPr>
          <a:xfrm>
            <a:off x="534036" y="824215"/>
            <a:ext cx="11116627" cy="6146363"/>
          </a:xfrm>
        </p:spPr>
        <p:txBody>
          <a:bodyPr/>
          <a:lstStyle/>
          <a:p>
            <a:pPr>
              <a:lnSpc>
                <a:spcPct val="150000"/>
              </a:lnSpc>
            </a:pPr>
            <a:r>
              <a:rPr lang="en-US" sz="1400" dirty="0"/>
              <a:t>Lease Calendar has been available for the full year on Global Accounting Policies and Procedures, in multiple layout formats.</a:t>
            </a:r>
          </a:p>
          <a:p>
            <a:pPr>
              <a:lnSpc>
                <a:spcPct val="150000"/>
              </a:lnSpc>
            </a:pPr>
            <a:r>
              <a:rPr lang="en-US" sz="1400" dirty="0"/>
              <a:t>Recording AP Clearing as expense instead of liability helps with forecasting lease expense by using Lease Accelerator reports and attaining recording into expense accounts used for disclosing in 10K as more Local teams move to this strategy.</a:t>
            </a:r>
          </a:p>
          <a:p>
            <a:pPr>
              <a:lnSpc>
                <a:spcPct val="150000"/>
              </a:lnSpc>
            </a:pPr>
            <a:r>
              <a:rPr lang="en-US" sz="1400" dirty="0"/>
              <a:t>Your lease accountant’s and LAC team leader’s contact information is available on Global Accounting Policies and Procedures.</a:t>
            </a:r>
          </a:p>
          <a:p>
            <a:pPr>
              <a:lnSpc>
                <a:spcPct val="150000"/>
              </a:lnSpc>
            </a:pPr>
            <a:r>
              <a:rPr lang="en-US" sz="1400" dirty="0"/>
              <a:t>Master Lease Tracker has moved in the calendar from 2</a:t>
            </a:r>
            <a:r>
              <a:rPr lang="en-US" sz="1400" baseline="30000" dirty="0"/>
              <a:t>nd</a:t>
            </a:r>
            <a:r>
              <a:rPr lang="en-US" sz="1400" dirty="0"/>
              <a:t> month 4</a:t>
            </a:r>
            <a:r>
              <a:rPr lang="en-US" sz="1400" baseline="30000" dirty="0"/>
              <a:t>th</a:t>
            </a:r>
            <a:r>
              <a:rPr lang="en-US" sz="1400" dirty="0"/>
              <a:t> week to end of month 1 and in Q4, the request is to have it by 1 week after 12/31 GL Close in January, same time as A schedules.</a:t>
            </a:r>
          </a:p>
          <a:p>
            <a:pPr>
              <a:lnSpc>
                <a:spcPct val="150000"/>
              </a:lnSpc>
            </a:pPr>
            <a:r>
              <a:rPr lang="en-US" sz="1400" dirty="0"/>
              <a:t>Exposure of quarter end accrual for leases that completed but didn’t make it into LA by posting finance leases to Local FCC books instead of to corporate, bringing more visibility to collaboration needs between Local teams and LAC to streamline processing and reduce accruals that require reconciliation and analytic explanation.  Lease cut-off and accrual process is called “Leases Not Loaded”.</a:t>
            </a:r>
          </a:p>
          <a:p>
            <a:pPr>
              <a:lnSpc>
                <a:spcPct val="150000"/>
              </a:lnSpc>
            </a:pPr>
            <a:r>
              <a:rPr lang="en-US" sz="1400" dirty="0"/>
              <a:t>A broader range of assets are being leased, requiring Local teams to collaborate between asset owners who are doing the leasing and local accounting who manage the GL accounts—accounts must be opened from the Master COA to the local ledger for new asset categories.</a:t>
            </a:r>
          </a:p>
          <a:p>
            <a:pPr>
              <a:lnSpc>
                <a:spcPct val="150000"/>
              </a:lnSpc>
            </a:pPr>
            <a:r>
              <a:rPr lang="en-US" sz="1400" dirty="0"/>
              <a:t>Exhibits are being re-written to be more ESL (English as a second language) friendly and separates what is needed from local teams and information LAC can glean from contracts.  Always pull down newly at the beginning of each quarter.</a:t>
            </a:r>
          </a:p>
          <a:p>
            <a:pPr>
              <a:lnSpc>
                <a:spcPct val="150000"/>
              </a:lnSpc>
            </a:pPr>
            <a:r>
              <a:rPr lang="en-US" sz="1400" dirty="0"/>
              <a:t>Asset impairments for leased assets are to be reported with the Reassessment Considerations Mid-Quarter.</a:t>
            </a:r>
          </a:p>
          <a:p>
            <a:pPr>
              <a:lnSpc>
                <a:spcPct val="150000"/>
              </a:lnSpc>
            </a:pPr>
            <a:endParaRPr lang="en-US" sz="1400" dirty="0"/>
          </a:p>
        </p:txBody>
      </p:sp>
      <p:sp>
        <p:nvSpPr>
          <p:cNvPr id="9" name="Title 1">
            <a:extLst>
              <a:ext uri="{FF2B5EF4-FFF2-40B4-BE49-F238E27FC236}">
                <a16:creationId xmlns:a16="http://schemas.microsoft.com/office/drawing/2014/main" id="{0CB3DADF-711E-8A42-9710-8595F167A9BD}"/>
              </a:ext>
            </a:extLst>
          </p:cNvPr>
          <p:cNvSpPr txBox="1">
            <a:spLocks/>
          </p:cNvSpPr>
          <p:nvPr/>
        </p:nvSpPr>
        <p:spPr>
          <a:xfrm>
            <a:off x="548640" y="344875"/>
            <a:ext cx="11102023" cy="424732"/>
          </a:xfrm>
          <a:prstGeom prst="rect">
            <a:avLst/>
          </a:prstGeom>
        </p:spPr>
        <p:txBody>
          <a:bodyPr vert="horz" wrap="square" lIns="91440" tIns="45720" rIns="91440" bIns="45720" rtlCol="0" anchor="b" anchorCtr="0">
            <a:spAutoFit/>
          </a:bodyPr>
          <a:lstStyle>
            <a:lvl1pPr algn="l" defTabSz="914400" rtl="0" eaLnBrk="1" latinLnBrk="0" hangingPunct="1">
              <a:lnSpc>
                <a:spcPct val="90000"/>
              </a:lnSpc>
              <a:spcBef>
                <a:spcPct val="0"/>
              </a:spcBef>
              <a:buNone/>
              <a:defRPr sz="2800" kern="1200">
                <a:solidFill>
                  <a:srgbClr val="3F403F"/>
                </a:solidFill>
                <a:latin typeface="+mj-lt"/>
                <a:ea typeface="+mj-ea"/>
                <a:cs typeface="+mj-cs"/>
              </a:defRPr>
            </a:lvl1pPr>
          </a:lstStyle>
          <a:p>
            <a:r>
              <a:rPr lang="en-US" sz="2400">
                <a:solidFill>
                  <a:schemeClr val="accent1"/>
                </a:solidFill>
              </a:rPr>
              <a:t>What has changed since last year </a:t>
            </a:r>
          </a:p>
        </p:txBody>
      </p:sp>
    </p:spTree>
    <p:extLst>
      <p:ext uri="{BB962C8B-B14F-4D97-AF65-F5344CB8AC3E}">
        <p14:creationId xmlns:p14="http://schemas.microsoft.com/office/powerpoint/2010/main" val="367653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ADDBB98-9B0E-29C6-C9FB-5ED18DBD7E3F}"/>
              </a:ext>
            </a:extLst>
          </p:cNvPr>
          <p:cNvPicPr>
            <a:picLocks noChangeAspect="1"/>
          </p:cNvPicPr>
          <p:nvPr/>
        </p:nvPicPr>
        <p:blipFill>
          <a:blip r:embed="rId2"/>
          <a:stretch>
            <a:fillRect/>
          </a:stretch>
        </p:blipFill>
        <p:spPr>
          <a:xfrm>
            <a:off x="877701" y="999048"/>
            <a:ext cx="8472881" cy="2726567"/>
          </a:xfrm>
          <a:prstGeom prst="rect">
            <a:avLst/>
          </a:prstGeom>
        </p:spPr>
      </p:pic>
      <p:sp>
        <p:nvSpPr>
          <p:cNvPr id="8" name="Title 7">
            <a:extLst>
              <a:ext uri="{FF2B5EF4-FFF2-40B4-BE49-F238E27FC236}">
                <a16:creationId xmlns:a16="http://schemas.microsoft.com/office/drawing/2014/main" id="{88887B23-7D51-C33D-253E-6CB537354AF8}"/>
              </a:ext>
            </a:extLst>
          </p:cNvPr>
          <p:cNvSpPr>
            <a:spLocks noGrp="1"/>
          </p:cNvSpPr>
          <p:nvPr>
            <p:ph type="title"/>
          </p:nvPr>
        </p:nvSpPr>
        <p:spPr/>
        <p:txBody>
          <a:bodyPr/>
          <a:lstStyle/>
          <a:p>
            <a:r>
              <a:rPr lang="en-US" sz="2400">
                <a:solidFill>
                  <a:schemeClr val="accent1"/>
                </a:solidFill>
              </a:rPr>
              <a:t>Where to find the Standard Work documents</a:t>
            </a:r>
            <a:endParaRPr lang="en-US"/>
          </a:p>
        </p:txBody>
      </p:sp>
      <p:sp>
        <p:nvSpPr>
          <p:cNvPr id="12" name="TextBox 11">
            <a:extLst>
              <a:ext uri="{FF2B5EF4-FFF2-40B4-BE49-F238E27FC236}">
                <a16:creationId xmlns:a16="http://schemas.microsoft.com/office/drawing/2014/main" id="{8D56E886-A329-720F-BF05-36CF1955AC9E}"/>
              </a:ext>
            </a:extLst>
          </p:cNvPr>
          <p:cNvSpPr txBox="1"/>
          <p:nvPr/>
        </p:nvSpPr>
        <p:spPr>
          <a:xfrm>
            <a:off x="5826095" y="6277689"/>
            <a:ext cx="6097424" cy="246221"/>
          </a:xfrm>
          <a:prstGeom prst="rect">
            <a:avLst/>
          </a:prstGeom>
          <a:noFill/>
        </p:spPr>
        <p:txBody>
          <a:bodyPr wrap="square">
            <a:spAutoFit/>
          </a:bodyPr>
          <a:lstStyle/>
          <a:p>
            <a:r>
              <a:rPr lang="en-US" sz="1000" u="sng">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https://brinksresourcelibrary.brinks.com/en/global-accounting-policies-procedures?__woopraid=XZ6LxxWFIMOH</a:t>
            </a:r>
            <a:endParaRPr lang="en-US" sz="1000"/>
          </a:p>
        </p:txBody>
      </p:sp>
      <p:pic>
        <p:nvPicPr>
          <p:cNvPr id="16" name="Picture 15">
            <a:extLst>
              <a:ext uri="{FF2B5EF4-FFF2-40B4-BE49-F238E27FC236}">
                <a16:creationId xmlns:a16="http://schemas.microsoft.com/office/drawing/2014/main" id="{6F174126-7AE1-9E31-FCF0-2E28AA3AA1C1}"/>
              </a:ext>
            </a:extLst>
          </p:cNvPr>
          <p:cNvPicPr>
            <a:picLocks noChangeAspect="1"/>
          </p:cNvPicPr>
          <p:nvPr/>
        </p:nvPicPr>
        <p:blipFill>
          <a:blip r:embed="rId4"/>
          <a:stretch>
            <a:fillRect/>
          </a:stretch>
        </p:blipFill>
        <p:spPr>
          <a:xfrm>
            <a:off x="1110952" y="5311098"/>
            <a:ext cx="8395531" cy="966591"/>
          </a:xfrm>
          <a:prstGeom prst="rect">
            <a:avLst/>
          </a:prstGeom>
        </p:spPr>
      </p:pic>
      <p:pic>
        <p:nvPicPr>
          <p:cNvPr id="5" name="Picture 4">
            <a:extLst>
              <a:ext uri="{FF2B5EF4-FFF2-40B4-BE49-F238E27FC236}">
                <a16:creationId xmlns:a16="http://schemas.microsoft.com/office/drawing/2014/main" id="{C74A699D-316B-789D-E1B8-7D11897148D9}"/>
              </a:ext>
            </a:extLst>
          </p:cNvPr>
          <p:cNvPicPr>
            <a:picLocks noChangeAspect="1"/>
          </p:cNvPicPr>
          <p:nvPr/>
        </p:nvPicPr>
        <p:blipFill rotWithShape="1">
          <a:blip r:embed="rId5"/>
          <a:srcRect t="1888" b="1852"/>
          <a:stretch/>
        </p:blipFill>
        <p:spPr>
          <a:xfrm>
            <a:off x="1485901" y="3543300"/>
            <a:ext cx="6981824" cy="1830025"/>
          </a:xfrm>
          <a:prstGeom prst="rect">
            <a:avLst/>
          </a:prstGeom>
        </p:spPr>
      </p:pic>
    </p:spTree>
    <p:extLst>
      <p:ext uri="{BB962C8B-B14F-4D97-AF65-F5344CB8AC3E}">
        <p14:creationId xmlns:p14="http://schemas.microsoft.com/office/powerpoint/2010/main" val="95772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04BAE9-CFA5-78EB-759D-77FB3453457F}"/>
              </a:ext>
            </a:extLst>
          </p:cNvPr>
          <p:cNvSpPr/>
          <p:nvPr/>
        </p:nvSpPr>
        <p:spPr>
          <a:xfrm>
            <a:off x="6350001" y="6510867"/>
            <a:ext cx="553282"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F1E3E918-3EEC-4239-1A0E-1CDFCBD5D347}"/>
              </a:ext>
            </a:extLst>
          </p:cNvPr>
          <p:cNvPicPr>
            <a:picLocks noChangeAspect="1"/>
          </p:cNvPicPr>
          <p:nvPr/>
        </p:nvPicPr>
        <p:blipFill>
          <a:blip r:embed="rId2"/>
          <a:stretch>
            <a:fillRect/>
          </a:stretch>
        </p:blipFill>
        <p:spPr>
          <a:xfrm>
            <a:off x="1031667" y="144250"/>
            <a:ext cx="9620665" cy="6366617"/>
          </a:xfrm>
          <a:prstGeom prst="rect">
            <a:avLst/>
          </a:prstGeom>
        </p:spPr>
      </p:pic>
    </p:spTree>
    <p:extLst>
      <p:ext uri="{BB962C8B-B14F-4D97-AF65-F5344CB8AC3E}">
        <p14:creationId xmlns:p14="http://schemas.microsoft.com/office/powerpoint/2010/main" val="330587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96882-D6F3-53D7-668C-28A888DD5ABB}"/>
              </a:ext>
            </a:extLst>
          </p:cNvPr>
          <p:cNvSpPr>
            <a:spLocks noGrp="1"/>
          </p:cNvSpPr>
          <p:nvPr>
            <p:ph type="title"/>
          </p:nvPr>
        </p:nvSpPr>
        <p:spPr>
          <a:xfrm>
            <a:off x="413560" y="337559"/>
            <a:ext cx="10515600" cy="424732"/>
          </a:xfrm>
        </p:spPr>
        <p:txBody>
          <a:bodyPr/>
          <a:lstStyle/>
          <a:p>
            <a:r>
              <a:rPr lang="en-US"/>
              <a:t>Who or what is a Lease Accounting Center?</a:t>
            </a:r>
          </a:p>
        </p:txBody>
      </p:sp>
      <p:sp>
        <p:nvSpPr>
          <p:cNvPr id="3" name="Content Placeholder 2">
            <a:extLst>
              <a:ext uri="{FF2B5EF4-FFF2-40B4-BE49-F238E27FC236}">
                <a16:creationId xmlns:a16="http://schemas.microsoft.com/office/drawing/2014/main" id="{CDC5B0B7-08B1-66F1-6D3C-4D89EB454199}"/>
              </a:ext>
            </a:extLst>
          </p:cNvPr>
          <p:cNvSpPr>
            <a:spLocks noGrp="1"/>
          </p:cNvSpPr>
          <p:nvPr>
            <p:ph idx="1"/>
          </p:nvPr>
        </p:nvSpPr>
        <p:spPr>
          <a:xfrm>
            <a:off x="497391" y="972533"/>
            <a:ext cx="11077575" cy="5462450"/>
          </a:xfrm>
        </p:spPr>
        <p:txBody>
          <a:bodyPr>
            <a:normAutofit fontScale="70000" lnSpcReduction="20000"/>
          </a:bodyPr>
          <a:lstStyle/>
          <a:p>
            <a:pPr>
              <a:lnSpc>
                <a:spcPct val="120000"/>
              </a:lnSpc>
            </a:pPr>
            <a:r>
              <a:rPr lang="en-US"/>
              <a:t>Lease Accounting Centers are a BCO Accounting Center of Excellence with four locations speaking 4 languages (acronym is LAC and pronounced like a word)</a:t>
            </a:r>
          </a:p>
          <a:p>
            <a:pPr lvl="1">
              <a:lnSpc>
                <a:spcPct val="120000"/>
              </a:lnSpc>
            </a:pPr>
            <a:r>
              <a:rPr lang="en-US"/>
              <a:t>BCO Lease Accounting Leadership leads the LACs for the assurance of SOX controls and accurate financial calculations for lease accounting and the very complex requirements.</a:t>
            </a:r>
          </a:p>
          <a:p>
            <a:pPr lvl="1">
              <a:lnSpc>
                <a:spcPct val="120000"/>
              </a:lnSpc>
            </a:pPr>
            <a:r>
              <a:rPr lang="en-US"/>
              <a:t>Does the LAC do lease administration?</a:t>
            </a:r>
          </a:p>
          <a:p>
            <a:pPr lvl="2">
              <a:lnSpc>
                <a:spcPct val="120000"/>
              </a:lnSpc>
            </a:pPr>
            <a:r>
              <a:rPr lang="en-US"/>
              <a:t>No, the LACs perform accounting, not administration.  Lease administration at Brink’s is currently de-centralized and performed in various ways either by entity or by region.  Basically, where the asset resides and is managed is where the lease is administered.</a:t>
            </a:r>
          </a:p>
          <a:p>
            <a:pPr lvl="1">
              <a:lnSpc>
                <a:spcPct val="120000"/>
              </a:lnSpc>
            </a:pPr>
            <a:r>
              <a:rPr lang="en-US"/>
              <a:t>LACs DO perform US GAAP compliant lease accounting </a:t>
            </a:r>
            <a:br>
              <a:rPr lang="en-US"/>
            </a:br>
            <a:r>
              <a:rPr lang="en-US"/>
              <a:t>	(GAAP=public company compliant Generally Accepted Accounting Principles)</a:t>
            </a:r>
          </a:p>
          <a:p>
            <a:pPr lvl="4">
              <a:lnSpc>
                <a:spcPct val="120000"/>
              </a:lnSpc>
            </a:pPr>
            <a:r>
              <a:rPr lang="en-US"/>
              <a:t>IFRS accounting is available if needed</a:t>
            </a:r>
          </a:p>
          <a:p>
            <a:pPr lvl="2">
              <a:lnSpc>
                <a:spcPct val="120000"/>
              </a:lnSpc>
            </a:pPr>
            <a:r>
              <a:rPr lang="en-US"/>
              <a:t>for all Brink’s countries/entities with more than $1M-$2M USD in lease agreements (in-scope)</a:t>
            </a:r>
          </a:p>
          <a:p>
            <a:pPr lvl="3">
              <a:lnSpc>
                <a:spcPct val="120000"/>
              </a:lnSpc>
            </a:pPr>
            <a:r>
              <a:rPr lang="en-US"/>
              <a:t>In-scope entities provide accounting for leases that</a:t>
            </a:r>
          </a:p>
          <a:p>
            <a:pPr lvl="4">
              <a:lnSpc>
                <a:spcPct val="120000"/>
              </a:lnSpc>
            </a:pPr>
            <a:r>
              <a:rPr lang="en-US"/>
              <a:t> are &gt; 1year AND &lt;$30K in total payments</a:t>
            </a:r>
          </a:p>
          <a:p>
            <a:pPr lvl="4">
              <a:lnSpc>
                <a:spcPct val="120000"/>
              </a:lnSpc>
            </a:pPr>
            <a:r>
              <a:rPr lang="en-US"/>
              <a:t>have terms of 1 year and less, and</a:t>
            </a:r>
          </a:p>
          <a:p>
            <a:pPr lvl="4">
              <a:lnSpc>
                <a:spcPct val="120000"/>
              </a:lnSpc>
            </a:pPr>
            <a:r>
              <a:rPr lang="en-US"/>
              <a:t>are deemed to be out of scope or immaterial by the LAC.</a:t>
            </a:r>
          </a:p>
          <a:p>
            <a:pPr lvl="1">
              <a:lnSpc>
                <a:spcPct val="120000"/>
              </a:lnSpc>
            </a:pPr>
            <a:r>
              <a:rPr lang="en-US"/>
              <a:t>LACs maintain the accounting subledger for both assets and liabilities related to the lease and reconcile to both FCC and to local ledgers (in Blackline) for all “material” long term leases.  Subledger is Lease Accelerator and is referred to as LA.  LA letters can mean either Lease Accelerator or Lease Accounting – they are both kind of the same.</a:t>
            </a:r>
          </a:p>
          <a:p>
            <a:pPr lvl="3">
              <a:lnSpc>
                <a:spcPct val="120000"/>
              </a:lnSpc>
            </a:pPr>
            <a:r>
              <a:rPr lang="en-US"/>
              <a:t> partner with countries/entities (LAC customers) to assure compliance with the Brink’s Lease Policy.</a:t>
            </a:r>
          </a:p>
          <a:p>
            <a:pPr lvl="1"/>
            <a:endParaRPr lang="en-US"/>
          </a:p>
        </p:txBody>
      </p:sp>
    </p:spTree>
    <p:extLst>
      <p:ext uri="{BB962C8B-B14F-4D97-AF65-F5344CB8AC3E}">
        <p14:creationId xmlns:p14="http://schemas.microsoft.com/office/powerpoint/2010/main" val="2290347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Grp="1" noChangeArrowheads="1"/>
          </p:cNvSpPr>
          <p:nvPr>
            <p:ph type="title"/>
          </p:nvPr>
        </p:nvSpPr>
        <p:spPr>
          <a:xfrm>
            <a:off x="463182" y="246575"/>
            <a:ext cx="11102023" cy="480131"/>
          </a:xfrm>
          <a:prstGeom prst="rect">
            <a:avLst/>
          </a:prstGeom>
        </p:spPr>
        <p:txBody>
          <a:bodyPr/>
          <a:lstStyle/>
          <a:p>
            <a:pPr fontAlgn="base">
              <a:spcBef>
                <a:spcPct val="0"/>
              </a:spcBef>
              <a:spcAft>
                <a:spcPct val="0"/>
              </a:spcAft>
              <a:defRPr/>
            </a:pPr>
            <a:r>
              <a:rPr lang="en-US" sz="2800"/>
              <a:t>Lease Accounting Center teams and customers</a:t>
            </a:r>
            <a:endParaRPr lang="en-US" sz="2800">
              <a:solidFill>
                <a:srgbClr val="FFFFFF"/>
              </a:solidFill>
            </a:endParaRPr>
          </a:p>
        </p:txBody>
      </p:sp>
      <p:sp>
        <p:nvSpPr>
          <p:cNvPr id="4" name="Slide Number Placeholder 3"/>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64BDC1-402C-420C-AFEC-C0FE3019B6D8}" type="slidenum">
              <a:rPr kumimoji="0" lang="en-US" sz="1000" b="0" i="0" u="none" strike="noStrike" kern="1200" cap="none" spc="0" normalizeH="0" baseline="0" noProof="0">
                <a:ln>
                  <a:noFill/>
                </a:ln>
                <a:solidFill>
                  <a:srgbClr val="808080"/>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a:ln>
                <a:noFill/>
              </a:ln>
              <a:solidFill>
                <a:srgbClr val="808080"/>
              </a:solidFill>
              <a:effectLst/>
              <a:uLnTx/>
              <a:uFillTx/>
              <a:latin typeface="Helvetica"/>
              <a:ea typeface="+mn-ea"/>
              <a:cs typeface="+mn-cs"/>
            </a:endParaRPr>
          </a:p>
        </p:txBody>
      </p:sp>
      <p:graphicFrame>
        <p:nvGraphicFramePr>
          <p:cNvPr id="6" name="Shape 634"/>
          <p:cNvGraphicFramePr/>
          <p:nvPr/>
        </p:nvGraphicFramePr>
        <p:xfrm>
          <a:off x="1972077" y="1908345"/>
          <a:ext cx="8369807" cy="4261464"/>
        </p:xfrm>
        <a:graphic>
          <a:graphicData uri="http://schemas.openxmlformats.org/drawingml/2006/table">
            <a:tbl>
              <a:tblPr>
                <a:solidFill>
                  <a:srgbClr val="FFFFFF"/>
                </a:solidFill>
              </a:tblPr>
              <a:tblGrid>
                <a:gridCol w="2710379">
                  <a:extLst>
                    <a:ext uri="{9D8B030D-6E8A-4147-A177-3AD203B41FA5}">
                      <a16:colId xmlns:a16="http://schemas.microsoft.com/office/drawing/2014/main" val="20000"/>
                    </a:ext>
                  </a:extLst>
                </a:gridCol>
                <a:gridCol w="1878142">
                  <a:extLst>
                    <a:ext uri="{9D8B030D-6E8A-4147-A177-3AD203B41FA5}">
                      <a16:colId xmlns:a16="http://schemas.microsoft.com/office/drawing/2014/main" val="20002"/>
                    </a:ext>
                  </a:extLst>
                </a:gridCol>
                <a:gridCol w="3781286">
                  <a:extLst>
                    <a:ext uri="{9D8B030D-6E8A-4147-A177-3AD203B41FA5}">
                      <a16:colId xmlns:a16="http://schemas.microsoft.com/office/drawing/2014/main" val="20001"/>
                    </a:ext>
                  </a:extLst>
                </a:gridCol>
              </a:tblGrid>
              <a:tr h="0">
                <a:tc>
                  <a:txBody>
                    <a:bodyPr/>
                    <a:lstStyle/>
                    <a:p>
                      <a:pPr marL="0" lvl="0" indent="0" rtl="0">
                        <a:lnSpc>
                          <a:spcPct val="115000"/>
                        </a:lnSpc>
                        <a:spcBef>
                          <a:spcPts val="0"/>
                        </a:spcBef>
                        <a:spcAft>
                          <a:spcPts val="0"/>
                        </a:spcAft>
                        <a:buNone/>
                      </a:pPr>
                      <a:r>
                        <a:rPr lang="en" sz="1050" b="1">
                          <a:solidFill>
                            <a:srgbClr val="980000"/>
                          </a:solidFill>
                          <a:highlight>
                            <a:srgbClr val="FFFFFF"/>
                          </a:highlight>
                        </a:rPr>
                        <a:t>Lease Accounting Center</a:t>
                      </a:r>
                      <a:endParaRPr sz="1050" b="1">
                        <a:solidFill>
                          <a:srgbClr val="980000"/>
                        </a:solidFill>
                        <a:highlight>
                          <a:srgbClr val="FFFFFF"/>
                        </a:highlight>
                      </a:endParaRPr>
                    </a:p>
                  </a:txBody>
                  <a:tcPr marL="68575" marR="6857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1050" b="1">
                          <a:solidFill>
                            <a:srgbClr val="980000"/>
                          </a:solidFill>
                          <a:highlight>
                            <a:srgbClr val="FFFFFF"/>
                          </a:highlight>
                        </a:rPr>
                        <a:t>Team Leaders</a:t>
                      </a:r>
                      <a:endParaRPr sz="1050" b="1">
                        <a:solidFill>
                          <a:srgbClr val="980000"/>
                        </a:solidFill>
                        <a:highlight>
                          <a:srgbClr val="FFFFFF"/>
                        </a:highlight>
                      </a:endParaRPr>
                    </a:p>
                  </a:txBody>
                  <a:tcPr marL="68575" marR="68575" marT="91425" marB="91425">
                    <a:lnL w="19050" cap="flat" cmpd="sng" algn="ctr">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 sz="1050" b="1">
                          <a:solidFill>
                            <a:srgbClr val="980000"/>
                          </a:solidFill>
                          <a:highlight>
                            <a:srgbClr val="FFFFFF"/>
                          </a:highlight>
                        </a:rPr>
                        <a:t>Represented</a:t>
                      </a:r>
                      <a:r>
                        <a:rPr lang="en" sz="1050" b="1" baseline="0">
                          <a:solidFill>
                            <a:srgbClr val="980000"/>
                          </a:solidFill>
                          <a:highlight>
                            <a:srgbClr val="FFFFFF"/>
                          </a:highlight>
                        </a:rPr>
                        <a:t> Countries/Entities </a:t>
                      </a:r>
                      <a:endParaRPr sz="1050" b="1">
                        <a:solidFill>
                          <a:srgbClr val="980000"/>
                        </a:solidFill>
                        <a:highlight>
                          <a:srgbClr val="FFFFFF"/>
                        </a:highlight>
                      </a:endParaRPr>
                    </a:p>
                  </a:txBody>
                  <a:tcPr marL="68575" marR="68575" marT="91425" marB="91425">
                    <a:lnL w="19050" cap="flat" cmpd="sng">
                      <a:solidFill>
                        <a:srgbClr val="000000"/>
                      </a:solidFill>
                      <a:prstDash val="solid"/>
                      <a:round/>
                      <a:headEnd type="none" w="sm" len="sm"/>
                      <a:tailEnd type="none" w="sm" len="sm"/>
                    </a:lnL>
                    <a:lnR w="19050" cap="flat" cmpd="sng" algn="ctr">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931406">
                <a:tc>
                  <a:txBody>
                    <a:bodyPr/>
                    <a:lstStyle/>
                    <a:p>
                      <a:pPr marL="0" lvl="0" indent="0" rtl="0">
                        <a:lnSpc>
                          <a:spcPct val="115000"/>
                        </a:lnSpc>
                        <a:spcBef>
                          <a:spcPts val="0"/>
                        </a:spcBef>
                        <a:spcAft>
                          <a:spcPts val="0"/>
                        </a:spcAft>
                        <a:buNone/>
                      </a:pPr>
                      <a:r>
                        <a:rPr lang="en" sz="800" b="1">
                          <a:solidFill>
                            <a:srgbClr val="222222"/>
                          </a:solidFill>
                          <a:highlight>
                            <a:srgbClr val="FFFFFF"/>
                          </a:highlight>
                          <a:latin typeface="Georgia"/>
                          <a:ea typeface="Georgia"/>
                          <a:cs typeface="Georgia"/>
                          <a:sym typeface="Georgia"/>
                        </a:rPr>
                        <a:t>US – D</a:t>
                      </a:r>
                      <a:r>
                        <a:rPr lang="en-US" sz="800" b="1">
                          <a:solidFill>
                            <a:srgbClr val="222222"/>
                          </a:solidFill>
                          <a:highlight>
                            <a:srgbClr val="FFFFFF"/>
                          </a:highlight>
                          <a:latin typeface="Georgia"/>
                          <a:ea typeface="Georgia"/>
                          <a:cs typeface="Georgia"/>
                          <a:sym typeface="Georgia"/>
                        </a:rPr>
                        <a:t>a</a:t>
                      </a:r>
                      <a:r>
                        <a:rPr lang="en" sz="800" b="1">
                          <a:solidFill>
                            <a:srgbClr val="222222"/>
                          </a:solidFill>
                          <a:highlight>
                            <a:srgbClr val="FFFFFF"/>
                          </a:highlight>
                          <a:latin typeface="Georgia"/>
                          <a:ea typeface="Georgia"/>
                          <a:cs typeface="Georgia"/>
                          <a:sym typeface="Georgia"/>
                        </a:rPr>
                        <a:t>llas </a:t>
                      </a:r>
                    </a:p>
                    <a:p>
                      <a:pPr marL="0" lvl="0" indent="0" rtl="0">
                        <a:lnSpc>
                          <a:spcPct val="115000"/>
                        </a:lnSpc>
                        <a:spcBef>
                          <a:spcPts val="0"/>
                        </a:spcBef>
                        <a:spcAft>
                          <a:spcPts val="0"/>
                        </a:spcAft>
                        <a:buNone/>
                      </a:pPr>
                      <a:r>
                        <a:rPr lang="en" sz="800" b="1" i="1">
                          <a:solidFill>
                            <a:srgbClr val="222222"/>
                          </a:solidFill>
                          <a:highlight>
                            <a:srgbClr val="FFFFFF"/>
                          </a:highlight>
                          <a:latin typeface="Georgia"/>
                          <a:ea typeface="Georgia"/>
                          <a:cs typeface="Georgia"/>
                          <a:sym typeface="Georgia"/>
                        </a:rPr>
                        <a:t>English</a:t>
                      </a:r>
                      <a:endParaRPr sz="800" b="1" i="1">
                        <a:solidFill>
                          <a:srgbClr val="222222"/>
                        </a:solidFill>
                        <a:highlight>
                          <a:srgbClr val="FFFFFF"/>
                        </a:highlight>
                        <a:latin typeface="Georgia"/>
                        <a:ea typeface="Georgia"/>
                        <a:cs typeface="Georgia"/>
                        <a:sym typeface="Georgia"/>
                      </a:endParaRPr>
                    </a:p>
                  </a:txBody>
                  <a:tcPr marL="68575" marR="6857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171450" lvl="0" indent="-171450" rtl="0">
                        <a:lnSpc>
                          <a:spcPct val="115000"/>
                        </a:lnSpc>
                        <a:spcBef>
                          <a:spcPts val="0"/>
                        </a:spcBef>
                        <a:spcAft>
                          <a:spcPts val="0"/>
                        </a:spcAft>
                        <a:buFont typeface="Arial" panose="020B0604020202020204" pitchFamily="34" charset="0"/>
                        <a:buChar char="•"/>
                      </a:pPr>
                      <a:r>
                        <a:rPr lang="en-US" sz="1050" b="0" i="0" baseline="0">
                          <a:solidFill>
                            <a:srgbClr val="222222"/>
                          </a:solidFill>
                          <a:highlight>
                            <a:srgbClr val="FFFFFF"/>
                          </a:highlight>
                          <a:latin typeface="Georgia"/>
                          <a:ea typeface="Georgia"/>
                          <a:cs typeface="Georgia"/>
                          <a:sym typeface="Georgia"/>
                        </a:rPr>
                        <a:t>Jairo Florez</a:t>
                      </a:r>
                      <a:br>
                        <a:rPr lang="en-US" sz="1050" b="0" i="0" baseline="0">
                          <a:solidFill>
                            <a:srgbClr val="222222"/>
                          </a:solidFill>
                          <a:highlight>
                            <a:srgbClr val="FFFFFF"/>
                          </a:highlight>
                          <a:latin typeface="Georgia"/>
                          <a:ea typeface="Georgia"/>
                          <a:cs typeface="Georgia"/>
                          <a:sym typeface="Georgia"/>
                        </a:rPr>
                      </a:br>
                      <a:r>
                        <a:rPr lang="en-US" sz="1050" b="0" i="0" baseline="0">
                          <a:solidFill>
                            <a:srgbClr val="222222"/>
                          </a:solidFill>
                          <a:highlight>
                            <a:srgbClr val="FFFFFF"/>
                          </a:highlight>
                          <a:latin typeface="Georgia"/>
                          <a:ea typeface="Georgia"/>
                          <a:cs typeface="Georgia"/>
                          <a:sym typeface="Georgia"/>
                        </a:rPr>
                        <a:t>  </a:t>
                      </a:r>
                      <a:r>
                        <a:rPr lang="en-US" sz="1000" b="0" i="0" baseline="0">
                          <a:solidFill>
                            <a:srgbClr val="222222"/>
                          </a:solidFill>
                          <a:highlight>
                            <a:srgbClr val="FFFFFF"/>
                          </a:highlight>
                          <a:latin typeface="Abadi" panose="020F0502020204030204" pitchFamily="34" charset="0"/>
                          <a:ea typeface="Georgia"/>
                          <a:cs typeface="Georgia"/>
                          <a:sym typeface="Georgia"/>
                        </a:rPr>
                        <a:t>5 staff</a:t>
                      </a:r>
                    </a:p>
                  </a:txBody>
                  <a:tcPr marL="68575" marR="68575" marT="91425" marB="91425">
                    <a:lnL w="19050" cap="flat" cmpd="sng" algn="ctr">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lgn="ctr">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 sz="800">
                          <a:solidFill>
                            <a:srgbClr val="222222"/>
                          </a:solidFill>
                          <a:highlight>
                            <a:srgbClr val="FFFFFF"/>
                          </a:highlight>
                          <a:latin typeface="Georgia"/>
                          <a:ea typeface="Georgia"/>
                          <a:cs typeface="Georgia"/>
                          <a:sym typeface="Georgia"/>
                        </a:rPr>
                        <a:t>BCO Corporate 	                      United</a:t>
                      </a:r>
                      <a:r>
                        <a:rPr lang="en" sz="800" baseline="0">
                          <a:solidFill>
                            <a:srgbClr val="222222"/>
                          </a:solidFill>
                          <a:highlight>
                            <a:srgbClr val="FFFFFF"/>
                          </a:highlight>
                          <a:latin typeface="Georgia"/>
                          <a:ea typeface="Georgia"/>
                          <a:cs typeface="Georgia"/>
                          <a:sym typeface="Georgia"/>
                        </a:rPr>
                        <a:t> Kingdom</a:t>
                      </a:r>
                      <a:endParaRPr lang="en" sz="800">
                        <a:solidFill>
                          <a:srgbClr val="222222"/>
                        </a:solidFill>
                        <a:highlight>
                          <a:srgbClr val="FFFFFF"/>
                        </a:highlight>
                        <a:latin typeface="Georgia"/>
                        <a:ea typeface="Georgia"/>
                        <a:cs typeface="Georgia"/>
                        <a:sym typeface="Georgia"/>
                      </a:endParaRPr>
                    </a:p>
                    <a:p>
                      <a:pPr marL="0" marR="0" lvl="0" indent="0" algn="l" defTabSz="914400" rtl="0" eaLnBrk="1" fontAlgn="auto" latinLnBrk="0" hangingPunct="1">
                        <a:lnSpc>
                          <a:spcPct val="115000"/>
                        </a:lnSpc>
                        <a:spcBef>
                          <a:spcPts val="0"/>
                        </a:spcBef>
                        <a:spcAft>
                          <a:spcPts val="0"/>
                        </a:spcAft>
                        <a:buClrTx/>
                        <a:buSzTx/>
                        <a:buFontTx/>
                        <a:buNone/>
                        <a:tabLst/>
                        <a:defRPr/>
                      </a:pPr>
                      <a:r>
                        <a:rPr lang="en" sz="800" baseline="0">
                          <a:solidFill>
                            <a:srgbClr val="222222"/>
                          </a:solidFill>
                          <a:highlight>
                            <a:srgbClr val="FFFFFF"/>
                          </a:highlight>
                          <a:latin typeface="Georgia"/>
                          <a:ea typeface="Georgia"/>
                          <a:cs typeface="Georgia"/>
                          <a:sym typeface="Georgia"/>
                        </a:rPr>
                        <a:t>US Brink’s Incorporated               Canada 	                      </a:t>
                      </a:r>
                    </a:p>
                    <a:p>
                      <a:pPr marL="0" marR="0" lvl="0" indent="0" algn="l" defTabSz="914400" rtl="0" eaLnBrk="1" fontAlgn="auto" latinLnBrk="0" hangingPunct="1">
                        <a:lnSpc>
                          <a:spcPct val="115000"/>
                        </a:lnSpc>
                        <a:spcBef>
                          <a:spcPts val="0"/>
                        </a:spcBef>
                        <a:spcAft>
                          <a:spcPts val="0"/>
                        </a:spcAft>
                        <a:buClrTx/>
                        <a:buSzTx/>
                        <a:buFontTx/>
                        <a:buNone/>
                        <a:tabLst/>
                        <a:defRPr/>
                      </a:pPr>
                      <a:r>
                        <a:rPr lang="en" sz="800" baseline="0">
                          <a:solidFill>
                            <a:srgbClr val="222222"/>
                          </a:solidFill>
                          <a:highlight>
                            <a:srgbClr val="FFFFFF"/>
                          </a:highlight>
                          <a:latin typeface="Georgia"/>
                          <a:ea typeface="Georgia"/>
                          <a:cs typeface="Georgia"/>
                          <a:sym typeface="Georgia"/>
                        </a:rPr>
                        <a:t>Brink’s Capital	                      Canada Capital</a:t>
                      </a:r>
                    </a:p>
                    <a:p>
                      <a:pPr marL="0" marR="0" lvl="0" indent="0" algn="l" defTabSz="914400" rtl="0" eaLnBrk="1" fontAlgn="auto" latinLnBrk="0" hangingPunct="1">
                        <a:lnSpc>
                          <a:spcPct val="115000"/>
                        </a:lnSpc>
                        <a:spcBef>
                          <a:spcPts val="0"/>
                        </a:spcBef>
                        <a:spcAft>
                          <a:spcPts val="0"/>
                        </a:spcAft>
                        <a:buClrTx/>
                        <a:buSzTx/>
                        <a:buFontTx/>
                        <a:buNone/>
                        <a:tabLst/>
                        <a:defRPr/>
                      </a:pPr>
                      <a:r>
                        <a:rPr lang="en" sz="800" baseline="0">
                          <a:solidFill>
                            <a:srgbClr val="222222"/>
                          </a:solidFill>
                          <a:highlight>
                            <a:srgbClr val="FFFFFF"/>
                          </a:highlight>
                          <a:latin typeface="Georgia"/>
                          <a:ea typeface="Georgia"/>
                          <a:cs typeface="Georgia"/>
                          <a:sym typeface="Georgia"/>
                        </a:rPr>
                        <a:t>BGS US	</a:t>
                      </a:r>
                      <a:br>
                        <a:rPr lang="en" sz="800" baseline="0">
                          <a:solidFill>
                            <a:srgbClr val="222222"/>
                          </a:solidFill>
                          <a:highlight>
                            <a:srgbClr val="FFFFFF"/>
                          </a:highlight>
                          <a:latin typeface="Georgia"/>
                          <a:ea typeface="Georgia"/>
                          <a:cs typeface="Georgia"/>
                          <a:sym typeface="Georgia"/>
                        </a:rPr>
                      </a:br>
                      <a:r>
                        <a:rPr lang="en" sz="800" baseline="0">
                          <a:solidFill>
                            <a:srgbClr val="222222"/>
                          </a:solidFill>
                          <a:highlight>
                            <a:srgbClr val="FFFFFF"/>
                          </a:highlight>
                          <a:latin typeface="Georgia"/>
                          <a:ea typeface="Georgia"/>
                          <a:cs typeface="Georgia"/>
                          <a:sym typeface="Georgia"/>
                        </a:rPr>
                        <a:t>Brink’s International	</a:t>
                      </a:r>
                    </a:p>
                    <a:p>
                      <a:pPr marL="0" marR="0" lvl="0" indent="0" algn="l" defTabSz="914400" rtl="0" eaLnBrk="1" fontAlgn="auto" latinLnBrk="0" hangingPunct="1">
                        <a:lnSpc>
                          <a:spcPct val="115000"/>
                        </a:lnSpc>
                        <a:spcBef>
                          <a:spcPts val="0"/>
                        </a:spcBef>
                        <a:spcAft>
                          <a:spcPts val="0"/>
                        </a:spcAft>
                        <a:buClrTx/>
                        <a:buSzTx/>
                        <a:buFontTx/>
                        <a:buNone/>
                        <a:tabLst/>
                        <a:defRPr/>
                      </a:pPr>
                      <a:r>
                        <a:rPr lang="en" sz="800" baseline="0">
                          <a:solidFill>
                            <a:srgbClr val="222222"/>
                          </a:solidFill>
                          <a:highlight>
                            <a:srgbClr val="FFFFFF"/>
                          </a:highlight>
                          <a:latin typeface="Georgia"/>
                          <a:ea typeface="Georgia"/>
                          <a:cs typeface="Georgia"/>
                          <a:sym typeface="Georgia"/>
                        </a:rPr>
                        <a:t>All US-based entities</a:t>
                      </a:r>
                    </a:p>
                    <a:p>
                      <a:pPr marL="0" lvl="0" indent="0" rtl="0">
                        <a:lnSpc>
                          <a:spcPct val="115000"/>
                        </a:lnSpc>
                        <a:spcBef>
                          <a:spcPts val="0"/>
                        </a:spcBef>
                        <a:spcAft>
                          <a:spcPts val="0"/>
                        </a:spcAft>
                        <a:buNone/>
                      </a:pPr>
                      <a:r>
                        <a:rPr lang="en" sz="800" baseline="0">
                          <a:solidFill>
                            <a:srgbClr val="222222"/>
                          </a:solidFill>
                          <a:highlight>
                            <a:srgbClr val="FFFFFF"/>
                          </a:highlight>
                          <a:latin typeface="Georgia"/>
                          <a:ea typeface="Georgia"/>
                          <a:cs typeface="Georgia"/>
                          <a:sym typeface="Georgia"/>
                        </a:rPr>
                        <a:t>Payment Alliance Intl.     </a:t>
                      </a:r>
                    </a:p>
                  </a:txBody>
                  <a:tcPr marL="68575" marR="68575" marT="91425" marB="91425">
                    <a:lnL w="19050" cap="flat" cmpd="sng">
                      <a:solidFill>
                        <a:srgbClr val="000000"/>
                      </a:solidFill>
                      <a:prstDash val="solid"/>
                      <a:round/>
                      <a:headEnd type="none" w="sm" len="sm"/>
                      <a:tailEnd type="none" w="sm" len="sm"/>
                    </a:lnL>
                    <a:lnR w="19050" cap="flat" cmpd="sng" algn="ctr">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556808">
                <a:tc>
                  <a:txBody>
                    <a:bodyPr/>
                    <a:lstStyle/>
                    <a:p>
                      <a:pPr marL="0" lvl="0" indent="0" rtl="0">
                        <a:lnSpc>
                          <a:spcPct val="115000"/>
                        </a:lnSpc>
                        <a:spcBef>
                          <a:spcPts val="0"/>
                        </a:spcBef>
                        <a:spcAft>
                          <a:spcPts val="0"/>
                        </a:spcAft>
                        <a:buNone/>
                      </a:pPr>
                      <a:r>
                        <a:rPr lang="en" sz="800" b="1">
                          <a:solidFill>
                            <a:srgbClr val="222222"/>
                          </a:solidFill>
                          <a:highlight>
                            <a:srgbClr val="FFFFFF"/>
                          </a:highlight>
                          <a:latin typeface="Georgia"/>
                          <a:ea typeface="Georgia"/>
                          <a:cs typeface="Georgia"/>
                          <a:sym typeface="Georgia"/>
                        </a:rPr>
                        <a:t>Brazil</a:t>
                      </a:r>
                    </a:p>
                    <a:p>
                      <a:pPr marL="0" lvl="0" indent="0" rtl="0">
                        <a:lnSpc>
                          <a:spcPct val="115000"/>
                        </a:lnSpc>
                        <a:spcBef>
                          <a:spcPts val="0"/>
                        </a:spcBef>
                        <a:spcAft>
                          <a:spcPts val="0"/>
                        </a:spcAft>
                        <a:buNone/>
                      </a:pPr>
                      <a:r>
                        <a:rPr lang="en" sz="800" b="1" i="1">
                          <a:solidFill>
                            <a:srgbClr val="222222"/>
                          </a:solidFill>
                          <a:highlight>
                            <a:srgbClr val="FFFFFF"/>
                          </a:highlight>
                          <a:latin typeface="Georgia"/>
                          <a:ea typeface="Georgia"/>
                          <a:cs typeface="Georgia"/>
                          <a:sym typeface="Georgia"/>
                        </a:rPr>
                        <a:t>Portuguese</a:t>
                      </a:r>
                      <a:r>
                        <a:rPr lang="en" sz="800" b="1" i="1" baseline="0">
                          <a:solidFill>
                            <a:srgbClr val="222222"/>
                          </a:solidFill>
                          <a:highlight>
                            <a:srgbClr val="FFFFFF"/>
                          </a:highlight>
                          <a:latin typeface="Georgia"/>
                          <a:ea typeface="Georgia"/>
                          <a:cs typeface="Georgia"/>
                          <a:sym typeface="Georgia"/>
                        </a:rPr>
                        <a:t> &amp; Asia</a:t>
                      </a:r>
                      <a:endParaRPr sz="800" b="1" i="1">
                        <a:solidFill>
                          <a:srgbClr val="222222"/>
                        </a:solidFill>
                        <a:highlight>
                          <a:srgbClr val="FFFFFF"/>
                        </a:highlight>
                        <a:latin typeface="Georgia"/>
                        <a:ea typeface="Georgia"/>
                        <a:cs typeface="Georgia"/>
                        <a:sym typeface="Georgia"/>
                      </a:endParaRPr>
                    </a:p>
                  </a:txBody>
                  <a:tcPr marL="68575" marR="6857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171450" marR="0" lvl="0" indent="-171450" algn="l" defTabSz="914400" rtl="0" eaLnBrk="1" fontAlgn="auto" latinLnBrk="0" hangingPunct="1">
                        <a:lnSpc>
                          <a:spcPct val="115000"/>
                        </a:lnSpc>
                        <a:spcBef>
                          <a:spcPts val="0"/>
                        </a:spcBef>
                        <a:spcAft>
                          <a:spcPts val="0"/>
                        </a:spcAft>
                        <a:buClr>
                          <a:srgbClr val="000000"/>
                        </a:buClr>
                        <a:buSzTx/>
                        <a:buFont typeface="Arial" panose="020B0604020202020204" pitchFamily="34" charset="0"/>
                        <a:buChar char="•"/>
                        <a:tabLst/>
                        <a:defRPr/>
                      </a:pPr>
                      <a:r>
                        <a:rPr lang="en-US" sz="1050" b="0" i="0" u="none" strike="noStrike" cap="none">
                          <a:solidFill>
                            <a:srgbClr val="222222"/>
                          </a:solidFill>
                          <a:highlight>
                            <a:srgbClr val="FFFFFF"/>
                          </a:highlight>
                          <a:latin typeface="Georgia"/>
                          <a:ea typeface="Georgia"/>
                          <a:cs typeface="Georgia"/>
                          <a:sym typeface="Arial"/>
                        </a:rPr>
                        <a:t>Taironi Costa</a:t>
                      </a:r>
                    </a:p>
                    <a:p>
                      <a:pPr marL="0" lvl="0" indent="0" rtl="0">
                        <a:lnSpc>
                          <a:spcPct val="115000"/>
                        </a:lnSpc>
                        <a:spcBef>
                          <a:spcPts val="0"/>
                        </a:spcBef>
                        <a:spcAft>
                          <a:spcPts val="0"/>
                        </a:spcAft>
                        <a:buFont typeface="Arial" panose="020B0604020202020204" pitchFamily="34" charset="0"/>
                        <a:buNone/>
                      </a:pPr>
                      <a:r>
                        <a:rPr lang="en-US" sz="800" b="0" i="0">
                          <a:solidFill>
                            <a:srgbClr val="222222"/>
                          </a:solidFill>
                          <a:highlight>
                            <a:srgbClr val="FFFFFF"/>
                          </a:highlight>
                          <a:latin typeface="Georgia"/>
                          <a:ea typeface="Georgia"/>
                          <a:cs typeface="Georgia"/>
                          <a:sym typeface="Georgia"/>
                        </a:rPr>
                        <a:t>    </a:t>
                      </a:r>
                      <a:r>
                        <a:rPr lang="en-US" sz="900" b="0" i="0" baseline="0">
                          <a:solidFill>
                            <a:srgbClr val="222222"/>
                          </a:solidFill>
                          <a:highlight>
                            <a:srgbClr val="FFFFFF"/>
                          </a:highlight>
                          <a:latin typeface="Georgia"/>
                          <a:ea typeface="Georgia"/>
                          <a:cs typeface="Georgia"/>
                          <a:sym typeface="Georgia"/>
                        </a:rPr>
                        <a:t>      </a:t>
                      </a:r>
                      <a:r>
                        <a:rPr lang="en-US" sz="1050" b="0" i="0" baseline="0">
                          <a:solidFill>
                            <a:srgbClr val="222222"/>
                          </a:solidFill>
                          <a:highlight>
                            <a:srgbClr val="FFFFFF"/>
                          </a:highlight>
                          <a:latin typeface="Georgia"/>
                          <a:ea typeface="Georgia"/>
                          <a:cs typeface="Georgia"/>
                          <a:sym typeface="Georgia"/>
                        </a:rPr>
                        <a:t>2</a:t>
                      </a:r>
                      <a:r>
                        <a:rPr lang="en-US" sz="1050" b="0" i="0" baseline="0">
                          <a:solidFill>
                            <a:srgbClr val="222222"/>
                          </a:solidFill>
                          <a:highlight>
                            <a:srgbClr val="FFFFFF"/>
                          </a:highlight>
                          <a:latin typeface="Abadi" panose="020F0502020204030204" pitchFamily="34" charset="0"/>
                          <a:ea typeface="Georgia"/>
                          <a:cs typeface="Georgia"/>
                          <a:sym typeface="Georgia"/>
                        </a:rPr>
                        <a:t> staff</a:t>
                      </a:r>
                      <a:r>
                        <a:rPr lang="en-US" sz="1050" b="0" i="0">
                          <a:solidFill>
                            <a:srgbClr val="222222"/>
                          </a:solidFill>
                          <a:highlight>
                            <a:srgbClr val="FFFFFF"/>
                          </a:highlight>
                          <a:latin typeface="Georgia"/>
                          <a:ea typeface="Georgia"/>
                          <a:cs typeface="Georgia"/>
                          <a:sym typeface="Georgia"/>
                        </a:rPr>
                        <a:t>        </a:t>
                      </a:r>
                      <a:endParaRPr sz="1050" b="0" i="0">
                        <a:solidFill>
                          <a:srgbClr val="222222"/>
                        </a:solidFill>
                        <a:highlight>
                          <a:srgbClr val="FFFFFF"/>
                        </a:highlight>
                        <a:latin typeface="Georgia"/>
                        <a:ea typeface="Georgia"/>
                        <a:cs typeface="Georgia"/>
                        <a:sym typeface="Georgia"/>
                      </a:endParaRPr>
                    </a:p>
                  </a:txBody>
                  <a:tcPr marL="68575" marR="68575" marT="91425" marB="91425">
                    <a:lnL w="19050" cap="flat" cmpd="sng" algn="ctr">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lgn="ctr">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800">
                          <a:solidFill>
                            <a:srgbClr val="222222"/>
                          </a:solidFill>
                          <a:highlight>
                            <a:srgbClr val="FFFFFF"/>
                          </a:highlight>
                          <a:latin typeface="Georgia"/>
                          <a:ea typeface="Georgia"/>
                          <a:cs typeface="Georgia"/>
                          <a:sym typeface="Georgia"/>
                        </a:rPr>
                        <a:t>Brazil                                                   </a:t>
                      </a:r>
                      <a:r>
                        <a:rPr lang="en-US" sz="800" err="1">
                          <a:solidFill>
                            <a:srgbClr val="222222"/>
                          </a:solidFill>
                          <a:highlight>
                            <a:srgbClr val="FFFFFF"/>
                          </a:highlight>
                          <a:latin typeface="Georgia"/>
                          <a:ea typeface="Georgia"/>
                          <a:cs typeface="Georgia"/>
                          <a:sym typeface="Georgia"/>
                        </a:rPr>
                        <a:t>ePago</a:t>
                      </a:r>
                      <a:r>
                        <a:rPr lang="en-US" sz="800">
                          <a:solidFill>
                            <a:srgbClr val="222222"/>
                          </a:solidFill>
                          <a:highlight>
                            <a:srgbClr val="FFFFFF"/>
                          </a:highlight>
                          <a:latin typeface="Georgia"/>
                          <a:ea typeface="Georgia"/>
                          <a:cs typeface="Georgia"/>
                          <a:sym typeface="Georgia"/>
                        </a:rPr>
                        <a:t> Brazil</a:t>
                      </a:r>
                    </a:p>
                    <a:p>
                      <a:pPr marL="0" lvl="0" indent="0" rtl="0">
                        <a:lnSpc>
                          <a:spcPct val="115000"/>
                        </a:lnSpc>
                        <a:spcBef>
                          <a:spcPts val="0"/>
                        </a:spcBef>
                        <a:spcAft>
                          <a:spcPts val="0"/>
                        </a:spcAft>
                        <a:buNone/>
                      </a:pPr>
                      <a:r>
                        <a:rPr lang="en" sz="800" baseline="0">
                          <a:solidFill>
                            <a:srgbClr val="222222"/>
                          </a:solidFill>
                          <a:highlight>
                            <a:srgbClr val="FFFFFF"/>
                          </a:highlight>
                          <a:latin typeface="Georgia"/>
                          <a:ea typeface="Georgia"/>
                          <a:cs typeface="Georgia"/>
                          <a:sym typeface="Georgia"/>
                        </a:rPr>
                        <a:t>Macau 	                        Japan</a:t>
                      </a:r>
                    </a:p>
                    <a:p>
                      <a:pPr marL="0" marR="0" lvl="0" indent="0" algn="l" defTabSz="914400" rtl="0" eaLnBrk="1" fontAlgn="auto" latinLnBrk="0" hangingPunct="1">
                        <a:lnSpc>
                          <a:spcPct val="115000"/>
                        </a:lnSpc>
                        <a:spcBef>
                          <a:spcPts val="0"/>
                        </a:spcBef>
                        <a:spcAft>
                          <a:spcPts val="0"/>
                        </a:spcAft>
                        <a:buClrTx/>
                        <a:buSzTx/>
                        <a:buFontTx/>
                        <a:buNone/>
                        <a:tabLst/>
                        <a:defRPr/>
                      </a:pPr>
                      <a:r>
                        <a:rPr lang="en" sz="800" baseline="0">
                          <a:solidFill>
                            <a:srgbClr val="222222"/>
                          </a:solidFill>
                          <a:highlight>
                            <a:srgbClr val="FFFFFF"/>
                          </a:highlight>
                          <a:latin typeface="Georgia"/>
                          <a:ea typeface="Georgia"/>
                          <a:cs typeface="Georgia"/>
                          <a:sym typeface="Georgia"/>
                        </a:rPr>
                        <a:t>Hong Kong Consolidated               Singapore	Testlink UK</a:t>
                      </a:r>
                    </a:p>
                    <a:p>
                      <a:pPr marL="0" lvl="0" indent="0" rtl="0">
                        <a:lnSpc>
                          <a:spcPct val="115000"/>
                        </a:lnSpc>
                        <a:spcBef>
                          <a:spcPts val="0"/>
                        </a:spcBef>
                        <a:spcAft>
                          <a:spcPts val="0"/>
                        </a:spcAft>
                        <a:buNone/>
                      </a:pPr>
                      <a:r>
                        <a:rPr lang="en-US" sz="800">
                          <a:solidFill>
                            <a:srgbClr val="222222"/>
                          </a:solidFill>
                          <a:highlight>
                            <a:srgbClr val="FFFFFF"/>
                          </a:highlight>
                          <a:latin typeface="Georgia"/>
                          <a:ea typeface="Georgia"/>
                          <a:cs typeface="Georgia"/>
                          <a:sym typeface="Georgia"/>
                        </a:rPr>
                        <a:t>Ireland	                         Ireland ATM	Note Machine</a:t>
                      </a:r>
                    </a:p>
                    <a:p>
                      <a:pPr marL="0" lvl="0" indent="0" rtl="0">
                        <a:lnSpc>
                          <a:spcPct val="115000"/>
                        </a:lnSpc>
                        <a:spcBef>
                          <a:spcPts val="0"/>
                        </a:spcBef>
                        <a:spcAft>
                          <a:spcPts val="0"/>
                        </a:spcAft>
                        <a:buNone/>
                      </a:pPr>
                      <a:r>
                        <a:rPr lang="en" sz="800" baseline="0">
                          <a:solidFill>
                            <a:srgbClr val="222222"/>
                          </a:solidFill>
                          <a:highlight>
                            <a:srgbClr val="FFFFFF"/>
                          </a:highlight>
                          <a:latin typeface="Georgia"/>
                          <a:ea typeface="Georgia"/>
                          <a:cs typeface="Georgia"/>
                          <a:sym typeface="Georgia"/>
                        </a:rPr>
                        <a:t>India 	                         Malaysia	Indonesia</a:t>
                      </a:r>
                    </a:p>
                    <a:p>
                      <a:pPr marL="0" lvl="0" indent="0" rtl="0">
                        <a:lnSpc>
                          <a:spcPct val="115000"/>
                        </a:lnSpc>
                        <a:spcBef>
                          <a:spcPts val="0"/>
                        </a:spcBef>
                        <a:spcAft>
                          <a:spcPts val="0"/>
                        </a:spcAft>
                        <a:buNone/>
                      </a:pPr>
                      <a:endParaRPr sz="800">
                        <a:solidFill>
                          <a:srgbClr val="222222"/>
                        </a:solidFill>
                        <a:highlight>
                          <a:srgbClr val="FFFFFF"/>
                        </a:highlight>
                        <a:latin typeface="Georgia"/>
                        <a:ea typeface="Georgia"/>
                        <a:cs typeface="Georgia"/>
                        <a:sym typeface="Georgia"/>
                      </a:endParaRPr>
                    </a:p>
                  </a:txBody>
                  <a:tcPr marL="68575" marR="68575" marT="91425" marB="91425">
                    <a:lnL w="19050" cap="flat" cmpd="sng">
                      <a:solidFill>
                        <a:srgbClr val="000000"/>
                      </a:solidFill>
                      <a:prstDash val="solid"/>
                      <a:round/>
                      <a:headEnd type="none" w="sm" len="sm"/>
                      <a:tailEnd type="none" w="sm" len="sm"/>
                    </a:lnL>
                    <a:lnR w="19050" cap="flat" cmpd="sng" algn="ctr">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710848">
                <a:tc>
                  <a:txBody>
                    <a:bodyPr/>
                    <a:lstStyle/>
                    <a:p>
                      <a:pPr marL="0" lvl="0" indent="0" rtl="0">
                        <a:lnSpc>
                          <a:spcPct val="115000"/>
                        </a:lnSpc>
                        <a:spcBef>
                          <a:spcPts val="0"/>
                        </a:spcBef>
                        <a:spcAft>
                          <a:spcPts val="0"/>
                        </a:spcAft>
                        <a:buNone/>
                      </a:pPr>
                      <a:r>
                        <a:rPr lang="en" sz="800" b="1">
                          <a:solidFill>
                            <a:srgbClr val="222222"/>
                          </a:solidFill>
                          <a:highlight>
                            <a:srgbClr val="FFFFFF"/>
                          </a:highlight>
                          <a:latin typeface="Georgia"/>
                          <a:ea typeface="Georgia"/>
                          <a:cs typeface="Georgia"/>
                          <a:sym typeface="Georgia"/>
                        </a:rPr>
                        <a:t>Shared Service</a:t>
                      </a:r>
                      <a:r>
                        <a:rPr lang="en" sz="800" b="1" baseline="0">
                          <a:solidFill>
                            <a:srgbClr val="222222"/>
                          </a:solidFill>
                          <a:highlight>
                            <a:srgbClr val="FFFFFF"/>
                          </a:highlight>
                          <a:latin typeface="Georgia"/>
                          <a:ea typeface="Georgia"/>
                          <a:cs typeface="Georgia"/>
                          <a:sym typeface="Georgia"/>
                        </a:rPr>
                        <a:t> Center </a:t>
                      </a:r>
                      <a:endParaRPr lang="en" sz="800" b="1">
                        <a:solidFill>
                          <a:srgbClr val="222222"/>
                        </a:solidFill>
                        <a:highlight>
                          <a:srgbClr val="FFFFFF"/>
                        </a:highlight>
                        <a:latin typeface="Georgia"/>
                        <a:ea typeface="Georgia"/>
                        <a:cs typeface="Georgia"/>
                        <a:sym typeface="Georgia"/>
                      </a:endParaRPr>
                    </a:p>
                    <a:p>
                      <a:pPr marL="0" lvl="0" indent="0" rtl="0">
                        <a:lnSpc>
                          <a:spcPct val="115000"/>
                        </a:lnSpc>
                        <a:spcBef>
                          <a:spcPts val="0"/>
                        </a:spcBef>
                        <a:spcAft>
                          <a:spcPts val="0"/>
                        </a:spcAft>
                        <a:buNone/>
                      </a:pPr>
                      <a:r>
                        <a:rPr lang="en-US" sz="800" b="1" i="1">
                          <a:solidFill>
                            <a:srgbClr val="222222"/>
                          </a:solidFill>
                          <a:highlight>
                            <a:srgbClr val="FFFFFF"/>
                          </a:highlight>
                          <a:latin typeface="Georgia"/>
                          <a:ea typeface="Georgia"/>
                          <a:cs typeface="Georgia"/>
                          <a:sym typeface="Georgia"/>
                        </a:rPr>
                        <a:t>Spanish &amp; Other</a:t>
                      </a:r>
                      <a:endParaRPr sz="800" b="1" i="1">
                        <a:solidFill>
                          <a:srgbClr val="222222"/>
                        </a:solidFill>
                        <a:highlight>
                          <a:srgbClr val="FFFFFF"/>
                        </a:highlight>
                        <a:latin typeface="Georgia"/>
                        <a:ea typeface="Georgia"/>
                        <a:cs typeface="Georgia"/>
                        <a:sym typeface="Georgia"/>
                      </a:endParaRPr>
                    </a:p>
                  </a:txBody>
                  <a:tcPr marL="68575" marR="6857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171450" lvl="0" indent="-171450" rtl="0">
                        <a:lnSpc>
                          <a:spcPct val="115000"/>
                        </a:lnSpc>
                        <a:spcBef>
                          <a:spcPts val="0"/>
                        </a:spcBef>
                        <a:spcAft>
                          <a:spcPts val="0"/>
                        </a:spcAft>
                        <a:buFont typeface="Arial" panose="020B0604020202020204" pitchFamily="34" charset="0"/>
                        <a:buChar char="•"/>
                      </a:pPr>
                      <a:r>
                        <a:rPr lang="en-US" sz="1050" b="0" i="0" baseline="0">
                          <a:solidFill>
                            <a:srgbClr val="222222"/>
                          </a:solidFill>
                          <a:highlight>
                            <a:srgbClr val="FFFFFF"/>
                          </a:highlight>
                          <a:latin typeface="Georgia"/>
                          <a:ea typeface="Georgia"/>
                          <a:cs typeface="Georgia"/>
                          <a:sym typeface="Georgia"/>
                        </a:rPr>
                        <a:t>Camilo Briceno</a:t>
                      </a:r>
                      <a:br>
                        <a:rPr lang="en-US" sz="1050" b="0" i="0" baseline="0">
                          <a:solidFill>
                            <a:srgbClr val="222222"/>
                          </a:solidFill>
                          <a:highlight>
                            <a:srgbClr val="FFFFFF"/>
                          </a:highlight>
                          <a:latin typeface="Georgia"/>
                          <a:ea typeface="Georgia"/>
                          <a:cs typeface="Georgia"/>
                          <a:sym typeface="Georgia"/>
                        </a:rPr>
                      </a:br>
                      <a:r>
                        <a:rPr lang="en-US" sz="900" b="0" i="0" baseline="0">
                          <a:solidFill>
                            <a:srgbClr val="222222"/>
                          </a:solidFill>
                          <a:highlight>
                            <a:srgbClr val="FFFFFF"/>
                          </a:highlight>
                          <a:latin typeface="Georgia"/>
                          <a:ea typeface="Georgia"/>
                          <a:cs typeface="Georgia"/>
                          <a:sym typeface="Georgia"/>
                        </a:rPr>
                        <a:t>   </a:t>
                      </a:r>
                      <a:r>
                        <a:rPr lang="en-US" sz="1050" b="0" i="0" baseline="0">
                          <a:solidFill>
                            <a:srgbClr val="222222"/>
                          </a:solidFill>
                          <a:highlight>
                            <a:srgbClr val="FFFFFF"/>
                          </a:highlight>
                          <a:latin typeface="Georgia"/>
                          <a:ea typeface="Georgia"/>
                          <a:cs typeface="Georgia"/>
                          <a:sym typeface="Georgia"/>
                        </a:rPr>
                        <a:t>6</a:t>
                      </a:r>
                      <a:r>
                        <a:rPr lang="en-US" sz="1050" b="0" i="0" baseline="0">
                          <a:solidFill>
                            <a:srgbClr val="222222"/>
                          </a:solidFill>
                          <a:highlight>
                            <a:srgbClr val="FFFFFF"/>
                          </a:highlight>
                          <a:latin typeface="Abadi" panose="020F0502020204030204" pitchFamily="34" charset="0"/>
                          <a:ea typeface="Georgia"/>
                          <a:cs typeface="Georgia"/>
                          <a:sym typeface="Georgia"/>
                        </a:rPr>
                        <a:t> staff</a:t>
                      </a:r>
                      <a:r>
                        <a:rPr lang="en-US" sz="1050" b="0" i="0">
                          <a:solidFill>
                            <a:srgbClr val="222222"/>
                          </a:solidFill>
                          <a:highlight>
                            <a:srgbClr val="FFFFFF"/>
                          </a:highlight>
                          <a:latin typeface="Georgia"/>
                          <a:ea typeface="Georgia"/>
                          <a:cs typeface="Georgia"/>
                          <a:sym typeface="Georgia"/>
                        </a:rPr>
                        <a:t>        </a:t>
                      </a:r>
                      <a:endParaRPr lang="en-US" sz="1050" b="0" i="0" baseline="0">
                        <a:solidFill>
                          <a:srgbClr val="222222"/>
                        </a:solidFill>
                        <a:highlight>
                          <a:srgbClr val="FFFFFF"/>
                        </a:highlight>
                        <a:latin typeface="Georgia"/>
                        <a:ea typeface="Georgia"/>
                        <a:cs typeface="Georgia"/>
                        <a:sym typeface="Georgia"/>
                      </a:endParaRPr>
                    </a:p>
                  </a:txBody>
                  <a:tcPr marL="68575" marR="68575" marT="91425" marB="91425">
                    <a:lnL w="19050" cap="flat" cmpd="sng" algn="ctr">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lgn="ctr">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 sz="800">
                          <a:solidFill>
                            <a:srgbClr val="222222"/>
                          </a:solidFill>
                          <a:highlight>
                            <a:srgbClr val="FFFFFF"/>
                          </a:highlight>
                          <a:latin typeface="Georgia"/>
                          <a:ea typeface="Georgia"/>
                          <a:cs typeface="Georgia"/>
                          <a:sym typeface="Georgia"/>
                        </a:rPr>
                        <a:t>Argentina</a:t>
                      </a:r>
                      <a:r>
                        <a:rPr lang="en" sz="800" baseline="0">
                          <a:solidFill>
                            <a:srgbClr val="222222"/>
                          </a:solidFill>
                          <a:highlight>
                            <a:srgbClr val="FFFFFF"/>
                          </a:highlight>
                          <a:latin typeface="Georgia"/>
                          <a:ea typeface="Georgia"/>
                          <a:cs typeface="Georgia"/>
                          <a:sym typeface="Georgia"/>
                        </a:rPr>
                        <a:t>                                           ePago Colombia                          Panama  </a:t>
                      </a:r>
                    </a:p>
                    <a:p>
                      <a:pPr marL="0" lvl="0" indent="0" rtl="0">
                        <a:lnSpc>
                          <a:spcPct val="115000"/>
                        </a:lnSpc>
                        <a:spcBef>
                          <a:spcPts val="0"/>
                        </a:spcBef>
                        <a:spcAft>
                          <a:spcPts val="0"/>
                        </a:spcAft>
                        <a:buNone/>
                      </a:pPr>
                      <a:r>
                        <a:rPr lang="en" sz="800" baseline="0">
                          <a:solidFill>
                            <a:srgbClr val="222222"/>
                          </a:solidFill>
                          <a:highlight>
                            <a:srgbClr val="FFFFFF"/>
                          </a:highlight>
                          <a:latin typeface="Georgia"/>
                          <a:ea typeface="Georgia"/>
                          <a:cs typeface="Georgia"/>
                          <a:sym typeface="Georgia"/>
                        </a:rPr>
                        <a:t>Chile                                                    ePago International                   SEM Panama</a:t>
                      </a:r>
                    </a:p>
                    <a:p>
                      <a:pPr marL="0" lvl="0" indent="0" rtl="0">
                        <a:lnSpc>
                          <a:spcPct val="115000"/>
                        </a:lnSpc>
                        <a:spcBef>
                          <a:spcPts val="0"/>
                        </a:spcBef>
                        <a:spcAft>
                          <a:spcPts val="0"/>
                        </a:spcAft>
                        <a:buNone/>
                      </a:pPr>
                      <a:r>
                        <a:rPr lang="en" sz="800" baseline="0">
                          <a:solidFill>
                            <a:srgbClr val="222222"/>
                          </a:solidFill>
                          <a:highlight>
                            <a:srgbClr val="FFFFFF"/>
                          </a:highlight>
                          <a:latin typeface="Georgia"/>
                          <a:ea typeface="Georgia"/>
                          <a:cs typeface="Georgia"/>
                          <a:sym typeface="Georgia"/>
                        </a:rPr>
                        <a:t>Colombia                                            Mexico                                           SSC Colombia</a:t>
                      </a:r>
                    </a:p>
                    <a:p>
                      <a:pPr marL="0" lvl="0" indent="0" rtl="0">
                        <a:lnSpc>
                          <a:spcPct val="115000"/>
                        </a:lnSpc>
                        <a:spcBef>
                          <a:spcPts val="0"/>
                        </a:spcBef>
                        <a:spcAft>
                          <a:spcPts val="0"/>
                        </a:spcAft>
                        <a:buNone/>
                      </a:pPr>
                      <a:r>
                        <a:rPr lang="en" sz="800" kern="1200" baseline="0">
                          <a:solidFill>
                            <a:srgbClr val="222222"/>
                          </a:solidFill>
                          <a:highlight>
                            <a:srgbClr val="FFFFFF"/>
                          </a:highlight>
                          <a:latin typeface="Georgia"/>
                          <a:ea typeface="Georgia"/>
                          <a:cs typeface="Georgia"/>
                          <a:sym typeface="Georgia"/>
                        </a:rPr>
                        <a:t>Dominican Rep                                 </a:t>
                      </a:r>
                      <a:r>
                        <a:rPr lang="en" sz="800">
                          <a:solidFill>
                            <a:srgbClr val="222222"/>
                          </a:solidFill>
                          <a:highlight>
                            <a:srgbClr val="FFFFFF"/>
                          </a:highlight>
                          <a:latin typeface="Georgia"/>
                          <a:ea typeface="Georgia"/>
                          <a:cs typeface="Georgia"/>
                          <a:sym typeface="Georgia"/>
                        </a:rPr>
                        <a:t>Israel 		   </a:t>
                      </a:r>
                      <a:r>
                        <a:rPr lang="en" sz="800" baseline="0">
                          <a:solidFill>
                            <a:srgbClr val="222222"/>
                          </a:solidFill>
                          <a:highlight>
                            <a:srgbClr val="FFFFFF"/>
                          </a:highlight>
                          <a:latin typeface="Georgia"/>
                          <a:ea typeface="Georgia"/>
                          <a:cs typeface="Georgia"/>
                          <a:sym typeface="Georgia"/>
                        </a:rPr>
                        <a:t>Greece</a:t>
                      </a:r>
                    </a:p>
                    <a:p>
                      <a:pPr marL="0" marR="0" lvl="0" indent="0" algn="l" defTabSz="914400" rtl="0" eaLnBrk="1" fontAlgn="auto" latinLnBrk="0" hangingPunct="1">
                        <a:lnSpc>
                          <a:spcPct val="115000"/>
                        </a:lnSpc>
                        <a:spcBef>
                          <a:spcPts val="0"/>
                        </a:spcBef>
                        <a:spcAft>
                          <a:spcPts val="0"/>
                        </a:spcAft>
                        <a:buClrTx/>
                        <a:buSzTx/>
                        <a:buFontTx/>
                        <a:buNone/>
                        <a:tabLst/>
                        <a:defRPr/>
                      </a:pPr>
                      <a:r>
                        <a:rPr lang="en" sz="800" baseline="0">
                          <a:solidFill>
                            <a:srgbClr val="222222"/>
                          </a:solidFill>
                          <a:highlight>
                            <a:srgbClr val="FFFFFF"/>
                          </a:highlight>
                          <a:latin typeface="Georgia"/>
                          <a:ea typeface="Georgia"/>
                          <a:cs typeface="Georgia"/>
                          <a:sym typeface="Georgia"/>
                        </a:rPr>
                        <a:t>Russia	                        Germany GS	   Switzerland</a:t>
                      </a:r>
                    </a:p>
                    <a:p>
                      <a:pPr marL="0" marR="0" lvl="0" indent="0" algn="l" defTabSz="914400" rtl="0" eaLnBrk="1" fontAlgn="auto" latinLnBrk="0" hangingPunct="1">
                        <a:lnSpc>
                          <a:spcPct val="115000"/>
                        </a:lnSpc>
                        <a:spcBef>
                          <a:spcPts val="0"/>
                        </a:spcBef>
                        <a:spcAft>
                          <a:spcPts val="0"/>
                        </a:spcAft>
                        <a:buClrTx/>
                        <a:buSzTx/>
                        <a:buFontTx/>
                        <a:buNone/>
                        <a:tabLst/>
                        <a:defRPr/>
                      </a:pPr>
                      <a:r>
                        <a:rPr lang="en" sz="800" baseline="0">
                          <a:solidFill>
                            <a:srgbClr val="222222"/>
                          </a:solidFill>
                          <a:highlight>
                            <a:srgbClr val="FFFFFF"/>
                          </a:highlight>
                          <a:latin typeface="Georgia"/>
                          <a:ea typeface="Georgia"/>
                          <a:cs typeface="Georgia"/>
                          <a:sym typeface="Georgia"/>
                        </a:rPr>
                        <a:t>Czech Republic	                        Romania	   Dubai</a:t>
                      </a:r>
                    </a:p>
                    <a:p>
                      <a:pPr marL="0" marR="0" lvl="0" indent="0" algn="l" defTabSz="914400" rtl="0" eaLnBrk="1" fontAlgn="auto" latinLnBrk="0" hangingPunct="1">
                        <a:lnSpc>
                          <a:spcPct val="115000"/>
                        </a:lnSpc>
                        <a:spcBef>
                          <a:spcPts val="0"/>
                        </a:spcBef>
                        <a:spcAft>
                          <a:spcPts val="0"/>
                        </a:spcAft>
                        <a:buClrTx/>
                        <a:buSzTx/>
                        <a:buFontTx/>
                        <a:buNone/>
                        <a:tabLst/>
                        <a:defRPr/>
                      </a:pPr>
                      <a:r>
                        <a:rPr lang="en" sz="800" baseline="0">
                          <a:solidFill>
                            <a:srgbClr val="222222"/>
                          </a:solidFill>
                          <a:highlight>
                            <a:srgbClr val="FFFFFF"/>
                          </a:highlight>
                          <a:latin typeface="Georgia"/>
                          <a:ea typeface="Georgia"/>
                          <a:cs typeface="Georgia"/>
                          <a:sym typeface="Georgia"/>
                        </a:rPr>
                        <a:t>Kuwait	                        Philipines	   Portugal</a:t>
                      </a:r>
                    </a:p>
                  </a:txBody>
                  <a:tcPr marL="68575" marR="68575" marT="91425" marB="91425">
                    <a:lnL w="19050" cap="flat" cmpd="sng">
                      <a:solidFill>
                        <a:srgbClr val="000000"/>
                      </a:solidFill>
                      <a:prstDash val="solid"/>
                      <a:round/>
                      <a:headEnd type="none" w="sm" len="sm"/>
                      <a:tailEnd type="none" w="sm" len="sm"/>
                    </a:lnL>
                    <a:lnR w="19050" cap="flat" cmpd="sng" algn="ctr">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589768">
                <a:tc>
                  <a:txBody>
                    <a:bodyPr/>
                    <a:lstStyle/>
                    <a:p>
                      <a:pPr marL="0" lvl="0" indent="0" rtl="0">
                        <a:lnSpc>
                          <a:spcPct val="115000"/>
                        </a:lnSpc>
                        <a:spcBef>
                          <a:spcPts val="0"/>
                        </a:spcBef>
                        <a:spcAft>
                          <a:spcPts val="0"/>
                        </a:spcAft>
                        <a:buNone/>
                      </a:pPr>
                      <a:r>
                        <a:rPr lang="en" sz="800" b="1">
                          <a:solidFill>
                            <a:srgbClr val="222222"/>
                          </a:solidFill>
                          <a:highlight>
                            <a:srgbClr val="FFFFFF"/>
                          </a:highlight>
                          <a:latin typeface="Georgia"/>
                          <a:ea typeface="Georgia"/>
                          <a:cs typeface="Georgia"/>
                          <a:sym typeface="Georgia"/>
                        </a:rPr>
                        <a:t>France </a:t>
                      </a:r>
                    </a:p>
                    <a:p>
                      <a:pPr marL="0" lvl="0" indent="0" rtl="0">
                        <a:lnSpc>
                          <a:spcPct val="115000"/>
                        </a:lnSpc>
                        <a:spcBef>
                          <a:spcPts val="0"/>
                        </a:spcBef>
                        <a:spcAft>
                          <a:spcPts val="0"/>
                        </a:spcAft>
                        <a:buNone/>
                      </a:pPr>
                      <a:r>
                        <a:rPr lang="en" sz="800" b="1" i="1">
                          <a:solidFill>
                            <a:srgbClr val="222222"/>
                          </a:solidFill>
                          <a:highlight>
                            <a:srgbClr val="FFFFFF"/>
                          </a:highlight>
                          <a:latin typeface="Georgia"/>
                          <a:ea typeface="Georgia"/>
                          <a:cs typeface="Georgia"/>
                          <a:sym typeface="Georgia"/>
                        </a:rPr>
                        <a:t>French</a:t>
                      </a:r>
                      <a:r>
                        <a:rPr lang="en" sz="800" b="1" i="1" baseline="0">
                          <a:solidFill>
                            <a:srgbClr val="222222"/>
                          </a:solidFill>
                          <a:highlight>
                            <a:srgbClr val="FFFFFF"/>
                          </a:highlight>
                          <a:latin typeface="Georgia"/>
                          <a:ea typeface="Georgia"/>
                          <a:cs typeface="Georgia"/>
                          <a:sym typeface="Georgia"/>
                        </a:rPr>
                        <a:t> </a:t>
                      </a:r>
                      <a:endParaRPr sz="800" b="1" i="1">
                        <a:solidFill>
                          <a:srgbClr val="222222"/>
                        </a:solidFill>
                        <a:highlight>
                          <a:srgbClr val="FFFFFF"/>
                        </a:highlight>
                        <a:latin typeface="Georgia"/>
                        <a:ea typeface="Georgia"/>
                        <a:cs typeface="Georgia"/>
                        <a:sym typeface="Georgia"/>
                      </a:endParaRPr>
                    </a:p>
                  </a:txBody>
                  <a:tcPr marL="68575" marR="6857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171450" lvl="0" indent="-171450" rtl="0">
                        <a:lnSpc>
                          <a:spcPct val="115000"/>
                        </a:lnSpc>
                        <a:spcBef>
                          <a:spcPts val="0"/>
                        </a:spcBef>
                        <a:spcAft>
                          <a:spcPts val="0"/>
                        </a:spcAft>
                        <a:buFont typeface="Arial" panose="020B0604020202020204" pitchFamily="34" charset="0"/>
                        <a:buChar char="•"/>
                      </a:pPr>
                      <a:r>
                        <a:rPr lang="en-US" sz="1050" b="0" i="0" baseline="0">
                          <a:solidFill>
                            <a:srgbClr val="222222"/>
                          </a:solidFill>
                          <a:highlight>
                            <a:srgbClr val="FFFFFF"/>
                          </a:highlight>
                          <a:latin typeface="Georgia"/>
                          <a:ea typeface="Georgia"/>
                          <a:cs typeface="Georgia"/>
                          <a:sym typeface="Georgia"/>
                        </a:rPr>
                        <a:t>Helene de </a:t>
                      </a:r>
                      <a:r>
                        <a:rPr lang="en-US" sz="1050" b="0" i="0" baseline="0" err="1">
                          <a:solidFill>
                            <a:srgbClr val="222222"/>
                          </a:solidFill>
                          <a:highlight>
                            <a:srgbClr val="FFFFFF"/>
                          </a:highlight>
                          <a:latin typeface="Georgia"/>
                          <a:ea typeface="Georgia"/>
                          <a:cs typeface="Georgia"/>
                          <a:sym typeface="Georgia"/>
                        </a:rPr>
                        <a:t>Vendegies</a:t>
                      </a:r>
                      <a:br>
                        <a:rPr lang="en-US" sz="1050" b="0" i="0" baseline="0">
                          <a:solidFill>
                            <a:srgbClr val="222222"/>
                          </a:solidFill>
                          <a:highlight>
                            <a:srgbClr val="FFFFFF"/>
                          </a:highlight>
                          <a:latin typeface="Georgia"/>
                          <a:ea typeface="Georgia"/>
                          <a:cs typeface="Georgia"/>
                          <a:sym typeface="Georgia"/>
                        </a:rPr>
                      </a:br>
                      <a:r>
                        <a:rPr lang="en-US" sz="900" b="0" i="0" baseline="0">
                          <a:solidFill>
                            <a:srgbClr val="222222"/>
                          </a:solidFill>
                          <a:highlight>
                            <a:srgbClr val="FFFFFF"/>
                          </a:highlight>
                          <a:latin typeface="Georgia"/>
                          <a:ea typeface="Georgia"/>
                          <a:cs typeface="Georgia"/>
                          <a:sym typeface="Georgia"/>
                        </a:rPr>
                        <a:t>   </a:t>
                      </a:r>
                      <a:r>
                        <a:rPr lang="en-US" sz="1050" b="0" i="0" baseline="0">
                          <a:solidFill>
                            <a:srgbClr val="222222"/>
                          </a:solidFill>
                          <a:highlight>
                            <a:srgbClr val="FFFFFF"/>
                          </a:highlight>
                          <a:latin typeface="Georgia"/>
                          <a:ea typeface="Georgia"/>
                          <a:cs typeface="Georgia"/>
                          <a:sym typeface="Georgia"/>
                        </a:rPr>
                        <a:t>2</a:t>
                      </a:r>
                      <a:r>
                        <a:rPr lang="en-US" sz="1050" b="0" i="0" baseline="0">
                          <a:solidFill>
                            <a:srgbClr val="222222"/>
                          </a:solidFill>
                          <a:highlight>
                            <a:srgbClr val="FFFFFF"/>
                          </a:highlight>
                          <a:latin typeface="Abadi" panose="020F0502020204030204" pitchFamily="34" charset="0"/>
                          <a:ea typeface="Georgia"/>
                          <a:cs typeface="Georgia"/>
                          <a:sym typeface="Georgia"/>
                        </a:rPr>
                        <a:t> staff</a:t>
                      </a:r>
                      <a:r>
                        <a:rPr lang="en-US" sz="1050" b="0" i="0">
                          <a:solidFill>
                            <a:srgbClr val="222222"/>
                          </a:solidFill>
                          <a:highlight>
                            <a:srgbClr val="FFFFFF"/>
                          </a:highlight>
                          <a:latin typeface="Georgia"/>
                          <a:ea typeface="Georgia"/>
                          <a:cs typeface="Georgia"/>
                          <a:sym typeface="Georgia"/>
                        </a:rPr>
                        <a:t>        </a:t>
                      </a:r>
                      <a:endParaRPr lang="en-US" sz="1050" b="0" i="0" baseline="0">
                        <a:solidFill>
                          <a:srgbClr val="222222"/>
                        </a:solidFill>
                        <a:highlight>
                          <a:srgbClr val="FFFFFF"/>
                        </a:highlight>
                        <a:latin typeface="Georgia"/>
                        <a:ea typeface="Georgia"/>
                        <a:cs typeface="Georgia"/>
                        <a:sym typeface="Georgia"/>
                      </a:endParaRPr>
                    </a:p>
                  </a:txBody>
                  <a:tcPr marL="68575" marR="68575" marT="91425" marB="91425">
                    <a:lnL w="19050" cap="flat" cmpd="sng" algn="ctr">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lgn="ctr">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 sz="800">
                          <a:solidFill>
                            <a:srgbClr val="222222"/>
                          </a:solidFill>
                          <a:highlight>
                            <a:srgbClr val="FFFFFF"/>
                          </a:highlight>
                          <a:latin typeface="Georgia"/>
                          <a:ea typeface="Georgia"/>
                          <a:cs typeface="Georgia"/>
                          <a:sym typeface="Georgia"/>
                        </a:rPr>
                        <a:t>France                                                 Madagascar</a:t>
                      </a:r>
                      <a:r>
                        <a:rPr lang="en" sz="800" baseline="0">
                          <a:solidFill>
                            <a:srgbClr val="222222"/>
                          </a:solidFill>
                          <a:highlight>
                            <a:srgbClr val="FFFFFF"/>
                          </a:highlight>
                          <a:latin typeface="Georgia"/>
                          <a:ea typeface="Georgia"/>
                          <a:cs typeface="Georgia"/>
                          <a:sym typeface="Georgia"/>
                        </a:rPr>
                        <a:t>                                 Luxembourg</a:t>
                      </a:r>
                      <a:endParaRPr sz="800">
                        <a:solidFill>
                          <a:srgbClr val="222222"/>
                        </a:solidFill>
                        <a:highlight>
                          <a:srgbClr val="FFFFFF"/>
                        </a:highlight>
                        <a:latin typeface="Georgia"/>
                        <a:ea typeface="Georgia"/>
                        <a:cs typeface="Georgia"/>
                        <a:sym typeface="Georgia"/>
                      </a:endParaRPr>
                    </a:p>
                    <a:p>
                      <a:pPr marL="0" lvl="0" indent="0" rtl="0">
                        <a:lnSpc>
                          <a:spcPct val="115000"/>
                        </a:lnSpc>
                        <a:spcBef>
                          <a:spcPts val="0"/>
                        </a:spcBef>
                        <a:spcAft>
                          <a:spcPts val="0"/>
                        </a:spcAft>
                        <a:buNone/>
                      </a:pPr>
                      <a:r>
                        <a:rPr lang="en" sz="800" baseline="0">
                          <a:solidFill>
                            <a:srgbClr val="222222"/>
                          </a:solidFill>
                          <a:highlight>
                            <a:srgbClr val="FFFFFF"/>
                          </a:highlight>
                          <a:latin typeface="Georgia"/>
                          <a:ea typeface="Georgia"/>
                          <a:cs typeface="Georgia"/>
                          <a:sym typeface="Georgia"/>
                        </a:rPr>
                        <a:t>Temis                                                  Morocco                                        Reunion</a:t>
                      </a:r>
                    </a:p>
                    <a:p>
                      <a:pPr marL="0" lvl="0" indent="0" rtl="0">
                        <a:lnSpc>
                          <a:spcPct val="115000"/>
                        </a:lnSpc>
                        <a:spcBef>
                          <a:spcPts val="0"/>
                        </a:spcBef>
                        <a:spcAft>
                          <a:spcPts val="0"/>
                        </a:spcAft>
                        <a:buNone/>
                      </a:pPr>
                      <a:r>
                        <a:rPr lang="en" sz="800" baseline="0">
                          <a:solidFill>
                            <a:srgbClr val="222222"/>
                          </a:solidFill>
                          <a:highlight>
                            <a:srgbClr val="FFFFFF"/>
                          </a:highlight>
                          <a:latin typeface="Georgia"/>
                          <a:ea typeface="Georgia"/>
                          <a:cs typeface="Georgia"/>
                          <a:sym typeface="Georgia"/>
                        </a:rPr>
                        <a:t>Mauritius 	                       Netherlands	   Belgium</a:t>
                      </a:r>
                    </a:p>
                  </a:txBody>
                  <a:tcPr marL="68575" marR="68575" marT="91425" marB="91425">
                    <a:lnL w="19050" cap="flat" cmpd="sng">
                      <a:solidFill>
                        <a:srgbClr val="000000"/>
                      </a:solidFill>
                      <a:prstDash val="solid"/>
                      <a:round/>
                      <a:headEnd type="none" w="sm" len="sm"/>
                      <a:tailEnd type="none" w="sm" len="sm"/>
                    </a:lnL>
                    <a:lnR w="19050" cap="flat" cmpd="sng" algn="ctr">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8" name="Shape 633"/>
          <p:cNvSpPr txBox="1">
            <a:spLocks/>
          </p:cNvSpPr>
          <p:nvPr/>
        </p:nvSpPr>
        <p:spPr bwMode="auto">
          <a:xfrm>
            <a:off x="1621970" y="881932"/>
            <a:ext cx="9070019"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50" tIns="68550" rIns="68550" bIns="68550" numCol="1" anchor="t" anchorCtr="0" compatLnSpc="1">
            <a:prstTxWarp prst="textNoShape">
              <a:avLst/>
            </a:prstTxWarp>
            <a:noAutofit/>
          </a:bodyPr>
          <a:lst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Helvetica"/>
              </a:defRPr>
            </a:lvl2pPr>
            <a:lvl3pPr algn="l" rtl="0" eaLnBrk="0" fontAlgn="base" hangingPunct="0">
              <a:spcBef>
                <a:spcPct val="0"/>
              </a:spcBef>
              <a:spcAft>
                <a:spcPct val="0"/>
              </a:spcAft>
              <a:defRPr sz="3200" b="1">
                <a:solidFill>
                  <a:schemeClr val="bg1"/>
                </a:solidFill>
                <a:latin typeface="Helvetica"/>
              </a:defRPr>
            </a:lvl3pPr>
            <a:lvl4pPr algn="l" rtl="0" eaLnBrk="0" fontAlgn="base" hangingPunct="0">
              <a:spcBef>
                <a:spcPct val="0"/>
              </a:spcBef>
              <a:spcAft>
                <a:spcPct val="0"/>
              </a:spcAft>
              <a:defRPr sz="3200" b="1">
                <a:solidFill>
                  <a:schemeClr val="bg1"/>
                </a:solidFill>
                <a:latin typeface="Helvetica"/>
              </a:defRPr>
            </a:lvl4pPr>
            <a:lvl5pPr algn="l" rtl="0" eaLnBrk="0" fontAlgn="base" hangingPunct="0">
              <a:spcBef>
                <a:spcPct val="0"/>
              </a:spcBef>
              <a:spcAft>
                <a:spcPct val="0"/>
              </a:spcAft>
              <a:defRPr sz="3200" b="1">
                <a:solidFill>
                  <a:schemeClr val="bg1"/>
                </a:solidFill>
                <a:latin typeface="Helvetica"/>
              </a:defRPr>
            </a:lvl5pPr>
            <a:lvl6pPr marL="457200" algn="l" rtl="0" fontAlgn="base">
              <a:spcBef>
                <a:spcPct val="0"/>
              </a:spcBef>
              <a:spcAft>
                <a:spcPct val="0"/>
              </a:spcAft>
              <a:defRPr sz="3200" b="1">
                <a:solidFill>
                  <a:schemeClr val="bg1"/>
                </a:solidFill>
                <a:latin typeface="Helvetica"/>
              </a:defRPr>
            </a:lvl6pPr>
            <a:lvl7pPr marL="914400" algn="l" rtl="0" fontAlgn="base">
              <a:spcBef>
                <a:spcPct val="0"/>
              </a:spcBef>
              <a:spcAft>
                <a:spcPct val="0"/>
              </a:spcAft>
              <a:defRPr sz="3200" b="1">
                <a:solidFill>
                  <a:schemeClr val="bg1"/>
                </a:solidFill>
                <a:latin typeface="Helvetica"/>
              </a:defRPr>
            </a:lvl7pPr>
            <a:lvl8pPr marL="1371600" algn="l" rtl="0" fontAlgn="base">
              <a:spcBef>
                <a:spcPct val="0"/>
              </a:spcBef>
              <a:spcAft>
                <a:spcPct val="0"/>
              </a:spcAft>
              <a:defRPr sz="3200" b="1">
                <a:solidFill>
                  <a:schemeClr val="bg1"/>
                </a:solidFill>
                <a:latin typeface="Helvetica"/>
              </a:defRPr>
            </a:lvl8pPr>
            <a:lvl9pPr marL="1828800" algn="l" rtl="0" fontAlgn="base">
              <a:spcBef>
                <a:spcPct val="0"/>
              </a:spcBef>
              <a:spcAft>
                <a:spcPct val="0"/>
              </a:spcAft>
              <a:defRPr sz="3200" b="1">
                <a:solidFill>
                  <a:schemeClr val="bg1"/>
                </a:solidFill>
                <a:latin typeface="Helvetica"/>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0" cap="none" spc="0" normalizeH="0" baseline="0" noProof="0">
                <a:ln>
                  <a:noFill/>
                </a:ln>
                <a:solidFill>
                  <a:srgbClr val="000000"/>
                </a:solidFill>
                <a:effectLst/>
                <a:uLnTx/>
                <a:uFillTx/>
                <a:latin typeface="Helvetica"/>
                <a:ea typeface="+mj-ea"/>
                <a:cs typeface="+mj-cs"/>
              </a:rPr>
              <a:t>Lease accounting is performed by four global Lease Accounting Centers (LACs).  </a:t>
            </a:r>
            <a:br>
              <a:rPr kumimoji="0" lang="en-US" sz="1400" b="1" i="0" u="none" strike="noStrike" kern="0" cap="none" spc="0" normalizeH="0" baseline="0" noProof="0">
                <a:ln>
                  <a:noFill/>
                </a:ln>
                <a:solidFill>
                  <a:srgbClr val="000000"/>
                </a:solidFill>
                <a:effectLst/>
                <a:uLnTx/>
                <a:uFillTx/>
                <a:latin typeface="Helvetica"/>
                <a:ea typeface="+mj-ea"/>
                <a:cs typeface="+mj-cs"/>
              </a:rPr>
            </a:br>
            <a:r>
              <a:rPr kumimoji="0" lang="en-US" sz="1400" b="1" i="0" u="none" strike="noStrike" kern="0" cap="none" spc="0" normalizeH="0" baseline="0" noProof="0">
                <a:ln>
                  <a:noFill/>
                </a:ln>
                <a:solidFill>
                  <a:srgbClr val="000000"/>
                </a:solidFill>
                <a:effectLst/>
                <a:uLnTx/>
                <a:uFillTx/>
                <a:latin typeface="Helvetica"/>
                <a:ea typeface="+mj-ea"/>
                <a:cs typeface="+mj-cs"/>
              </a:rPr>
              <a:t>Kathryn Ingerly, CPA, Senior Manager – Global Lease Accounting, is the process owner </a:t>
            </a:r>
            <a:r>
              <a:rPr kumimoji="0" lang="en-US" sz="1400" b="1" i="0" u="none" strike="noStrike" kern="0" cap="none" spc="0" normalizeH="0" baseline="0" noProof="0" err="1">
                <a:ln>
                  <a:noFill/>
                </a:ln>
                <a:solidFill>
                  <a:srgbClr val="000000"/>
                </a:solidFill>
                <a:effectLst/>
                <a:uLnTx/>
                <a:uFillTx/>
                <a:latin typeface="Helvetica"/>
                <a:ea typeface="+mj-ea"/>
                <a:cs typeface="+mj-cs"/>
              </a:rPr>
              <a:t>fo</a:t>
            </a:r>
            <a:r>
              <a:rPr lang="en-US" sz="1400" kern="0">
                <a:solidFill>
                  <a:srgbClr val="000000"/>
                </a:solidFill>
                <a:latin typeface="Helvetica"/>
              </a:rPr>
              <a:t>r lease accounting, </a:t>
            </a:r>
            <a:r>
              <a:rPr kumimoji="0" lang="en-US" sz="1400" b="1" i="0" u="none" strike="noStrike" kern="0" cap="none" spc="0" normalizeH="0" baseline="0" noProof="0">
                <a:ln>
                  <a:noFill/>
                </a:ln>
                <a:solidFill>
                  <a:srgbClr val="000000"/>
                </a:solidFill>
                <a:effectLst/>
                <a:uLnTx/>
                <a:uFillTx/>
                <a:latin typeface="Helvetica"/>
                <a:ea typeface="+mj-ea"/>
                <a:cs typeface="+mj-cs"/>
              </a:rPr>
              <a:t>managing the 4 LACs and reporting to Joe Zevnik.</a:t>
            </a:r>
            <a:endParaRPr kumimoji="0" lang="en-US" sz="3200" b="1" i="0" u="none" strike="noStrike" kern="0" cap="none" spc="0" normalizeH="0" baseline="0" noProof="0">
              <a:ln>
                <a:noFill/>
              </a:ln>
              <a:solidFill>
                <a:srgbClr val="FFFFFF"/>
              </a:solidFill>
              <a:effectLst/>
              <a:uLnTx/>
              <a:uFillTx/>
              <a:latin typeface="Helvetica"/>
              <a:ea typeface="+mj-ea"/>
              <a:cs typeface="+mj-cs"/>
            </a:endParaRPr>
          </a:p>
        </p:txBody>
      </p:sp>
    </p:spTree>
    <p:extLst>
      <p:ext uri="{BB962C8B-B14F-4D97-AF65-F5344CB8AC3E}">
        <p14:creationId xmlns:p14="http://schemas.microsoft.com/office/powerpoint/2010/main" val="1996569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96882-D6F3-53D7-668C-28A888DD5ABB}"/>
              </a:ext>
            </a:extLst>
          </p:cNvPr>
          <p:cNvSpPr>
            <a:spLocks noGrp="1"/>
          </p:cNvSpPr>
          <p:nvPr>
            <p:ph type="title"/>
          </p:nvPr>
        </p:nvSpPr>
        <p:spPr>
          <a:xfrm>
            <a:off x="413560" y="242002"/>
            <a:ext cx="10515600" cy="424732"/>
          </a:xfrm>
        </p:spPr>
        <p:txBody>
          <a:bodyPr/>
          <a:lstStyle/>
          <a:p>
            <a:r>
              <a:rPr lang="en-US"/>
              <a:t>Vision and Strategy for Lease Accounting Centers</a:t>
            </a:r>
          </a:p>
        </p:txBody>
      </p:sp>
      <p:sp>
        <p:nvSpPr>
          <p:cNvPr id="3" name="Content Placeholder 2">
            <a:extLst>
              <a:ext uri="{FF2B5EF4-FFF2-40B4-BE49-F238E27FC236}">
                <a16:creationId xmlns:a16="http://schemas.microsoft.com/office/drawing/2014/main" id="{CDC5B0B7-08B1-66F1-6D3C-4D89EB454199}"/>
              </a:ext>
            </a:extLst>
          </p:cNvPr>
          <p:cNvSpPr>
            <a:spLocks noGrp="1"/>
          </p:cNvSpPr>
          <p:nvPr>
            <p:ph idx="1"/>
          </p:nvPr>
        </p:nvSpPr>
        <p:spPr>
          <a:xfrm>
            <a:off x="309383" y="765747"/>
            <a:ext cx="11321443" cy="5633365"/>
          </a:xfrm>
        </p:spPr>
        <p:txBody>
          <a:bodyPr>
            <a:normAutofit/>
          </a:bodyPr>
          <a:lstStyle/>
          <a:p>
            <a:r>
              <a:rPr lang="en-US" sz="2200" b="1"/>
              <a:t>Vision</a:t>
            </a:r>
          </a:p>
          <a:p>
            <a:pPr lvl="1"/>
            <a:r>
              <a:rPr lang="en-US" sz="2200" b="1"/>
              <a:t>Global collaboration for consistent, accurate and available Lease Financial Results.</a:t>
            </a:r>
          </a:p>
          <a:p>
            <a:pPr lvl="2"/>
            <a:r>
              <a:rPr lang="en-US" sz="2200" b="1"/>
              <a:t>Global Lease Accounting – same data strategies, same rules, procedures and methods for Brink’s everywhere (BBS methods)</a:t>
            </a:r>
            <a:br>
              <a:rPr lang="en-US" sz="2200" b="1"/>
            </a:br>
            <a:endParaRPr lang="en-US" sz="2200" b="1"/>
          </a:p>
          <a:p>
            <a:r>
              <a:rPr lang="en-US"/>
              <a:t>Strategy</a:t>
            </a:r>
          </a:p>
          <a:p>
            <a:pPr lvl="1"/>
            <a:r>
              <a:rPr lang="en-US"/>
              <a:t>Complete Quarterly Procedures Timely with Accurate Outcomes and NO SOX CONTROL DEFICIENCIES</a:t>
            </a:r>
          </a:p>
          <a:p>
            <a:pPr lvl="1"/>
            <a:r>
              <a:rPr lang="en-US"/>
              <a:t>Work with Local Operations and Accounting to be predictable and accurate</a:t>
            </a:r>
          </a:p>
          <a:p>
            <a:pPr lvl="1"/>
            <a:r>
              <a:rPr lang="en-US"/>
              <a:t>Improve Lease Procedures</a:t>
            </a:r>
          </a:p>
          <a:p>
            <a:pPr lvl="1"/>
            <a:r>
              <a:rPr lang="en-US"/>
              <a:t>Learn and use tools to be more efficient</a:t>
            </a:r>
          </a:p>
          <a:p>
            <a:pPr lvl="1"/>
            <a:r>
              <a:rPr lang="en-US"/>
              <a:t>Create and support a complete lease accounting environment for all leases</a:t>
            </a:r>
          </a:p>
          <a:p>
            <a:pPr lvl="4"/>
            <a:r>
              <a:rPr lang="en-US"/>
              <a:t>Support continuous improvement to provide all lease accounting from LACs  </a:t>
            </a:r>
          </a:p>
          <a:p>
            <a:pPr lvl="1"/>
            <a:endParaRPr lang="en-US"/>
          </a:p>
          <a:p>
            <a:pPr lvl="1"/>
            <a:endParaRPr lang="en-US"/>
          </a:p>
        </p:txBody>
      </p:sp>
    </p:spTree>
    <p:extLst>
      <p:ext uri="{BB962C8B-B14F-4D97-AF65-F5344CB8AC3E}">
        <p14:creationId xmlns:p14="http://schemas.microsoft.com/office/powerpoint/2010/main" val="3542141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CB3DADF-711E-8A42-9710-8595F167A9BD}"/>
              </a:ext>
            </a:extLst>
          </p:cNvPr>
          <p:cNvSpPr txBox="1">
            <a:spLocks/>
          </p:cNvSpPr>
          <p:nvPr/>
        </p:nvSpPr>
        <p:spPr>
          <a:xfrm>
            <a:off x="548640" y="276509"/>
            <a:ext cx="11102023" cy="424732"/>
          </a:xfrm>
          <a:prstGeom prst="rect">
            <a:avLst/>
          </a:prstGeom>
        </p:spPr>
        <p:txBody>
          <a:bodyPr vert="horz" wrap="square" lIns="91440" tIns="45720" rIns="91440" bIns="45720" rtlCol="0" anchor="b" anchorCtr="0">
            <a:spAutoFit/>
          </a:bodyPr>
          <a:lstStyle>
            <a:lvl1pPr algn="l" defTabSz="914400" rtl="0" eaLnBrk="1" latinLnBrk="0" hangingPunct="1">
              <a:lnSpc>
                <a:spcPct val="90000"/>
              </a:lnSpc>
              <a:spcBef>
                <a:spcPct val="0"/>
              </a:spcBef>
              <a:buNone/>
              <a:defRPr sz="2800" kern="1200">
                <a:solidFill>
                  <a:srgbClr val="3F403F"/>
                </a:solidFill>
                <a:latin typeface="+mj-lt"/>
                <a:ea typeface="+mj-ea"/>
                <a:cs typeface="+mj-cs"/>
              </a:defRPr>
            </a:lvl1pPr>
          </a:lstStyle>
          <a:p>
            <a:r>
              <a:rPr lang="en-US" sz="2400">
                <a:solidFill>
                  <a:schemeClr val="accent1"/>
                </a:solidFill>
              </a:rPr>
              <a:t>A few basics about Brink’s leases…</a:t>
            </a:r>
            <a:endParaRPr lang="en-US" sz="2400" b="1">
              <a:solidFill>
                <a:schemeClr val="accent1"/>
              </a:solidFill>
            </a:endParaRPr>
          </a:p>
        </p:txBody>
      </p:sp>
      <p:sp>
        <p:nvSpPr>
          <p:cNvPr id="2" name="Content Placeholder 4">
            <a:extLst>
              <a:ext uri="{FF2B5EF4-FFF2-40B4-BE49-F238E27FC236}">
                <a16:creationId xmlns:a16="http://schemas.microsoft.com/office/drawing/2014/main" id="{D528487B-EEF2-4984-83AB-9CD64A30B321}"/>
              </a:ext>
            </a:extLst>
          </p:cNvPr>
          <p:cNvSpPr txBox="1">
            <a:spLocks/>
          </p:cNvSpPr>
          <p:nvPr/>
        </p:nvSpPr>
        <p:spPr>
          <a:xfrm>
            <a:off x="548640" y="769607"/>
            <a:ext cx="10975658" cy="5678478"/>
          </a:xfrm>
          <a:prstGeom prst="rect">
            <a:avLst/>
          </a:prstGeom>
        </p:spPr>
        <p:txBody>
          <a:bodyPr vert="horz" wrap="square" lIns="91440" tIns="45720" rIns="91440" bIns="45720" rtlCol="0" anchor="t" anchorCtr="0">
            <a:spAutoFit/>
          </a:bodyPr>
          <a:lstStyle>
            <a:lvl1pPr marL="171450" indent="-171450"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1pPr>
            <a:lvl2pPr marL="356616" indent="-174625" algn="l" defTabSz="914400" rtl="0" eaLnBrk="1" latinLnBrk="0" hangingPunct="1">
              <a:lnSpc>
                <a:spcPct val="100000"/>
              </a:lnSpc>
              <a:spcBef>
                <a:spcPts val="0"/>
              </a:spcBef>
              <a:spcAft>
                <a:spcPts val="900"/>
              </a:spcAft>
              <a:buFont typeface="System Font Regular"/>
              <a:buChar char="–"/>
              <a:tabLst/>
              <a:defRPr sz="1800" kern="1200">
                <a:solidFill>
                  <a:srgbClr val="3F403F"/>
                </a:solidFill>
                <a:latin typeface="+mn-lt"/>
                <a:ea typeface="+mn-ea"/>
                <a:cs typeface="+mn-cs"/>
              </a:defRPr>
            </a:lvl2pPr>
            <a:lvl3pPr marL="539496" indent="-174625"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3pPr>
            <a:lvl4pPr marL="722376" indent="-174625" algn="l" defTabSz="914400" rtl="0" eaLnBrk="1" latinLnBrk="0" hangingPunct="1">
              <a:lnSpc>
                <a:spcPct val="100000"/>
              </a:lnSpc>
              <a:spcBef>
                <a:spcPts val="0"/>
              </a:spcBef>
              <a:spcAft>
                <a:spcPts val="900"/>
              </a:spcAft>
              <a:buFont typeface="System Font Regular"/>
              <a:buChar char="–"/>
              <a:tabLst/>
              <a:defRPr sz="1800" kern="1200">
                <a:solidFill>
                  <a:srgbClr val="3F403F"/>
                </a:solidFill>
                <a:latin typeface="+mn-lt"/>
                <a:ea typeface="+mn-ea"/>
                <a:cs typeface="+mn-cs"/>
              </a:defRPr>
            </a:lvl4pPr>
            <a:lvl5pPr marL="905256" indent="-174625"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Categories of Leases</a:t>
            </a:r>
          </a:p>
          <a:p>
            <a:pPr lvl="3"/>
            <a:r>
              <a:rPr lang="en-US"/>
              <a:t>Capitalized Operating Leases</a:t>
            </a:r>
          </a:p>
          <a:p>
            <a:pPr lvl="3"/>
            <a:r>
              <a:rPr lang="en-US"/>
              <a:t>Finance Leases (previously called “capital” leases)</a:t>
            </a:r>
          </a:p>
          <a:p>
            <a:pPr lvl="3"/>
            <a:r>
              <a:rPr lang="en-US"/>
              <a:t>Short Term Leases</a:t>
            </a:r>
          </a:p>
          <a:p>
            <a:pPr lvl="3"/>
            <a:r>
              <a:rPr lang="en-US"/>
              <a:t>Immaterial Leases (longer than 1 year, but less than $30,000 USD in life of the lease payments)</a:t>
            </a:r>
            <a:br>
              <a:rPr lang="en-US"/>
            </a:br>
            <a:br>
              <a:rPr lang="en-US"/>
            </a:br>
            <a:endParaRPr lang="en-US"/>
          </a:p>
          <a:p>
            <a:r>
              <a:rPr lang="en-US"/>
              <a:t>Types of assets that are accounted for – EVERY fixed asset category can have all categories of leases.  </a:t>
            </a:r>
          </a:p>
          <a:p>
            <a:pPr lvl="3"/>
            <a:r>
              <a:rPr lang="en-US"/>
              <a:t>There are or will be GL accounts in Finance Leases and in Capitalized Operating leases for every asset class in the Fixed Asset Policy.  </a:t>
            </a:r>
          </a:p>
          <a:p>
            <a:pPr lvl="3"/>
            <a:r>
              <a:rPr lang="en-US"/>
              <a:t>If it can be bought, it can also be leased – the asset accounting is the same except it needs to also reconcile to the liability and follow US GAAP for expense disclosures in the annual SEC 10K report.</a:t>
            </a:r>
          </a:p>
          <a:p>
            <a:pPr lvl="3"/>
            <a:endParaRPr lang="en-US"/>
          </a:p>
          <a:p>
            <a:r>
              <a:rPr lang="en-US"/>
              <a:t>Lease assets require more collaboration than purchased assets because the lessor has to be kept informed AND there are different rules in both accounting and in taxation for leased assets.</a:t>
            </a:r>
          </a:p>
          <a:p>
            <a:pPr marL="181991" lvl="1" indent="0">
              <a:buNone/>
            </a:pPr>
            <a:endParaRPr lang="en-US"/>
          </a:p>
        </p:txBody>
      </p:sp>
    </p:spTree>
    <p:extLst>
      <p:ext uri="{BB962C8B-B14F-4D97-AF65-F5344CB8AC3E}">
        <p14:creationId xmlns:p14="http://schemas.microsoft.com/office/powerpoint/2010/main" val="375950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rinks_2021">
  <a:themeElements>
    <a:clrScheme name="Custom 17">
      <a:dk1>
        <a:srgbClr val="3F403F"/>
      </a:dk1>
      <a:lt1>
        <a:srgbClr val="FFFFFF"/>
      </a:lt1>
      <a:dk2>
        <a:srgbClr val="3F403F"/>
      </a:dk2>
      <a:lt2>
        <a:srgbClr val="E7E6E6"/>
      </a:lt2>
      <a:accent1>
        <a:srgbClr val="0A498E"/>
      </a:accent1>
      <a:accent2>
        <a:srgbClr val="97CAEB"/>
      </a:accent2>
      <a:accent3>
        <a:srgbClr val="FFC528"/>
      </a:accent3>
      <a:accent4>
        <a:srgbClr val="64CFE3"/>
      </a:accent4>
      <a:accent5>
        <a:srgbClr val="808383"/>
      </a:accent5>
      <a:accent6>
        <a:srgbClr val="E3E6E8"/>
      </a:accent6>
      <a:hlink>
        <a:srgbClr val="0A498E"/>
      </a:hlink>
      <a:folHlink>
        <a:srgbClr val="0A498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rinks_2021" id="{0906AB56-206C-7047-B4DB-93BDFB87B381}" vid="{62352836-0FE6-7A4B-87DA-F7A63ADA08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684cb0c-8d87-4deb-97a3-f51269a73c4f">
      <Terms xmlns="http://schemas.microsoft.com/office/infopath/2007/PartnerControls"/>
    </lcf76f155ced4ddcb4097134ff3c332f>
    <TaxCatchAll xmlns="43bdfc67-628c-488f-8e81-bb8ec44cd6c9" xsi:nil="true"/>
    <SharedWithUsers xmlns="43bdfc67-628c-488f-8e81-bb8ec44cd6c9">
      <UserInfo>
        <DisplayName/>
        <AccountId xsi:nil="true"/>
        <AccountType/>
      </UserInfo>
    </SharedWithUsers>
    <SupportDescription xmlns="1684cb0c-8d87-4deb-97a3-f51269a73c4f" xsi:nil="true"/>
    <_dlc_DocId xmlns="43bdfc67-628c-488f-8e81-bb8ec44cd6c9">GLOBALLA-17751366-39142</_dlc_DocId>
    <_dlc_DocIdUrl xmlns="43bdfc67-628c-488f-8e81-bb8ec44cd6c9">
      <Url>https://brinksco.sharepoint.com/sites/GlobalLeaseAccounting/_layouts/15/DocIdRedir.aspx?ID=GLOBALLA-17751366-39142</Url>
      <Description>GLOBALLA-17751366-39142</Description>
    </_dlc_DocIdUrl>
    <_Flow_SignoffStatus xmlns="1684cb0c-8d87-4deb-97a3-f51269a73c4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6B49FC72850CC4BA48FA1C914E1DEAB" ma:contentTypeVersion="21" ma:contentTypeDescription="Create a new document." ma:contentTypeScope="" ma:versionID="113c5b000359d114c0180f47777061ad">
  <xsd:schema xmlns:xsd="http://www.w3.org/2001/XMLSchema" xmlns:xs="http://www.w3.org/2001/XMLSchema" xmlns:p="http://schemas.microsoft.com/office/2006/metadata/properties" xmlns:ns2="1684cb0c-8d87-4deb-97a3-f51269a73c4f" xmlns:ns3="43bdfc67-628c-488f-8e81-bb8ec44cd6c9" targetNamespace="http://schemas.microsoft.com/office/2006/metadata/properties" ma:root="true" ma:fieldsID="23c7e3e699f9ceed29e9fdc0e67b43d8" ns2:_="" ns3:_="">
    <xsd:import namespace="1684cb0c-8d87-4deb-97a3-f51269a73c4f"/>
    <xsd:import namespace="43bdfc67-628c-488f-8e81-bb8ec44cd6c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bjectDetectorVersions" minOccurs="0"/>
                <xsd:element ref="ns2:SupportDescription" minOccurs="0"/>
                <xsd:element ref="ns2:MediaServiceSearchProperties" minOccurs="0"/>
                <xsd:element ref="ns3:_dlc_DocId" minOccurs="0"/>
                <xsd:element ref="ns3:_dlc_DocIdUrl" minOccurs="0"/>
                <xsd:element ref="ns3:_dlc_DocIdPersistId"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84cb0c-8d87-4deb-97a3-f51269a73c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1c61f09-4858-426a-8156-939e56be748c"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SupportDescription" ma:index="24" nillable="true" ma:displayName="Support Description" ma:format="Dropdown" ma:internalName="SupportDescription">
      <xsd:simpleType>
        <xsd:restriction base="dms:Note">
          <xsd:maxLength value="255"/>
        </xsd:restriction>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_Flow_SignoffStatus" ma:index="29"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bdfc67-628c-488f-8e81-bb8ec44cd6c9"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210706f2-213f-4130-82c0-0754e2bea512}" ma:internalName="TaxCatchAll" ma:showField="CatchAllData" ma:web="43bdfc67-628c-488f-8e81-bb8ec44cd6c9">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element name="_dlc_DocId" ma:index="26" nillable="true" ma:displayName="Document ID Value" ma:description="The value of the document ID assigned to this item." ma:indexed="true" ma:internalName="_dlc_DocId" ma:readOnly="true">
      <xsd:simpleType>
        <xsd:restriction base="dms:Text"/>
      </xsd:simpleType>
    </xsd:element>
    <xsd:element name="_dlc_DocIdUrl" ma:index="2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1830C12-EFE6-4FD8-8812-5CDF7CCA88E2}">
  <ds:schemaRefs>
    <ds:schemaRef ds:uri="http://schemas.openxmlformats.org/package/2006/metadata/core-properties"/>
    <ds:schemaRef ds:uri="1684cb0c-8d87-4deb-97a3-f51269a73c4f"/>
    <ds:schemaRef ds:uri="http://purl.org/dc/elements/1.1/"/>
    <ds:schemaRef ds:uri="http://www.w3.org/XML/1998/namespace"/>
    <ds:schemaRef ds:uri="http://schemas.microsoft.com/office/2006/documentManagement/types"/>
    <ds:schemaRef ds:uri="http://purl.org/dc/terms/"/>
    <ds:schemaRef ds:uri="http://purl.org/dc/dcmitype/"/>
    <ds:schemaRef ds:uri="http://schemas.microsoft.com/office/2006/metadata/properties"/>
    <ds:schemaRef ds:uri="http://schemas.microsoft.com/office/infopath/2007/PartnerControls"/>
    <ds:schemaRef ds:uri="43bdfc67-628c-488f-8e81-bb8ec44cd6c9"/>
  </ds:schemaRefs>
</ds:datastoreItem>
</file>

<file path=customXml/itemProps2.xml><?xml version="1.0" encoding="utf-8"?>
<ds:datastoreItem xmlns:ds="http://schemas.openxmlformats.org/officeDocument/2006/customXml" ds:itemID="{5274CFDD-1532-4D1D-8B18-8744B06452EE}">
  <ds:schemaRefs>
    <ds:schemaRef ds:uri="http://schemas.microsoft.com/sharepoint/v3/contenttype/forms"/>
  </ds:schemaRefs>
</ds:datastoreItem>
</file>

<file path=customXml/itemProps3.xml><?xml version="1.0" encoding="utf-8"?>
<ds:datastoreItem xmlns:ds="http://schemas.openxmlformats.org/officeDocument/2006/customXml" ds:itemID="{9227DED8-91F2-4102-B96C-11909F6E239E}">
  <ds:schemaRefs>
    <ds:schemaRef ds:uri="1684cb0c-8d87-4deb-97a3-f51269a73c4f"/>
    <ds:schemaRef ds:uri="43bdfc67-628c-488f-8e81-bb8ec44cd6c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48235A36-908E-4097-BE80-847D3974425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Brinks_2021</Template>
  <TotalTime>0</TotalTime>
  <Words>2969</Words>
  <Application>Microsoft Office PowerPoint</Application>
  <PresentationFormat>Widescreen</PresentationFormat>
  <Paragraphs>213</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Abadi</vt:lpstr>
      <vt:lpstr>Arial</vt:lpstr>
      <vt:lpstr>Calibri</vt:lpstr>
      <vt:lpstr>Georgia</vt:lpstr>
      <vt:lpstr>Helvetica</vt:lpstr>
      <vt:lpstr>System Font Regular</vt:lpstr>
      <vt:lpstr>Brinks_2021</vt:lpstr>
      <vt:lpstr>Lease Accounting Centers and Local Teams   </vt:lpstr>
      <vt:lpstr>PowerPoint Presentation</vt:lpstr>
      <vt:lpstr>PowerPoint Presentation</vt:lpstr>
      <vt:lpstr>Where to find the Standard Work documents</vt:lpstr>
      <vt:lpstr>PowerPoint Presentation</vt:lpstr>
      <vt:lpstr>Who or what is a Lease Accounting Center?</vt:lpstr>
      <vt:lpstr>Lease Accounting Center teams and customers</vt:lpstr>
      <vt:lpstr>Vision and Strategy for Lease Accounting Centers</vt:lpstr>
      <vt:lpstr>PowerPoint Presentation</vt:lpstr>
      <vt:lpstr>Lease Procedures, Timing and SOX  (standard work document)</vt:lpstr>
      <vt:lpstr>Lease Policy Compliance Procedures</vt:lpstr>
      <vt:lpstr>Procedures and Controls in Order of Performance</vt:lpstr>
      <vt:lpstr>Procedures and Controls in Order of Performance</vt:lpstr>
      <vt:lpstr>Procedures and Controls in Order of Performance</vt:lpstr>
      <vt:lpstr>SOX Controls for Leases (country / entity controls)</vt:lpstr>
      <vt:lpstr> </vt:lpstr>
      <vt:lpstr> </vt:lpstr>
      <vt:lpstr>PowerPoint Presentation</vt:lpstr>
      <vt:lpstr>PowerPoint Presentation</vt:lpstr>
      <vt:lpstr>PowerPoint Presentation</vt:lpstr>
      <vt:lpstr>Continuous Improvement is Collaborative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Becky Ofarrell</dc:creator>
  <cp:keywords/>
  <dc:description/>
  <cp:lastModifiedBy>Kathryn Ingerly</cp:lastModifiedBy>
  <cp:revision>2</cp:revision>
  <cp:lastPrinted>2021-05-25T19:44:23Z</cp:lastPrinted>
  <dcterms:created xsi:type="dcterms:W3CDTF">2021-05-20T15:24:40Z</dcterms:created>
  <dcterms:modified xsi:type="dcterms:W3CDTF">2024-06-18T02:38:52Z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0x01010026B49FC72850CC4BA48FA1C914E1DEAB</vt:lpwstr>
  </property>
  <property fmtid="{D5CDD505-2E9C-101B-9397-08002B2CF9AE}" pid="3" name="MediaServiceImageTags">
    <vt:lpwstr/>
  </property>
  <property fmtid="{D5CDD505-2E9C-101B-9397-08002B2CF9AE}" pid="4" name="_dlc_DocIdItemGuid">
    <vt:lpwstr>440ae5e1-66af-4c49-8074-0f490e1744b1</vt:lpwstr>
  </property>
</Properties>
</file>