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53"/>
  </p:notesMasterIdLst>
  <p:handoutMasterIdLst>
    <p:handoutMasterId r:id="rId54"/>
  </p:handoutMasterIdLst>
  <p:sldIdLst>
    <p:sldId id="335" r:id="rId2"/>
    <p:sldId id="336" r:id="rId3"/>
    <p:sldId id="337" r:id="rId4"/>
    <p:sldId id="338" r:id="rId5"/>
    <p:sldId id="339" r:id="rId6"/>
    <p:sldId id="340" r:id="rId7"/>
    <p:sldId id="341" r:id="rId8"/>
    <p:sldId id="342" r:id="rId9"/>
    <p:sldId id="343" r:id="rId10"/>
    <p:sldId id="344" r:id="rId11"/>
    <p:sldId id="345" r:id="rId12"/>
    <p:sldId id="346" r:id="rId13"/>
    <p:sldId id="347" r:id="rId14"/>
    <p:sldId id="348" r:id="rId15"/>
    <p:sldId id="349" r:id="rId16"/>
    <p:sldId id="350" r:id="rId17"/>
    <p:sldId id="351" r:id="rId18"/>
    <p:sldId id="352" r:id="rId19"/>
    <p:sldId id="353" r:id="rId20"/>
    <p:sldId id="354" r:id="rId21"/>
    <p:sldId id="355" r:id="rId22"/>
    <p:sldId id="356" r:id="rId23"/>
    <p:sldId id="357" r:id="rId24"/>
    <p:sldId id="358" r:id="rId25"/>
    <p:sldId id="359" r:id="rId26"/>
    <p:sldId id="360" r:id="rId27"/>
    <p:sldId id="361" r:id="rId28"/>
    <p:sldId id="362" r:id="rId29"/>
    <p:sldId id="363" r:id="rId30"/>
    <p:sldId id="364" r:id="rId31"/>
    <p:sldId id="365" r:id="rId32"/>
    <p:sldId id="366" r:id="rId33"/>
    <p:sldId id="367" r:id="rId34"/>
    <p:sldId id="368" r:id="rId35"/>
    <p:sldId id="369" r:id="rId36"/>
    <p:sldId id="370" r:id="rId37"/>
    <p:sldId id="371" r:id="rId38"/>
    <p:sldId id="372" r:id="rId39"/>
    <p:sldId id="373" r:id="rId40"/>
    <p:sldId id="374" r:id="rId41"/>
    <p:sldId id="375" r:id="rId42"/>
    <p:sldId id="376" r:id="rId43"/>
    <p:sldId id="377" r:id="rId44"/>
    <p:sldId id="378" r:id="rId45"/>
    <p:sldId id="379" r:id="rId46"/>
    <p:sldId id="380" r:id="rId47"/>
    <p:sldId id="381" r:id="rId48"/>
    <p:sldId id="382" r:id="rId49"/>
    <p:sldId id="383" r:id="rId50"/>
    <p:sldId id="384" r:id="rId51"/>
    <p:sldId id="385" r:id="rId52"/>
  </p:sldIdLst>
  <p:sldSz cx="4114800" cy="5943600"/>
  <p:notesSz cx="6858000" cy="9144000"/>
  <p:defaultTextStyle>
    <a:defPPr>
      <a:defRPr lang="en-US"/>
    </a:defPPr>
    <a:lvl1pPr marL="0" algn="l" defTabSz="574700" rtl="0" eaLnBrk="1" latinLnBrk="0" hangingPunct="1">
      <a:defRPr sz="1131" kern="1200">
        <a:solidFill>
          <a:schemeClr val="tx1"/>
        </a:solidFill>
        <a:latin typeface="+mn-lt"/>
        <a:ea typeface="+mn-ea"/>
        <a:cs typeface="+mn-cs"/>
      </a:defRPr>
    </a:lvl1pPr>
    <a:lvl2pPr marL="287350" algn="l" defTabSz="574700" rtl="0" eaLnBrk="1" latinLnBrk="0" hangingPunct="1">
      <a:defRPr sz="1131" kern="1200">
        <a:solidFill>
          <a:schemeClr val="tx1"/>
        </a:solidFill>
        <a:latin typeface="+mn-lt"/>
        <a:ea typeface="+mn-ea"/>
        <a:cs typeface="+mn-cs"/>
      </a:defRPr>
    </a:lvl2pPr>
    <a:lvl3pPr marL="574700" algn="l" defTabSz="574700" rtl="0" eaLnBrk="1" latinLnBrk="0" hangingPunct="1">
      <a:defRPr sz="1131" kern="1200">
        <a:solidFill>
          <a:schemeClr val="tx1"/>
        </a:solidFill>
        <a:latin typeface="+mn-lt"/>
        <a:ea typeface="+mn-ea"/>
        <a:cs typeface="+mn-cs"/>
      </a:defRPr>
    </a:lvl3pPr>
    <a:lvl4pPr marL="862051" algn="l" defTabSz="574700" rtl="0" eaLnBrk="1" latinLnBrk="0" hangingPunct="1">
      <a:defRPr sz="1131" kern="1200">
        <a:solidFill>
          <a:schemeClr val="tx1"/>
        </a:solidFill>
        <a:latin typeface="+mn-lt"/>
        <a:ea typeface="+mn-ea"/>
        <a:cs typeface="+mn-cs"/>
      </a:defRPr>
    </a:lvl4pPr>
    <a:lvl5pPr marL="1149401" algn="l" defTabSz="574700" rtl="0" eaLnBrk="1" latinLnBrk="0" hangingPunct="1">
      <a:defRPr sz="1131" kern="1200">
        <a:solidFill>
          <a:schemeClr val="tx1"/>
        </a:solidFill>
        <a:latin typeface="+mn-lt"/>
        <a:ea typeface="+mn-ea"/>
        <a:cs typeface="+mn-cs"/>
      </a:defRPr>
    </a:lvl5pPr>
    <a:lvl6pPr marL="1436751" algn="l" defTabSz="574700" rtl="0" eaLnBrk="1" latinLnBrk="0" hangingPunct="1">
      <a:defRPr sz="1131" kern="1200">
        <a:solidFill>
          <a:schemeClr val="tx1"/>
        </a:solidFill>
        <a:latin typeface="+mn-lt"/>
        <a:ea typeface="+mn-ea"/>
        <a:cs typeface="+mn-cs"/>
      </a:defRPr>
    </a:lvl6pPr>
    <a:lvl7pPr marL="1724101" algn="l" defTabSz="574700" rtl="0" eaLnBrk="1" latinLnBrk="0" hangingPunct="1">
      <a:defRPr sz="1131" kern="1200">
        <a:solidFill>
          <a:schemeClr val="tx1"/>
        </a:solidFill>
        <a:latin typeface="+mn-lt"/>
        <a:ea typeface="+mn-ea"/>
        <a:cs typeface="+mn-cs"/>
      </a:defRPr>
    </a:lvl7pPr>
    <a:lvl8pPr marL="2011451" algn="l" defTabSz="574700" rtl="0" eaLnBrk="1" latinLnBrk="0" hangingPunct="1">
      <a:defRPr sz="1131" kern="1200">
        <a:solidFill>
          <a:schemeClr val="tx1"/>
        </a:solidFill>
        <a:latin typeface="+mn-lt"/>
        <a:ea typeface="+mn-ea"/>
        <a:cs typeface="+mn-cs"/>
      </a:defRPr>
    </a:lvl8pPr>
    <a:lvl9pPr marL="2298802" algn="l" defTabSz="574700" rtl="0" eaLnBrk="1" latinLnBrk="0" hangingPunct="1">
      <a:defRPr sz="1131" kern="1200">
        <a:solidFill>
          <a:schemeClr val="tx1"/>
        </a:solidFill>
        <a:latin typeface="+mn-lt"/>
        <a:ea typeface="+mn-ea"/>
        <a:cs typeface="+mn-cs"/>
      </a:defRPr>
    </a:lvl9pPr>
  </p:defaultTextStyle>
  <p:extLst>
    <p:ext uri="{EFAFB233-063F-42B5-8137-9DF3F51BA10A}">
      <p15:sldGuideLst xmlns:p15="http://schemas.microsoft.com/office/powerpoint/2012/main">
        <p15:guide id="7" orient="horz" pos="141" userDrawn="1">
          <p15:clr>
            <a:srgbClr val="A4A3A4"/>
          </p15:clr>
        </p15:guide>
        <p15:guide id="10" pos="1296" userDrawn="1">
          <p15:clr>
            <a:srgbClr val="A4A3A4"/>
          </p15:clr>
        </p15:guide>
        <p15:guide id="22" orient="horz" pos="3600" userDrawn="1">
          <p15:clr>
            <a:srgbClr val="A4A3A4"/>
          </p15:clr>
        </p15:guide>
        <p15:guide id="23" pos="360" userDrawn="1">
          <p15:clr>
            <a:srgbClr val="A4A3A4"/>
          </p15:clr>
        </p15:guide>
        <p15:guide id="24" pos="2226" userDrawn="1">
          <p15:clr>
            <a:srgbClr val="A4A3A4"/>
          </p15:clr>
        </p15:guide>
        <p15:guide id="25" pos="366" userDrawn="1">
          <p15:clr>
            <a:srgbClr val="A4A3A4"/>
          </p15:clr>
        </p15:guide>
        <p15:guide id="32" orient="horz" pos="34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4040"/>
    <a:srgbClr val="5FA4CE"/>
    <a:srgbClr val="FF0000"/>
    <a:srgbClr val="F9C940"/>
    <a:srgbClr val="E7E9EE"/>
    <a:srgbClr val="D1DFF1"/>
    <a:srgbClr val="ED7D31"/>
    <a:srgbClr val="0A4A8E"/>
    <a:srgbClr val="808383"/>
    <a:srgbClr val="0A49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68"/>
    <p:restoredTop sz="95833"/>
  </p:normalViewPr>
  <p:slideViewPr>
    <p:cSldViewPr snapToGrid="0" snapToObjects="1" showGuides="1">
      <p:cViewPr>
        <p:scale>
          <a:sx n="126" d="100"/>
          <a:sy n="126" d="100"/>
        </p:scale>
        <p:origin x="3328" y="248"/>
      </p:cViewPr>
      <p:guideLst>
        <p:guide orient="horz" pos="141"/>
        <p:guide pos="1296"/>
        <p:guide orient="horz" pos="3600"/>
        <p:guide pos="360"/>
        <p:guide pos="2226"/>
        <p:guide pos="366"/>
        <p:guide orient="horz" pos="34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29" d="100"/>
          <a:sy n="129" d="100"/>
        </p:scale>
        <p:origin x="3192"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60771965626644"/>
          <c:y val="2.5309695008210703E-2"/>
          <c:w val="0.65450180422917692"/>
          <c:h val="0.94544190677539974"/>
        </c:manualLayout>
      </c:layout>
      <c:pieChart>
        <c:varyColors val="1"/>
        <c:ser>
          <c:idx val="0"/>
          <c:order val="0"/>
          <c:tx>
            <c:strRef>
              <c:f>Sheet1!$B$1</c:f>
              <c:strCache>
                <c:ptCount val="1"/>
                <c:pt idx="0">
                  <c:v>Sales</c:v>
                </c:pt>
              </c:strCache>
            </c:strRef>
          </c:tx>
          <c:spPr>
            <a:ln>
              <a:solidFill>
                <a:srgbClr val="404040"/>
              </a:solidFill>
            </a:ln>
          </c:spPr>
          <c:dPt>
            <c:idx val="0"/>
            <c:bubble3D val="0"/>
            <c:spPr>
              <a:solidFill>
                <a:srgbClr val="5FA4CE"/>
              </a:solidFill>
              <a:ln w="19050">
                <a:solidFill>
                  <a:srgbClr val="404040"/>
                </a:solidFill>
              </a:ln>
              <a:effectLst/>
            </c:spPr>
            <c:extLst>
              <c:ext xmlns:c16="http://schemas.microsoft.com/office/drawing/2014/chart" uri="{C3380CC4-5D6E-409C-BE32-E72D297353CC}">
                <c16:uniqueId val="{00000003-472F-BD4D-94B5-EA3209C07972}"/>
              </c:ext>
            </c:extLst>
          </c:dPt>
          <c:dPt>
            <c:idx val="1"/>
            <c:bubble3D val="0"/>
            <c:spPr>
              <a:solidFill>
                <a:srgbClr val="5FA4CE"/>
              </a:solidFill>
              <a:ln w="19050">
                <a:solidFill>
                  <a:srgbClr val="404040"/>
                </a:solidFill>
              </a:ln>
              <a:effectLst/>
            </c:spPr>
            <c:extLst>
              <c:ext xmlns:c16="http://schemas.microsoft.com/office/drawing/2014/chart" uri="{C3380CC4-5D6E-409C-BE32-E72D297353CC}">
                <c16:uniqueId val="{00000004-472F-BD4D-94B5-EA3209C07972}"/>
              </c:ext>
            </c:extLst>
          </c:dPt>
          <c:dPt>
            <c:idx val="2"/>
            <c:bubble3D val="0"/>
            <c:spPr>
              <a:solidFill>
                <a:srgbClr val="5FA4CE"/>
              </a:solidFill>
              <a:ln w="19050">
                <a:solidFill>
                  <a:srgbClr val="404040"/>
                </a:solidFill>
              </a:ln>
              <a:effectLst/>
            </c:spPr>
            <c:extLst>
              <c:ext xmlns:c16="http://schemas.microsoft.com/office/drawing/2014/chart" uri="{C3380CC4-5D6E-409C-BE32-E72D297353CC}">
                <c16:uniqueId val="{00000002-472F-BD4D-94B5-EA3209C07972}"/>
              </c:ext>
            </c:extLst>
          </c:dPt>
          <c:dLbls>
            <c:dLbl>
              <c:idx val="0"/>
              <c:layout>
                <c:manualLayout>
                  <c:x val="-0.20760300580860822"/>
                  <c:y val="0.19479457296366565"/>
                </c:manualLayout>
              </c:layout>
              <c:tx>
                <c:rich>
                  <a:bodyPr/>
                  <a:lstStyle/>
                  <a:p>
                    <a:r>
                      <a:rPr lang="en-US" b="1">
                        <a:solidFill>
                          <a:schemeClr val="bg1"/>
                        </a:solidFill>
                      </a:rPr>
                      <a:t>Value-added </a:t>
                    </a:r>
                    <a:br>
                      <a:rPr lang="en-US" b="1">
                        <a:solidFill>
                          <a:schemeClr val="bg1"/>
                        </a:solidFill>
                      </a:rPr>
                    </a:br>
                    <a:r>
                      <a:rPr lang="en-US" b="1">
                        <a:solidFill>
                          <a:schemeClr val="bg1"/>
                        </a:solidFill>
                      </a:rPr>
                      <a:t>work</a:t>
                    </a:r>
                  </a:p>
                </c:rich>
              </c:tx>
              <c:dLblPos val="bestFit"/>
              <c:showLegendKey val="0"/>
              <c:showVal val="1"/>
              <c:showCatName val="0"/>
              <c:showSerName val="0"/>
              <c:showPercent val="0"/>
              <c:showBubbleSize val="0"/>
              <c:extLst>
                <c:ext xmlns:c15="http://schemas.microsoft.com/office/drawing/2012/chart" uri="{CE6537A1-D6FC-4f65-9D91-7224C49458BB}">
                  <c15:layout>
                    <c:manualLayout>
                      <c:w val="0.32826661139720142"/>
                      <c:h val="0.22414265899271399"/>
                    </c:manualLayout>
                  </c15:layout>
                  <c15:showDataLabelsRange val="0"/>
                </c:ext>
                <c:ext xmlns:c16="http://schemas.microsoft.com/office/drawing/2014/chart" uri="{C3380CC4-5D6E-409C-BE32-E72D297353CC}">
                  <c16:uniqueId val="{00000003-472F-BD4D-94B5-EA3209C07972}"/>
                </c:ext>
              </c:extLst>
            </c:dLbl>
            <c:dLbl>
              <c:idx val="1"/>
              <c:tx>
                <c:rich>
                  <a:bodyPr/>
                  <a:lstStyle/>
                  <a:p>
                    <a:r>
                      <a:rPr lang="en-US" b="1">
                        <a:solidFill>
                          <a:schemeClr val="bg1"/>
                        </a:solidFill>
                      </a:rPr>
                      <a:t>Incidental work</a:t>
                    </a:r>
                  </a:p>
                </c:rich>
              </c:tx>
              <c:dLblPos val="ctr"/>
              <c:showLegendKey val="0"/>
              <c:showVal val="1"/>
              <c:showCatName val="0"/>
              <c:showSerName val="0"/>
              <c:showPercent val="0"/>
              <c:showBubbleSize val="0"/>
              <c:extLst>
                <c:ext xmlns:c15="http://schemas.microsoft.com/office/drawing/2012/chart" uri="{CE6537A1-D6FC-4f65-9D91-7224C49458BB}">
                  <c15:layout>
                    <c:manualLayout>
                      <c:w val="0.34498801609191737"/>
                      <c:h val="0.15449037833011814"/>
                    </c:manualLayout>
                  </c15:layout>
                  <c15:showDataLabelsRange val="0"/>
                </c:ext>
                <c:ext xmlns:c16="http://schemas.microsoft.com/office/drawing/2014/chart" uri="{C3380CC4-5D6E-409C-BE32-E72D297353CC}">
                  <c16:uniqueId val="{00000004-472F-BD4D-94B5-EA3209C07972}"/>
                </c:ext>
              </c:extLst>
            </c:dLbl>
            <c:dLbl>
              <c:idx val="2"/>
              <c:layout>
                <c:manualLayout>
                  <c:x val="0.19650022054642363"/>
                  <c:y val="0.14445697750426478"/>
                </c:manualLayout>
              </c:layout>
              <c:tx>
                <c:rich>
                  <a:bodyPr/>
                  <a:lstStyle/>
                  <a:p>
                    <a:r>
                      <a:rPr lang="en-US" b="1">
                        <a:solidFill>
                          <a:schemeClr val="bg1"/>
                        </a:solidFill>
                      </a:rPr>
                      <a:t>Waste</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472F-BD4D-94B5-EA3209C0797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1st Qtr</c:v>
                </c:pt>
                <c:pt idx="1">
                  <c:v>2nd Qtr</c:v>
                </c:pt>
                <c:pt idx="2">
                  <c:v>3rd Qtr</c:v>
                </c:pt>
              </c:strCache>
            </c:strRef>
          </c:cat>
          <c:val>
            <c:numRef>
              <c:f>Sheet1!$B$2:$B$4</c:f>
              <c:numCache>
                <c:formatCode>General</c:formatCode>
                <c:ptCount val="3"/>
                <c:pt idx="0">
                  <c:v>0.33333299999999999</c:v>
                </c:pt>
                <c:pt idx="1">
                  <c:v>0.33333299999999999</c:v>
                </c:pt>
                <c:pt idx="2">
                  <c:v>0.33333299999999999</c:v>
                </c:pt>
              </c:numCache>
            </c:numRef>
          </c:val>
          <c:extLst>
            <c:ext xmlns:c16="http://schemas.microsoft.com/office/drawing/2014/chart" uri="{C3380CC4-5D6E-409C-BE32-E72D297353CC}">
              <c16:uniqueId val="{00000000-472F-BD4D-94B5-EA3209C0797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F79A52F-EA1D-1C48-B36B-3A856C5EDC8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Arial Regular"/>
            </a:endParaRPr>
          </a:p>
        </p:txBody>
      </p:sp>
      <p:sp>
        <p:nvSpPr>
          <p:cNvPr id="3" name="Date Placeholder 2">
            <a:extLst>
              <a:ext uri="{FF2B5EF4-FFF2-40B4-BE49-F238E27FC236}">
                <a16:creationId xmlns:a16="http://schemas.microsoft.com/office/drawing/2014/main" id="{5578D14F-CA9E-7848-AC7C-FE8654D75D5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F90ADD4-84B3-764C-8902-99E6B9502078}" type="datetimeFigureOut">
              <a:rPr lang="en-US">
                <a:latin typeface="Arial Regular"/>
              </a:rPr>
              <a:t>1/21/21</a:t>
            </a:fld>
            <a:endParaRPr lang="en-US">
              <a:latin typeface="Arial Regular"/>
            </a:endParaRPr>
          </a:p>
        </p:txBody>
      </p:sp>
      <p:sp>
        <p:nvSpPr>
          <p:cNvPr id="4" name="Footer Placeholder 3">
            <a:extLst>
              <a:ext uri="{FF2B5EF4-FFF2-40B4-BE49-F238E27FC236}">
                <a16:creationId xmlns:a16="http://schemas.microsoft.com/office/drawing/2014/main" id="{F5F25D63-0A1C-D94F-829D-4239C58A2C9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Arial Regular"/>
            </a:endParaRPr>
          </a:p>
        </p:txBody>
      </p:sp>
      <p:sp>
        <p:nvSpPr>
          <p:cNvPr id="5" name="Slide Number Placeholder 4">
            <a:extLst>
              <a:ext uri="{FF2B5EF4-FFF2-40B4-BE49-F238E27FC236}">
                <a16:creationId xmlns:a16="http://schemas.microsoft.com/office/drawing/2014/main" id="{EF887725-AD4A-9940-849B-F150C522C27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2D7888-58BA-2B46-8CBE-58F281CB5A88}" type="slidenum">
              <a:rPr>
                <a:latin typeface="Arial Regular"/>
              </a:rPr>
              <a:t>‹#›</a:t>
            </a:fld>
            <a:endParaRPr lang="en-US">
              <a:latin typeface="Arial Regular"/>
            </a:endParaRPr>
          </a:p>
        </p:txBody>
      </p:sp>
    </p:spTree>
    <p:extLst>
      <p:ext uri="{BB962C8B-B14F-4D97-AF65-F5344CB8AC3E}">
        <p14:creationId xmlns:p14="http://schemas.microsoft.com/office/powerpoint/2010/main" val="213321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null)"/>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null)"/>
              </a:defRPr>
            </a:lvl1pPr>
          </a:lstStyle>
          <a:p>
            <a:fld id="{067775AB-187D-C94B-A90A-727152E03170}" type="datetimeFigureOut">
              <a:rPr lang="en-US"/>
              <a:pPr/>
              <a:t>1/21/21</a:t>
            </a:fld>
            <a:endParaRPr lang="en-US"/>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null)"/>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null)"/>
              </a:defRPr>
            </a:lvl1pPr>
          </a:lstStyle>
          <a:p>
            <a:fld id="{8B53BD99-3242-7B4D-B302-E9EEFEFF213E}" type="slidenum">
              <a:rPr lang="en-US"/>
              <a:pPr/>
              <a:t>‹#›</a:t>
            </a:fld>
            <a:endParaRPr lang="en-US"/>
          </a:p>
        </p:txBody>
      </p:sp>
    </p:spTree>
    <p:extLst>
      <p:ext uri="{BB962C8B-B14F-4D97-AF65-F5344CB8AC3E}">
        <p14:creationId xmlns:p14="http://schemas.microsoft.com/office/powerpoint/2010/main" val="1353834371"/>
      </p:ext>
    </p:extLst>
  </p:cSld>
  <p:clrMap bg1="lt1" tx1="dk1" bg2="lt2" tx2="dk2" accent1="accent1" accent2="accent2" accent3="accent3" accent4="accent4" accent5="accent5" accent6="accent6" hlink="hlink" folHlink="folHlink"/>
  <p:notesStyle>
    <a:lvl1pPr marL="0" algn="l" defTabSz="574700" rtl="0" eaLnBrk="1" latinLnBrk="0" hangingPunct="1">
      <a:defRPr sz="754" b="0" i="0" kern="1200">
        <a:solidFill>
          <a:schemeClr val="tx1"/>
        </a:solidFill>
        <a:latin typeface="Arial (null)"/>
        <a:ea typeface="+mn-ea"/>
        <a:cs typeface="+mn-cs"/>
      </a:defRPr>
    </a:lvl1pPr>
    <a:lvl2pPr marL="287350" algn="l" defTabSz="574700" rtl="0" eaLnBrk="1" latinLnBrk="0" hangingPunct="1">
      <a:defRPr sz="754" b="0" i="0" kern="1200">
        <a:solidFill>
          <a:schemeClr val="tx1"/>
        </a:solidFill>
        <a:latin typeface="Arial (null)"/>
        <a:ea typeface="+mn-ea"/>
        <a:cs typeface="+mn-cs"/>
      </a:defRPr>
    </a:lvl2pPr>
    <a:lvl3pPr marL="574700" algn="l" defTabSz="574700" rtl="0" eaLnBrk="1" latinLnBrk="0" hangingPunct="1">
      <a:defRPr sz="754" b="0" i="0" kern="1200">
        <a:solidFill>
          <a:schemeClr val="tx1"/>
        </a:solidFill>
        <a:latin typeface="Arial (null)"/>
        <a:ea typeface="+mn-ea"/>
        <a:cs typeface="+mn-cs"/>
      </a:defRPr>
    </a:lvl3pPr>
    <a:lvl4pPr marL="862051" algn="l" defTabSz="574700" rtl="0" eaLnBrk="1" latinLnBrk="0" hangingPunct="1">
      <a:defRPr sz="754" b="0" i="0" kern="1200">
        <a:solidFill>
          <a:schemeClr val="tx1"/>
        </a:solidFill>
        <a:latin typeface="Arial (null)"/>
        <a:ea typeface="+mn-ea"/>
        <a:cs typeface="+mn-cs"/>
      </a:defRPr>
    </a:lvl4pPr>
    <a:lvl5pPr marL="1149401" algn="l" defTabSz="574700" rtl="0" eaLnBrk="1" latinLnBrk="0" hangingPunct="1">
      <a:defRPr sz="754" b="0" i="0" kern="1200">
        <a:solidFill>
          <a:schemeClr val="tx1"/>
        </a:solidFill>
        <a:latin typeface="Arial (null)"/>
        <a:ea typeface="+mn-ea"/>
        <a:cs typeface="+mn-cs"/>
      </a:defRPr>
    </a:lvl5pPr>
    <a:lvl6pPr marL="1436751" algn="l" defTabSz="574700" rtl="0" eaLnBrk="1" latinLnBrk="0" hangingPunct="1">
      <a:defRPr sz="754" kern="1200">
        <a:solidFill>
          <a:schemeClr val="tx1"/>
        </a:solidFill>
        <a:latin typeface="+mn-lt"/>
        <a:ea typeface="+mn-ea"/>
        <a:cs typeface="+mn-cs"/>
      </a:defRPr>
    </a:lvl6pPr>
    <a:lvl7pPr marL="1724101" algn="l" defTabSz="574700" rtl="0" eaLnBrk="1" latinLnBrk="0" hangingPunct="1">
      <a:defRPr sz="754" kern="1200">
        <a:solidFill>
          <a:schemeClr val="tx1"/>
        </a:solidFill>
        <a:latin typeface="+mn-lt"/>
        <a:ea typeface="+mn-ea"/>
        <a:cs typeface="+mn-cs"/>
      </a:defRPr>
    </a:lvl7pPr>
    <a:lvl8pPr marL="2011451" algn="l" defTabSz="574700" rtl="0" eaLnBrk="1" latinLnBrk="0" hangingPunct="1">
      <a:defRPr sz="754" kern="1200">
        <a:solidFill>
          <a:schemeClr val="tx1"/>
        </a:solidFill>
        <a:latin typeface="+mn-lt"/>
        <a:ea typeface="+mn-ea"/>
        <a:cs typeface="+mn-cs"/>
      </a:defRPr>
    </a:lvl8pPr>
    <a:lvl9pPr marL="2298802" algn="l" defTabSz="574700" rtl="0" eaLnBrk="1" latinLnBrk="0" hangingPunct="1">
      <a:defRPr sz="754"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15" name="Content Placeholder">
            <a:extLst>
              <a:ext uri="{FF2B5EF4-FFF2-40B4-BE49-F238E27FC236}">
                <a16:creationId xmlns:a16="http://schemas.microsoft.com/office/drawing/2014/main" id="{4C3DAF4C-D4CA-B841-A6C3-98D646F4AE43}"/>
              </a:ext>
            </a:extLst>
          </p:cNvPr>
          <p:cNvSpPr>
            <a:spLocks noGrp="1"/>
          </p:cNvSpPr>
          <p:nvPr>
            <p:ph type="body" sz="quarter" idx="14"/>
          </p:nvPr>
        </p:nvSpPr>
        <p:spPr>
          <a:xfrm>
            <a:off x="594360" y="1600200"/>
            <a:ext cx="2926080" cy="3938954"/>
          </a:xfrm>
          <a:prstGeom prst="rect">
            <a:avLst/>
          </a:prstGeom>
        </p:spPr>
        <p:txBody>
          <a:bodyPr wrap="square" lIns="0" tIns="0" rIns="0" bIns="0">
            <a:noAutofit/>
          </a:bodyPr>
          <a:lstStyle>
            <a:lvl1pPr marL="0" indent="0">
              <a:lnSpc>
                <a:spcPct val="100000"/>
              </a:lnSpc>
              <a:spcBef>
                <a:spcPts val="0"/>
              </a:spcBef>
              <a:spcAft>
                <a:spcPts val="800"/>
              </a:spcAft>
              <a:buClr>
                <a:srgbClr val="404040"/>
              </a:buClr>
              <a:buFontTx/>
              <a:buNone/>
              <a:tabLst/>
              <a:defRPr sz="1600">
                <a:solidFill>
                  <a:srgbClr val="404040"/>
                </a:solidFill>
              </a:defRPr>
            </a:lvl1pPr>
            <a:lvl2pPr marL="4763" indent="0">
              <a:lnSpc>
                <a:spcPct val="100000"/>
              </a:lnSpc>
              <a:spcBef>
                <a:spcPts val="0"/>
              </a:spcBef>
              <a:spcAft>
                <a:spcPts val="800"/>
              </a:spcAft>
              <a:buClr>
                <a:srgbClr val="404040"/>
              </a:buClr>
              <a:buFontTx/>
              <a:buNone/>
              <a:tabLst/>
              <a:defRPr sz="1600">
                <a:solidFill>
                  <a:srgbClr val="404040"/>
                </a:solidFill>
              </a:defRPr>
            </a:lvl2pPr>
            <a:lvl3pPr marL="4763" indent="0">
              <a:lnSpc>
                <a:spcPct val="100000"/>
              </a:lnSpc>
              <a:spcBef>
                <a:spcPts val="0"/>
              </a:spcBef>
              <a:spcAft>
                <a:spcPts val="800"/>
              </a:spcAft>
              <a:buClr>
                <a:srgbClr val="404040"/>
              </a:buClr>
              <a:buFontTx/>
              <a:buNone/>
              <a:tabLst/>
              <a:defRPr sz="1600">
                <a:solidFill>
                  <a:srgbClr val="404040"/>
                </a:solidFill>
              </a:defRPr>
            </a:lvl3pPr>
            <a:lvl4pPr marL="4763" indent="0">
              <a:lnSpc>
                <a:spcPct val="100000"/>
              </a:lnSpc>
              <a:spcBef>
                <a:spcPts val="0"/>
              </a:spcBef>
              <a:spcAft>
                <a:spcPts val="800"/>
              </a:spcAft>
              <a:buClr>
                <a:srgbClr val="404040"/>
              </a:buClr>
              <a:buFontTx/>
              <a:buNone/>
              <a:tabLst/>
              <a:defRPr sz="1600">
                <a:solidFill>
                  <a:srgbClr val="404040"/>
                </a:solidFill>
              </a:defRPr>
            </a:lvl4pPr>
            <a:lvl5pPr marL="4763" indent="0">
              <a:lnSpc>
                <a:spcPct val="100000"/>
              </a:lnSpc>
              <a:spcBef>
                <a:spcPts val="0"/>
              </a:spcBef>
              <a:spcAft>
                <a:spcPts val="800"/>
              </a:spcAft>
              <a:buClr>
                <a:srgbClr val="404040"/>
              </a:buClr>
              <a:buFontTx/>
              <a:buNone/>
              <a:tabLst/>
              <a:defRPr sz="1600">
                <a:solidFill>
                  <a:srgbClr val="404040"/>
                </a:solidFill>
              </a:defRPr>
            </a:lvl5pPr>
          </a:lstStyle>
          <a:p>
            <a:pPr lvl="0"/>
            <a:r>
              <a:rPr lang="en-US"/>
              <a:t>Click to edit Master text styles</a:t>
            </a:r>
          </a:p>
        </p:txBody>
      </p:sp>
      <p:sp>
        <p:nvSpPr>
          <p:cNvPr id="16" name="Title Placeholder">
            <a:extLst>
              <a:ext uri="{FF2B5EF4-FFF2-40B4-BE49-F238E27FC236}">
                <a16:creationId xmlns:a16="http://schemas.microsoft.com/office/drawing/2014/main" id="{422E5574-76EC-4E4B-B702-34A67714698D}"/>
              </a:ext>
            </a:extLst>
          </p:cNvPr>
          <p:cNvSpPr>
            <a:spLocks noGrp="1"/>
          </p:cNvSpPr>
          <p:nvPr>
            <p:ph type="title" hasCustomPrompt="1"/>
          </p:nvPr>
        </p:nvSpPr>
        <p:spPr>
          <a:xfrm>
            <a:off x="457200" y="910883"/>
            <a:ext cx="3200400" cy="295466"/>
          </a:xfrm>
          <a:prstGeom prst="rect">
            <a:avLst/>
          </a:prstGeom>
        </p:spPr>
        <p:txBody>
          <a:bodyPr vert="horz" wrap="square" lIns="0" tIns="0" rIns="0" bIns="0" rtlCol="0" anchor="b" anchorCtr="0">
            <a:spAutoFit/>
          </a:bodyPr>
          <a:lstStyle>
            <a:lvl1pPr>
              <a:lnSpc>
                <a:spcPct val="80000"/>
              </a:lnSpc>
              <a:defRPr/>
            </a:lvl1pPr>
          </a:lstStyle>
          <a:p>
            <a:r>
              <a:rPr lang="en-US"/>
              <a:t>title</a:t>
            </a:r>
            <a:endParaRPr lang="en-US" dirty="0"/>
          </a:p>
        </p:txBody>
      </p:sp>
    </p:spTree>
    <p:extLst>
      <p:ext uri="{BB962C8B-B14F-4D97-AF65-F5344CB8AC3E}">
        <p14:creationId xmlns:p14="http://schemas.microsoft.com/office/powerpoint/2010/main" val="4234481806"/>
      </p:ext>
    </p:extLst>
  </p:cSld>
  <p:clrMapOvr>
    <a:masterClrMapping/>
  </p:clrMapOvr>
  <p:extLst>
    <p:ext uri="{DCECCB84-F9BA-43D5-87BE-67443E8EF086}">
      <p15:sldGuideLst xmlns:p15="http://schemas.microsoft.com/office/powerpoint/2012/main">
        <p15:guide id="1" orient="horz" pos="1872" userDrawn="1">
          <p15:clr>
            <a:srgbClr val="FBAE40"/>
          </p15:clr>
        </p15:guide>
        <p15:guide id="2" pos="1296" userDrawn="1">
          <p15:clr>
            <a:srgbClr val="FBAE40"/>
          </p15:clr>
        </p15:guide>
        <p15:guide id="3" pos="137" userDrawn="1">
          <p15:clr>
            <a:srgbClr val="FBAE40"/>
          </p15:clr>
        </p15:guide>
        <p15:guide id="4" pos="2452"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F49BFA7-8ACB-1D46-8302-9DDB6AB7CE59}"/>
              </a:ext>
            </a:extLst>
          </p:cNvPr>
          <p:cNvGrpSpPr/>
          <p:nvPr userDrawn="1"/>
        </p:nvGrpSpPr>
        <p:grpSpPr>
          <a:xfrm>
            <a:off x="-67359" y="-49223"/>
            <a:ext cx="4251106" cy="6051692"/>
            <a:chOff x="-67359" y="-49223"/>
            <a:chExt cx="4251106" cy="6051692"/>
          </a:xfrm>
        </p:grpSpPr>
        <p:grpSp>
          <p:nvGrpSpPr>
            <p:cNvPr id="9" name="Group 8">
              <a:extLst>
                <a:ext uri="{FF2B5EF4-FFF2-40B4-BE49-F238E27FC236}">
                  <a16:creationId xmlns:a16="http://schemas.microsoft.com/office/drawing/2014/main" id="{D8D62A7F-B6E6-F448-BAD6-980D9D1A2BA3}"/>
                </a:ext>
              </a:extLst>
            </p:cNvPr>
            <p:cNvGrpSpPr/>
            <p:nvPr userDrawn="1"/>
          </p:nvGrpSpPr>
          <p:grpSpPr>
            <a:xfrm>
              <a:off x="-67359" y="-46792"/>
              <a:ext cx="288628" cy="277943"/>
              <a:chOff x="-263136" y="-263141"/>
              <a:chExt cx="256558" cy="256563"/>
            </a:xfrm>
          </p:grpSpPr>
          <p:cxnSp>
            <p:nvCxnSpPr>
              <p:cNvPr id="21" name="Straight Connector 20">
                <a:extLst>
                  <a:ext uri="{FF2B5EF4-FFF2-40B4-BE49-F238E27FC236}">
                    <a16:creationId xmlns:a16="http://schemas.microsoft.com/office/drawing/2014/main" id="{B936D828-85AF-C047-8462-5AECEEF6AB0A}"/>
                  </a:ext>
                </a:extLst>
              </p:cNvPr>
              <p:cNvCxnSpPr/>
              <p:nvPr userDrawn="1"/>
            </p:nvCxnSpPr>
            <p:spPr>
              <a:xfrm>
                <a:off x="-6578" y="-263141"/>
                <a:ext cx="0" cy="243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C53C90B-94AC-8342-BBD7-9082BF004870}"/>
                  </a:ext>
                </a:extLst>
              </p:cNvPr>
              <p:cNvCxnSpPr/>
              <p:nvPr userDrawn="1"/>
            </p:nvCxnSpPr>
            <p:spPr>
              <a:xfrm rot="16200000">
                <a:off x="-141435" y="-128279"/>
                <a:ext cx="0" cy="243401"/>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BE9A2CC5-8140-754D-8932-1D65148CD503}"/>
                </a:ext>
              </a:extLst>
            </p:cNvPr>
            <p:cNvGrpSpPr/>
            <p:nvPr userDrawn="1"/>
          </p:nvGrpSpPr>
          <p:grpSpPr>
            <a:xfrm rot="5400000">
              <a:off x="3900462" y="-54571"/>
              <a:ext cx="277938" cy="288633"/>
              <a:chOff x="-263136" y="-263141"/>
              <a:chExt cx="256558" cy="256563"/>
            </a:xfrm>
          </p:grpSpPr>
          <p:cxnSp>
            <p:nvCxnSpPr>
              <p:cNvPr id="19" name="Straight Connector 18">
                <a:extLst>
                  <a:ext uri="{FF2B5EF4-FFF2-40B4-BE49-F238E27FC236}">
                    <a16:creationId xmlns:a16="http://schemas.microsoft.com/office/drawing/2014/main" id="{EE2C64F4-0A54-6A43-A3FF-90CBA4756DAF}"/>
                  </a:ext>
                </a:extLst>
              </p:cNvPr>
              <p:cNvCxnSpPr/>
              <p:nvPr userDrawn="1"/>
            </p:nvCxnSpPr>
            <p:spPr>
              <a:xfrm>
                <a:off x="-6578" y="-263141"/>
                <a:ext cx="0" cy="243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8691042-511D-A04C-AAEA-8D1C66EB2C67}"/>
                  </a:ext>
                </a:extLst>
              </p:cNvPr>
              <p:cNvCxnSpPr/>
              <p:nvPr userDrawn="1"/>
            </p:nvCxnSpPr>
            <p:spPr>
              <a:xfrm rot="16200000">
                <a:off x="-141435" y="-128279"/>
                <a:ext cx="0" cy="243401"/>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5EA3EC3D-3CCF-3848-A611-7615144EBD2C}"/>
                </a:ext>
              </a:extLst>
            </p:cNvPr>
            <p:cNvGrpSpPr/>
            <p:nvPr userDrawn="1"/>
          </p:nvGrpSpPr>
          <p:grpSpPr>
            <a:xfrm flipV="1">
              <a:off x="-67359" y="5724526"/>
              <a:ext cx="288628" cy="277943"/>
              <a:chOff x="-263136" y="-263141"/>
              <a:chExt cx="256558" cy="256563"/>
            </a:xfrm>
          </p:grpSpPr>
          <p:cxnSp>
            <p:nvCxnSpPr>
              <p:cNvPr id="17" name="Straight Connector 16">
                <a:extLst>
                  <a:ext uri="{FF2B5EF4-FFF2-40B4-BE49-F238E27FC236}">
                    <a16:creationId xmlns:a16="http://schemas.microsoft.com/office/drawing/2014/main" id="{B760B039-4B7E-6847-B28B-97045A5A7A3B}"/>
                  </a:ext>
                </a:extLst>
              </p:cNvPr>
              <p:cNvCxnSpPr/>
              <p:nvPr userDrawn="1"/>
            </p:nvCxnSpPr>
            <p:spPr>
              <a:xfrm>
                <a:off x="-6578" y="-263141"/>
                <a:ext cx="0" cy="243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88CD67F-085F-9F43-9CE1-B89AC58130D5}"/>
                  </a:ext>
                </a:extLst>
              </p:cNvPr>
              <p:cNvCxnSpPr/>
              <p:nvPr userDrawn="1"/>
            </p:nvCxnSpPr>
            <p:spPr>
              <a:xfrm rot="16200000">
                <a:off x="-141435" y="-128279"/>
                <a:ext cx="0" cy="243401"/>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36154676-2251-C44A-AA7D-63AACA1298A8}"/>
                </a:ext>
              </a:extLst>
            </p:cNvPr>
            <p:cNvGrpSpPr/>
            <p:nvPr userDrawn="1"/>
          </p:nvGrpSpPr>
          <p:grpSpPr>
            <a:xfrm rot="16200000" flipV="1">
              <a:off x="3891617" y="5719178"/>
              <a:ext cx="277938" cy="288633"/>
              <a:chOff x="-263136" y="-263141"/>
              <a:chExt cx="256558" cy="256563"/>
            </a:xfrm>
          </p:grpSpPr>
          <p:cxnSp>
            <p:nvCxnSpPr>
              <p:cNvPr id="15" name="Straight Connector 14">
                <a:extLst>
                  <a:ext uri="{FF2B5EF4-FFF2-40B4-BE49-F238E27FC236}">
                    <a16:creationId xmlns:a16="http://schemas.microsoft.com/office/drawing/2014/main" id="{2484400C-501C-3641-9F92-FE0698BA22CA}"/>
                  </a:ext>
                </a:extLst>
              </p:cNvPr>
              <p:cNvCxnSpPr/>
              <p:nvPr userDrawn="1"/>
            </p:nvCxnSpPr>
            <p:spPr>
              <a:xfrm>
                <a:off x="-6578" y="-263141"/>
                <a:ext cx="0" cy="243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512C38D-F010-7D4B-AFED-E5867E2868A5}"/>
                  </a:ext>
                </a:extLst>
              </p:cNvPr>
              <p:cNvCxnSpPr/>
              <p:nvPr userDrawn="1"/>
            </p:nvCxnSpPr>
            <p:spPr>
              <a:xfrm rot="16200000">
                <a:off x="-141435" y="-128279"/>
                <a:ext cx="0" cy="243401"/>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F01D3768-3C50-7348-8571-D450729C6790}"/>
                </a:ext>
              </a:extLst>
            </p:cNvPr>
            <p:cNvSpPr/>
            <p:nvPr userDrawn="1"/>
          </p:nvSpPr>
          <p:spPr>
            <a:xfrm>
              <a:off x="228600" y="228600"/>
              <a:ext cx="3657600" cy="548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980"/>
            </a:p>
          </p:txBody>
        </p:sp>
      </p:grpSp>
      <p:sp>
        <p:nvSpPr>
          <p:cNvPr id="2" name="Title Placeholder 1"/>
          <p:cNvSpPr>
            <a:spLocks noGrp="1"/>
          </p:cNvSpPr>
          <p:nvPr>
            <p:ph type="title"/>
          </p:nvPr>
        </p:nvSpPr>
        <p:spPr>
          <a:xfrm>
            <a:off x="457200" y="914400"/>
            <a:ext cx="3200400" cy="332399"/>
          </a:xfrm>
          <a:prstGeom prst="rect">
            <a:avLst/>
          </a:prstGeom>
        </p:spPr>
        <p:txBody>
          <a:bodyPr vert="horz" wrap="square" lIns="0" tIns="0" rIns="0" bIns="0" rtlCol="0" anchor="b" anchorCtr="0">
            <a:spAutoFit/>
          </a:bodyPr>
          <a:lstStyle/>
          <a:p>
            <a:r>
              <a:rPr lang="en-US"/>
              <a:t>title</a:t>
            </a:r>
            <a:endParaRPr lang="en-US" dirty="0"/>
          </a:p>
        </p:txBody>
      </p:sp>
    </p:spTree>
    <p:extLst>
      <p:ext uri="{BB962C8B-B14F-4D97-AF65-F5344CB8AC3E}">
        <p14:creationId xmlns:p14="http://schemas.microsoft.com/office/powerpoint/2010/main" val="946940443"/>
      </p:ext>
    </p:extLst>
  </p:cSld>
  <p:clrMap bg1="lt1" tx1="dk1" bg2="lt2" tx2="dk2" accent1="accent1" accent2="accent2" accent3="accent3" accent4="accent4" accent5="accent5" accent6="accent6" hlink="hlink" folHlink="folHlink"/>
  <p:sldLayoutIdLst>
    <p:sldLayoutId id="2147483679" r:id="rId1"/>
  </p:sldLayoutIdLst>
  <p:hf hdr="0" dt="0"/>
  <p:txStyles>
    <p:titleStyle>
      <a:lvl1pPr algn="ctr" defTabSz="411480" rtl="0" eaLnBrk="1" latinLnBrk="0" hangingPunct="1">
        <a:lnSpc>
          <a:spcPct val="90000"/>
        </a:lnSpc>
        <a:spcBef>
          <a:spcPct val="0"/>
        </a:spcBef>
        <a:buNone/>
        <a:defRPr sz="2400" b="1" kern="1200">
          <a:solidFill>
            <a:srgbClr val="5FA4CE"/>
          </a:solidFill>
          <a:latin typeface="+mj-lt"/>
          <a:ea typeface="+mj-ea"/>
          <a:cs typeface="+mj-cs"/>
        </a:defRPr>
      </a:lvl1pPr>
    </p:titleStyle>
    <p:bodyStyle>
      <a:lvl1pPr marL="102870" indent="-102870" algn="l" defTabSz="411480" rtl="0" eaLnBrk="1" latinLnBrk="0" hangingPunct="1">
        <a:lnSpc>
          <a:spcPct val="90000"/>
        </a:lnSpc>
        <a:spcBef>
          <a:spcPts val="450"/>
        </a:spcBef>
        <a:spcAft>
          <a:spcPts val="270"/>
        </a:spcAft>
        <a:buFont typeface="Arial" panose="020B0604020202020204" pitchFamily="34" charset="0"/>
        <a:buChar char="•"/>
        <a:defRPr sz="810" kern="1200">
          <a:solidFill>
            <a:srgbClr val="191919"/>
          </a:solidFill>
          <a:latin typeface="+mn-lt"/>
          <a:ea typeface="+mn-ea"/>
          <a:cs typeface="+mn-cs"/>
        </a:defRPr>
      </a:lvl1pPr>
      <a:lvl2pPr marL="308610" indent="-102870" algn="l" defTabSz="411480" rtl="0" eaLnBrk="1" latinLnBrk="0" hangingPunct="1">
        <a:lnSpc>
          <a:spcPct val="90000"/>
        </a:lnSpc>
        <a:spcBef>
          <a:spcPts val="225"/>
        </a:spcBef>
        <a:spcAft>
          <a:spcPts val="270"/>
        </a:spcAft>
        <a:buFont typeface="Arial" panose="020B0604020202020204" pitchFamily="34" charset="0"/>
        <a:buChar char="•"/>
        <a:defRPr sz="810" kern="1200">
          <a:solidFill>
            <a:srgbClr val="191919"/>
          </a:solidFill>
          <a:latin typeface="+mn-lt"/>
          <a:ea typeface="+mn-ea"/>
          <a:cs typeface="+mn-cs"/>
        </a:defRPr>
      </a:lvl2pPr>
      <a:lvl3pPr marL="514350" indent="-102870" algn="l" defTabSz="411480" rtl="0" eaLnBrk="1" latinLnBrk="0" hangingPunct="1">
        <a:lnSpc>
          <a:spcPct val="90000"/>
        </a:lnSpc>
        <a:spcBef>
          <a:spcPts val="225"/>
        </a:spcBef>
        <a:spcAft>
          <a:spcPts val="270"/>
        </a:spcAft>
        <a:buFont typeface="Arial" panose="020B0604020202020204" pitchFamily="34" charset="0"/>
        <a:buChar char="•"/>
        <a:defRPr sz="810" kern="1200">
          <a:solidFill>
            <a:srgbClr val="191919"/>
          </a:solidFill>
          <a:latin typeface="+mn-lt"/>
          <a:ea typeface="+mn-ea"/>
          <a:cs typeface="+mn-cs"/>
        </a:defRPr>
      </a:lvl3pPr>
      <a:lvl4pPr marL="720090" indent="-102870" algn="l" defTabSz="411480" rtl="0" eaLnBrk="1" latinLnBrk="0" hangingPunct="1">
        <a:lnSpc>
          <a:spcPct val="90000"/>
        </a:lnSpc>
        <a:spcBef>
          <a:spcPts val="225"/>
        </a:spcBef>
        <a:spcAft>
          <a:spcPts val="270"/>
        </a:spcAft>
        <a:buFont typeface="Arial" panose="020B0604020202020204" pitchFamily="34" charset="0"/>
        <a:buChar char="•"/>
        <a:defRPr sz="810" kern="1200">
          <a:solidFill>
            <a:srgbClr val="191919"/>
          </a:solidFill>
          <a:latin typeface="+mn-lt"/>
          <a:ea typeface="+mn-ea"/>
          <a:cs typeface="+mn-cs"/>
        </a:defRPr>
      </a:lvl4pPr>
      <a:lvl5pPr marL="925830" indent="-102870" algn="l" defTabSz="411480" rtl="0" eaLnBrk="1" latinLnBrk="0" hangingPunct="1">
        <a:lnSpc>
          <a:spcPct val="90000"/>
        </a:lnSpc>
        <a:spcBef>
          <a:spcPts val="225"/>
        </a:spcBef>
        <a:spcAft>
          <a:spcPts val="270"/>
        </a:spcAft>
        <a:buFont typeface="Arial" panose="020B0604020202020204" pitchFamily="34" charset="0"/>
        <a:buChar char="•"/>
        <a:defRPr sz="810" kern="1200">
          <a:solidFill>
            <a:srgbClr val="191919"/>
          </a:solidFill>
          <a:latin typeface="+mn-lt"/>
          <a:ea typeface="+mn-ea"/>
          <a:cs typeface="+mn-cs"/>
        </a:defRPr>
      </a:lvl5pPr>
      <a:lvl6pPr marL="113157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6pPr>
      <a:lvl7pPr marL="133731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7pPr>
      <a:lvl8pPr marL="154305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8pPr>
      <a:lvl9pPr marL="174879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9pPr>
    </p:bodyStyle>
    <p:otherStyle>
      <a:defPPr>
        <a:defRPr lang="en-US"/>
      </a:defPPr>
      <a:lvl1pPr marL="0" algn="l" defTabSz="411480" rtl="0" eaLnBrk="1" latinLnBrk="0" hangingPunct="1">
        <a:defRPr sz="810" kern="1200">
          <a:solidFill>
            <a:schemeClr val="tx1"/>
          </a:solidFill>
          <a:latin typeface="+mn-lt"/>
          <a:ea typeface="+mn-ea"/>
          <a:cs typeface="+mn-cs"/>
        </a:defRPr>
      </a:lvl1pPr>
      <a:lvl2pPr marL="205740" algn="l" defTabSz="411480" rtl="0" eaLnBrk="1" latinLnBrk="0" hangingPunct="1">
        <a:defRPr sz="810" kern="1200">
          <a:solidFill>
            <a:schemeClr val="tx1"/>
          </a:solidFill>
          <a:latin typeface="+mn-lt"/>
          <a:ea typeface="+mn-ea"/>
          <a:cs typeface="+mn-cs"/>
        </a:defRPr>
      </a:lvl2pPr>
      <a:lvl3pPr marL="411480" algn="l" defTabSz="411480" rtl="0" eaLnBrk="1" latinLnBrk="0" hangingPunct="1">
        <a:defRPr sz="810" kern="1200">
          <a:solidFill>
            <a:schemeClr val="tx1"/>
          </a:solidFill>
          <a:latin typeface="+mn-lt"/>
          <a:ea typeface="+mn-ea"/>
          <a:cs typeface="+mn-cs"/>
        </a:defRPr>
      </a:lvl3pPr>
      <a:lvl4pPr marL="617220" algn="l" defTabSz="411480" rtl="0" eaLnBrk="1" latinLnBrk="0" hangingPunct="1">
        <a:defRPr sz="810" kern="1200">
          <a:solidFill>
            <a:schemeClr val="tx1"/>
          </a:solidFill>
          <a:latin typeface="+mn-lt"/>
          <a:ea typeface="+mn-ea"/>
          <a:cs typeface="+mn-cs"/>
        </a:defRPr>
      </a:lvl4pPr>
      <a:lvl5pPr marL="822960" algn="l" defTabSz="411480" rtl="0" eaLnBrk="1" latinLnBrk="0" hangingPunct="1">
        <a:defRPr sz="810" kern="1200">
          <a:solidFill>
            <a:schemeClr val="tx1"/>
          </a:solidFill>
          <a:latin typeface="+mn-lt"/>
          <a:ea typeface="+mn-ea"/>
          <a:cs typeface="+mn-cs"/>
        </a:defRPr>
      </a:lvl5pPr>
      <a:lvl6pPr marL="1028700" algn="l" defTabSz="411480" rtl="0" eaLnBrk="1" latinLnBrk="0" hangingPunct="1">
        <a:defRPr sz="810" kern="1200">
          <a:solidFill>
            <a:schemeClr val="tx1"/>
          </a:solidFill>
          <a:latin typeface="+mn-lt"/>
          <a:ea typeface="+mn-ea"/>
          <a:cs typeface="+mn-cs"/>
        </a:defRPr>
      </a:lvl6pPr>
      <a:lvl7pPr marL="1234440" algn="l" defTabSz="411480" rtl="0" eaLnBrk="1" latinLnBrk="0" hangingPunct="1">
        <a:defRPr sz="810" kern="1200">
          <a:solidFill>
            <a:schemeClr val="tx1"/>
          </a:solidFill>
          <a:latin typeface="+mn-lt"/>
          <a:ea typeface="+mn-ea"/>
          <a:cs typeface="+mn-cs"/>
        </a:defRPr>
      </a:lvl7pPr>
      <a:lvl8pPr marL="1440180" algn="l" defTabSz="411480" rtl="0" eaLnBrk="1" latinLnBrk="0" hangingPunct="1">
        <a:defRPr sz="810" kern="1200">
          <a:solidFill>
            <a:schemeClr val="tx1"/>
          </a:solidFill>
          <a:latin typeface="+mn-lt"/>
          <a:ea typeface="+mn-ea"/>
          <a:cs typeface="+mn-cs"/>
        </a:defRPr>
      </a:lvl8pPr>
      <a:lvl9pPr marL="1645920" algn="l" defTabSz="411480" rtl="0" eaLnBrk="1" latinLnBrk="0" hangingPunct="1">
        <a:defRPr sz="81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78F23A-8B91-E447-AA11-0FB7E482B156}"/>
              </a:ext>
            </a:extLst>
          </p:cNvPr>
          <p:cNvSpPr>
            <a:spLocks noGrp="1"/>
          </p:cNvSpPr>
          <p:nvPr>
            <p:ph type="title"/>
          </p:nvPr>
        </p:nvSpPr>
        <p:spPr>
          <a:xfrm>
            <a:off x="217488" y="2904415"/>
            <a:ext cx="3675062" cy="498598"/>
          </a:xfrm>
        </p:spPr>
        <p:txBody>
          <a:bodyPr/>
          <a:lstStyle/>
          <a:p>
            <a:r>
              <a:rPr lang="en-US" sz="3600" spc="-50">
                <a:solidFill>
                  <a:srgbClr val="5FA4CE"/>
                </a:solidFill>
              </a:rPr>
              <a:t>FLASH CARDS</a:t>
            </a:r>
          </a:p>
        </p:txBody>
      </p:sp>
      <p:pic>
        <p:nvPicPr>
          <p:cNvPr id="10" name="Picture 9">
            <a:extLst>
              <a:ext uri="{FF2B5EF4-FFF2-40B4-BE49-F238E27FC236}">
                <a16:creationId xmlns:a16="http://schemas.microsoft.com/office/drawing/2014/main" id="{AF5ED961-4557-104F-A273-48325F0BABE0}"/>
              </a:ext>
            </a:extLst>
          </p:cNvPr>
          <p:cNvPicPr>
            <a:picLocks noChangeAspect="1"/>
          </p:cNvPicPr>
          <p:nvPr/>
        </p:nvPicPr>
        <p:blipFill>
          <a:blip r:embed="rId2"/>
          <a:stretch>
            <a:fillRect/>
          </a:stretch>
        </p:blipFill>
        <p:spPr>
          <a:xfrm>
            <a:off x="704302" y="1543603"/>
            <a:ext cx="2552921" cy="886643"/>
          </a:xfrm>
          <a:prstGeom prst="rect">
            <a:avLst/>
          </a:prstGeom>
        </p:spPr>
      </p:pic>
      <p:pic>
        <p:nvPicPr>
          <p:cNvPr id="11" name="Picture 10">
            <a:extLst>
              <a:ext uri="{FF2B5EF4-FFF2-40B4-BE49-F238E27FC236}">
                <a16:creationId xmlns:a16="http://schemas.microsoft.com/office/drawing/2014/main" id="{D28E5EF4-E201-7344-85C0-6B6EEEB2C256}"/>
              </a:ext>
            </a:extLst>
          </p:cNvPr>
          <p:cNvPicPr>
            <a:picLocks noChangeAspect="1"/>
          </p:cNvPicPr>
          <p:nvPr/>
        </p:nvPicPr>
        <p:blipFill>
          <a:blip r:embed="rId3"/>
          <a:stretch>
            <a:fillRect/>
          </a:stretch>
        </p:blipFill>
        <p:spPr>
          <a:xfrm>
            <a:off x="1396706" y="5133717"/>
            <a:ext cx="1416528" cy="241846"/>
          </a:xfrm>
          <a:prstGeom prst="rect">
            <a:avLst/>
          </a:prstGeom>
        </p:spPr>
      </p:pic>
    </p:spTree>
    <p:extLst>
      <p:ext uri="{BB962C8B-B14F-4D97-AF65-F5344CB8AC3E}">
        <p14:creationId xmlns:p14="http://schemas.microsoft.com/office/powerpoint/2010/main" val="1399044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A88DB4-7F20-C24F-B04D-4A8CA8E4870F}"/>
              </a:ext>
            </a:extLst>
          </p:cNvPr>
          <p:cNvSpPr>
            <a:spLocks noGrp="1"/>
          </p:cNvSpPr>
          <p:nvPr>
            <p:ph type="body" sz="quarter" idx="14"/>
          </p:nvPr>
        </p:nvSpPr>
        <p:spPr>
          <a:xfrm>
            <a:off x="594360" y="1600200"/>
            <a:ext cx="2995086" cy="3938954"/>
          </a:xfrm>
        </p:spPr>
        <p:txBody>
          <a:bodyPr/>
          <a:lstStyle/>
          <a:p>
            <a:pPr marL="231775" indent="-231775">
              <a:buFont typeface="+mj-lt"/>
              <a:buAutoNum type="arabicPeriod"/>
            </a:pPr>
            <a:r>
              <a:rPr lang="en-US" dirty="0"/>
              <a:t>Clarifying the problem </a:t>
            </a:r>
          </a:p>
          <a:p>
            <a:pPr marL="231775" indent="-231775">
              <a:buFont typeface="+mj-lt"/>
              <a:buAutoNum type="arabicPeriod"/>
            </a:pPr>
            <a:r>
              <a:rPr lang="en-US" dirty="0"/>
              <a:t>Breaking down the problem</a:t>
            </a:r>
          </a:p>
          <a:p>
            <a:pPr marL="231775" indent="-231775">
              <a:buFont typeface="+mj-lt"/>
              <a:buAutoNum type="arabicPeriod"/>
            </a:pPr>
            <a:r>
              <a:rPr lang="en-US" dirty="0"/>
              <a:t>Setting the target  </a:t>
            </a:r>
          </a:p>
          <a:p>
            <a:pPr marL="231775" indent="-231775">
              <a:buFont typeface="+mj-lt"/>
              <a:buAutoNum type="arabicPeriod"/>
            </a:pPr>
            <a:r>
              <a:rPr lang="en-US" dirty="0"/>
              <a:t>Analyzing root cause </a:t>
            </a:r>
          </a:p>
          <a:p>
            <a:pPr marL="231775" indent="-231775">
              <a:buFont typeface="+mj-lt"/>
              <a:buAutoNum type="arabicPeriod"/>
            </a:pPr>
            <a:r>
              <a:rPr lang="en-US" dirty="0"/>
              <a:t>Developing countermeasures </a:t>
            </a:r>
          </a:p>
          <a:p>
            <a:pPr marL="231775" indent="-231775">
              <a:buFont typeface="+mj-lt"/>
              <a:buAutoNum type="arabicPeriod"/>
            </a:pPr>
            <a:r>
              <a:rPr lang="en-US" dirty="0"/>
              <a:t>Seeing countermeasures </a:t>
            </a:r>
          </a:p>
          <a:p>
            <a:pPr marL="231775" indent="-231775">
              <a:buFont typeface="+mj-lt"/>
              <a:buAutoNum type="arabicPeriod"/>
            </a:pPr>
            <a:r>
              <a:rPr lang="en-US" dirty="0"/>
              <a:t>Monitoring process and results </a:t>
            </a:r>
          </a:p>
          <a:p>
            <a:pPr marL="231775" indent="-231775">
              <a:buFont typeface="+mj-lt"/>
              <a:buAutoNum type="arabicPeriod"/>
            </a:pPr>
            <a:r>
              <a:rPr lang="en-US" dirty="0"/>
              <a:t>Standardizing and sharing successful practice</a:t>
            </a:r>
          </a:p>
        </p:txBody>
      </p:sp>
      <p:sp>
        <p:nvSpPr>
          <p:cNvPr id="3" name="Title 2">
            <a:extLst>
              <a:ext uri="{FF2B5EF4-FFF2-40B4-BE49-F238E27FC236}">
                <a16:creationId xmlns:a16="http://schemas.microsoft.com/office/drawing/2014/main" id="{DE0F6349-A15A-3742-B77F-220242693E94}"/>
              </a:ext>
            </a:extLst>
          </p:cNvPr>
          <p:cNvSpPr>
            <a:spLocks noGrp="1"/>
          </p:cNvSpPr>
          <p:nvPr>
            <p:ph type="title"/>
          </p:nvPr>
        </p:nvSpPr>
        <p:spPr>
          <a:xfrm>
            <a:off x="457200" y="615418"/>
            <a:ext cx="3200400" cy="590931"/>
          </a:xfrm>
        </p:spPr>
        <p:txBody>
          <a:bodyPr/>
          <a:lstStyle/>
          <a:p>
            <a:r>
              <a:rPr lang="en-US" dirty="0"/>
              <a:t>8 Steps to </a:t>
            </a:r>
            <a:br>
              <a:rPr lang="en-US" dirty="0"/>
            </a:br>
            <a:r>
              <a:rPr lang="en-US" dirty="0"/>
              <a:t>Problem Solving</a:t>
            </a:r>
          </a:p>
        </p:txBody>
      </p:sp>
    </p:spTree>
    <p:extLst>
      <p:ext uri="{BB962C8B-B14F-4D97-AF65-F5344CB8AC3E}">
        <p14:creationId xmlns:p14="http://schemas.microsoft.com/office/powerpoint/2010/main" val="1170031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050652-CB2D-CF41-8308-BA34411000CF}"/>
              </a:ext>
            </a:extLst>
          </p:cNvPr>
          <p:cNvSpPr>
            <a:spLocks noGrp="1"/>
          </p:cNvSpPr>
          <p:nvPr>
            <p:ph type="title"/>
          </p:nvPr>
        </p:nvSpPr>
        <p:spPr/>
        <p:txBody>
          <a:bodyPr/>
          <a:lstStyle/>
          <a:p>
            <a:r>
              <a:rPr lang="en-US"/>
              <a:t>The Work Pie</a:t>
            </a:r>
          </a:p>
        </p:txBody>
      </p:sp>
      <p:graphicFrame>
        <p:nvGraphicFramePr>
          <p:cNvPr id="2" name="Chart 1">
            <a:extLst>
              <a:ext uri="{FF2B5EF4-FFF2-40B4-BE49-F238E27FC236}">
                <a16:creationId xmlns:a16="http://schemas.microsoft.com/office/drawing/2014/main" id="{ABC8E116-9D81-DA4E-8D8F-3DF3F67A324A}"/>
              </a:ext>
            </a:extLst>
          </p:cNvPr>
          <p:cNvGraphicFramePr/>
          <p:nvPr>
            <p:extLst>
              <p:ext uri="{D42A27DB-BD31-4B8C-83A1-F6EECF244321}">
                <p14:modId xmlns:p14="http://schemas.microsoft.com/office/powerpoint/2010/main" val="134076257"/>
              </p:ext>
            </p:extLst>
          </p:nvPr>
        </p:nvGraphicFramePr>
        <p:xfrm>
          <a:off x="318207" y="1717340"/>
          <a:ext cx="3763380" cy="26052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87639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A88DB4-7F20-C24F-B04D-4A8CA8E4870F}"/>
              </a:ext>
            </a:extLst>
          </p:cNvPr>
          <p:cNvSpPr>
            <a:spLocks noGrp="1"/>
          </p:cNvSpPr>
          <p:nvPr>
            <p:ph type="body" sz="quarter" idx="14"/>
          </p:nvPr>
        </p:nvSpPr>
        <p:spPr>
          <a:xfrm>
            <a:off x="594691" y="1600200"/>
            <a:ext cx="2925421" cy="456532"/>
          </a:xfrm>
        </p:spPr>
        <p:txBody>
          <a:bodyPr/>
          <a:lstStyle/>
          <a:p>
            <a:r>
              <a:rPr lang="en-US" sz="1400"/>
              <a:t>Consumes resources without creating value</a:t>
            </a:r>
          </a:p>
        </p:txBody>
      </p:sp>
      <p:sp>
        <p:nvSpPr>
          <p:cNvPr id="3" name="Title 2">
            <a:extLst>
              <a:ext uri="{FF2B5EF4-FFF2-40B4-BE49-F238E27FC236}">
                <a16:creationId xmlns:a16="http://schemas.microsoft.com/office/drawing/2014/main" id="{DE0F6349-A15A-3742-B77F-220242693E94}"/>
              </a:ext>
            </a:extLst>
          </p:cNvPr>
          <p:cNvSpPr>
            <a:spLocks noGrp="1"/>
          </p:cNvSpPr>
          <p:nvPr>
            <p:ph type="title"/>
          </p:nvPr>
        </p:nvSpPr>
        <p:spPr/>
        <p:txBody>
          <a:bodyPr/>
          <a:lstStyle/>
          <a:p>
            <a:r>
              <a:rPr lang="en-US"/>
              <a:t>Forms of Waste</a:t>
            </a:r>
          </a:p>
        </p:txBody>
      </p:sp>
      <p:sp>
        <p:nvSpPr>
          <p:cNvPr id="4" name="Text Placeholder 1">
            <a:extLst>
              <a:ext uri="{FF2B5EF4-FFF2-40B4-BE49-F238E27FC236}">
                <a16:creationId xmlns:a16="http://schemas.microsoft.com/office/drawing/2014/main" id="{5592A5CB-0032-9A4A-A5DC-6DA06FD519D8}"/>
              </a:ext>
            </a:extLst>
          </p:cNvPr>
          <p:cNvSpPr txBox="1">
            <a:spLocks/>
          </p:cNvSpPr>
          <p:nvPr/>
        </p:nvSpPr>
        <p:spPr>
          <a:xfrm>
            <a:off x="594690" y="3026770"/>
            <a:ext cx="2925423" cy="257054"/>
          </a:xfrm>
          <a:prstGeom prst="rect">
            <a:avLst/>
          </a:prstGeom>
        </p:spPr>
        <p:txBody>
          <a:bodyPr wrap="square" lIns="0" tIns="0" rIns="0" bIns="0">
            <a:noAutofit/>
          </a:bodyPr>
          <a:lstStyle>
            <a:lvl1pPr marL="0"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1pPr>
            <a:lvl2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2pPr>
            <a:lvl3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3pPr>
            <a:lvl4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4pPr>
            <a:lvl5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5pPr>
            <a:lvl6pPr marL="113157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6pPr>
            <a:lvl7pPr marL="133731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7pPr>
            <a:lvl8pPr marL="154305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8pPr>
            <a:lvl9pPr marL="174879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9pPr>
          </a:lstStyle>
          <a:p>
            <a:r>
              <a:rPr lang="en-US" sz="1400"/>
              <a:t>Instability, unevenness, variation</a:t>
            </a:r>
          </a:p>
        </p:txBody>
      </p:sp>
      <p:sp>
        <p:nvSpPr>
          <p:cNvPr id="5" name="Text Placeholder 1">
            <a:extLst>
              <a:ext uri="{FF2B5EF4-FFF2-40B4-BE49-F238E27FC236}">
                <a16:creationId xmlns:a16="http://schemas.microsoft.com/office/drawing/2014/main" id="{B5EC2A2A-EA96-EF46-81B6-7F0D4B1E4AEC}"/>
              </a:ext>
            </a:extLst>
          </p:cNvPr>
          <p:cNvSpPr txBox="1">
            <a:spLocks/>
          </p:cNvSpPr>
          <p:nvPr/>
        </p:nvSpPr>
        <p:spPr>
          <a:xfrm>
            <a:off x="594687" y="4267912"/>
            <a:ext cx="2925426" cy="257054"/>
          </a:xfrm>
          <a:prstGeom prst="rect">
            <a:avLst/>
          </a:prstGeom>
        </p:spPr>
        <p:txBody>
          <a:bodyPr wrap="square" lIns="0" tIns="0" rIns="0" bIns="0">
            <a:noAutofit/>
          </a:bodyPr>
          <a:lstStyle>
            <a:lvl1pPr marL="0"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1pPr>
            <a:lvl2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2pPr>
            <a:lvl3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3pPr>
            <a:lvl4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4pPr>
            <a:lvl5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5pPr>
            <a:lvl6pPr marL="113157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6pPr>
            <a:lvl7pPr marL="133731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7pPr>
            <a:lvl8pPr marL="154305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8pPr>
            <a:lvl9pPr marL="174879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9pPr>
          </a:lstStyle>
          <a:p>
            <a:r>
              <a:rPr lang="en-US" sz="1400"/>
              <a:t>Overburdening equipment or people</a:t>
            </a:r>
          </a:p>
        </p:txBody>
      </p:sp>
      <p:grpSp>
        <p:nvGrpSpPr>
          <p:cNvPr id="13" name="Group 12">
            <a:extLst>
              <a:ext uri="{FF2B5EF4-FFF2-40B4-BE49-F238E27FC236}">
                <a16:creationId xmlns:a16="http://schemas.microsoft.com/office/drawing/2014/main" id="{ECAD2329-3EEF-3D47-BED9-A5799CF080FF}"/>
              </a:ext>
            </a:extLst>
          </p:cNvPr>
          <p:cNvGrpSpPr/>
          <p:nvPr/>
        </p:nvGrpSpPr>
        <p:grpSpPr>
          <a:xfrm>
            <a:off x="1323827" y="2100922"/>
            <a:ext cx="1467361" cy="777875"/>
            <a:chOff x="1323827" y="2056731"/>
            <a:chExt cx="1467361" cy="777875"/>
          </a:xfrm>
        </p:grpSpPr>
        <p:pic>
          <p:nvPicPr>
            <p:cNvPr id="6" name="Picture 5">
              <a:extLst>
                <a:ext uri="{FF2B5EF4-FFF2-40B4-BE49-F238E27FC236}">
                  <a16:creationId xmlns:a16="http://schemas.microsoft.com/office/drawing/2014/main" id="{B15395EF-534A-774B-8576-48C06FB7F741}"/>
                </a:ext>
              </a:extLst>
            </p:cNvPr>
            <p:cNvPicPr>
              <a:picLocks noChangeAspect="1"/>
            </p:cNvPicPr>
            <p:nvPr/>
          </p:nvPicPr>
          <p:blipFill>
            <a:blip r:embed="rId2"/>
            <a:stretch>
              <a:fillRect/>
            </a:stretch>
          </p:blipFill>
          <p:spPr>
            <a:xfrm>
              <a:off x="1323827" y="2056731"/>
              <a:ext cx="454025" cy="777875"/>
            </a:xfrm>
            <a:prstGeom prst="rect">
              <a:avLst/>
            </a:prstGeom>
          </p:spPr>
        </p:pic>
        <p:pic>
          <p:nvPicPr>
            <p:cNvPr id="7" name="Picture 6">
              <a:extLst>
                <a:ext uri="{FF2B5EF4-FFF2-40B4-BE49-F238E27FC236}">
                  <a16:creationId xmlns:a16="http://schemas.microsoft.com/office/drawing/2014/main" id="{56119915-3AAA-AA4E-9468-E4E1A5668CB8}"/>
                </a:ext>
              </a:extLst>
            </p:cNvPr>
            <p:cNvPicPr>
              <a:picLocks noChangeAspect="1"/>
            </p:cNvPicPr>
            <p:nvPr/>
          </p:nvPicPr>
          <p:blipFill>
            <a:blip r:embed="rId2"/>
            <a:stretch>
              <a:fillRect/>
            </a:stretch>
          </p:blipFill>
          <p:spPr>
            <a:xfrm>
              <a:off x="1830495" y="2056731"/>
              <a:ext cx="454025" cy="777875"/>
            </a:xfrm>
            <a:prstGeom prst="rect">
              <a:avLst/>
            </a:prstGeom>
          </p:spPr>
        </p:pic>
        <p:pic>
          <p:nvPicPr>
            <p:cNvPr id="8" name="Picture 7">
              <a:extLst>
                <a:ext uri="{FF2B5EF4-FFF2-40B4-BE49-F238E27FC236}">
                  <a16:creationId xmlns:a16="http://schemas.microsoft.com/office/drawing/2014/main" id="{DA404166-B6C4-764D-8950-D8FD8CB9F4FA}"/>
                </a:ext>
              </a:extLst>
            </p:cNvPr>
            <p:cNvPicPr>
              <a:picLocks noChangeAspect="1"/>
            </p:cNvPicPr>
            <p:nvPr/>
          </p:nvPicPr>
          <p:blipFill>
            <a:blip r:embed="rId2"/>
            <a:stretch>
              <a:fillRect/>
            </a:stretch>
          </p:blipFill>
          <p:spPr>
            <a:xfrm>
              <a:off x="2337163" y="2056731"/>
              <a:ext cx="454025" cy="777875"/>
            </a:xfrm>
            <a:prstGeom prst="rect">
              <a:avLst/>
            </a:prstGeom>
          </p:spPr>
        </p:pic>
      </p:grpSp>
      <p:pic>
        <p:nvPicPr>
          <p:cNvPr id="11" name="Picture 10">
            <a:extLst>
              <a:ext uri="{FF2B5EF4-FFF2-40B4-BE49-F238E27FC236}">
                <a16:creationId xmlns:a16="http://schemas.microsoft.com/office/drawing/2014/main" id="{9CAE3663-BA42-B24C-ADAA-499EBEF49B91}"/>
              </a:ext>
            </a:extLst>
          </p:cNvPr>
          <p:cNvPicPr>
            <a:picLocks noChangeAspect="1"/>
          </p:cNvPicPr>
          <p:nvPr/>
        </p:nvPicPr>
        <p:blipFill>
          <a:blip r:embed="rId3"/>
          <a:stretch>
            <a:fillRect/>
          </a:stretch>
        </p:blipFill>
        <p:spPr>
          <a:xfrm>
            <a:off x="1830387" y="4540641"/>
            <a:ext cx="454025" cy="1031875"/>
          </a:xfrm>
          <a:prstGeom prst="rect">
            <a:avLst/>
          </a:prstGeom>
        </p:spPr>
      </p:pic>
      <p:grpSp>
        <p:nvGrpSpPr>
          <p:cNvPr id="14" name="Group 13">
            <a:extLst>
              <a:ext uri="{FF2B5EF4-FFF2-40B4-BE49-F238E27FC236}">
                <a16:creationId xmlns:a16="http://schemas.microsoft.com/office/drawing/2014/main" id="{2AE6B8BF-8A98-2240-BB8E-95609DCA9F78}"/>
              </a:ext>
            </a:extLst>
          </p:cNvPr>
          <p:cNvGrpSpPr/>
          <p:nvPr/>
        </p:nvGrpSpPr>
        <p:grpSpPr>
          <a:xfrm>
            <a:off x="1554344" y="3297614"/>
            <a:ext cx="1009831" cy="822325"/>
            <a:chOff x="1554344" y="3276714"/>
            <a:chExt cx="1009831" cy="822325"/>
          </a:xfrm>
        </p:grpSpPr>
        <p:pic>
          <p:nvPicPr>
            <p:cNvPr id="10" name="Picture 9">
              <a:extLst>
                <a:ext uri="{FF2B5EF4-FFF2-40B4-BE49-F238E27FC236}">
                  <a16:creationId xmlns:a16="http://schemas.microsoft.com/office/drawing/2014/main" id="{68AD248B-E97D-AD4F-A333-A75C3B548E1E}"/>
                </a:ext>
              </a:extLst>
            </p:cNvPr>
            <p:cNvPicPr>
              <a:picLocks noChangeAspect="1"/>
            </p:cNvPicPr>
            <p:nvPr/>
          </p:nvPicPr>
          <p:blipFill>
            <a:blip r:embed="rId4"/>
            <a:stretch>
              <a:fillRect/>
            </a:stretch>
          </p:blipFill>
          <p:spPr>
            <a:xfrm>
              <a:off x="2110150" y="3276714"/>
              <a:ext cx="454025" cy="822325"/>
            </a:xfrm>
            <a:prstGeom prst="rect">
              <a:avLst/>
            </a:prstGeom>
          </p:spPr>
        </p:pic>
        <p:pic>
          <p:nvPicPr>
            <p:cNvPr id="12" name="Picture 11">
              <a:extLst>
                <a:ext uri="{FF2B5EF4-FFF2-40B4-BE49-F238E27FC236}">
                  <a16:creationId xmlns:a16="http://schemas.microsoft.com/office/drawing/2014/main" id="{06C462C6-3D32-1546-880B-365D52F40AD8}"/>
                </a:ext>
              </a:extLst>
            </p:cNvPr>
            <p:cNvPicPr>
              <a:picLocks noChangeAspect="1"/>
            </p:cNvPicPr>
            <p:nvPr/>
          </p:nvPicPr>
          <p:blipFill>
            <a:blip r:embed="rId2"/>
            <a:stretch>
              <a:fillRect/>
            </a:stretch>
          </p:blipFill>
          <p:spPr>
            <a:xfrm>
              <a:off x="1554344" y="3321164"/>
              <a:ext cx="454025" cy="777875"/>
            </a:xfrm>
            <a:prstGeom prst="rect">
              <a:avLst/>
            </a:prstGeom>
          </p:spPr>
        </p:pic>
      </p:grpSp>
    </p:spTree>
    <p:extLst>
      <p:ext uri="{BB962C8B-B14F-4D97-AF65-F5344CB8AC3E}">
        <p14:creationId xmlns:p14="http://schemas.microsoft.com/office/powerpoint/2010/main" val="680095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9D1AC00-16A5-D54D-BC39-738BCFF4D5F5}"/>
              </a:ext>
            </a:extLst>
          </p:cNvPr>
          <p:cNvSpPr>
            <a:spLocks noGrp="1"/>
          </p:cNvSpPr>
          <p:nvPr>
            <p:ph type="body" sz="quarter" idx="14"/>
          </p:nvPr>
        </p:nvSpPr>
        <p:spPr>
          <a:xfrm>
            <a:off x="1215499" y="1600200"/>
            <a:ext cx="1683802" cy="3938954"/>
          </a:xfrm>
        </p:spPr>
        <p:txBody>
          <a:bodyPr/>
          <a:lstStyle/>
          <a:p>
            <a:r>
              <a:rPr lang="en-US" b="1" dirty="0"/>
              <a:t>D</a:t>
            </a:r>
            <a:r>
              <a:rPr lang="en-US" dirty="0"/>
              <a:t>efects </a:t>
            </a:r>
          </a:p>
          <a:p>
            <a:r>
              <a:rPr lang="en-US" b="1" dirty="0"/>
              <a:t>O</a:t>
            </a:r>
            <a:r>
              <a:rPr lang="en-US" dirty="0"/>
              <a:t>verproduction </a:t>
            </a:r>
          </a:p>
          <a:p>
            <a:r>
              <a:rPr lang="en-US" b="1" dirty="0"/>
              <a:t>W</a:t>
            </a:r>
            <a:r>
              <a:rPr lang="en-US" dirty="0"/>
              <a:t>aiting </a:t>
            </a:r>
          </a:p>
          <a:p>
            <a:r>
              <a:rPr lang="en-US" b="1" dirty="0"/>
              <a:t>N</a:t>
            </a:r>
            <a:r>
              <a:rPr lang="en-US" dirty="0"/>
              <a:t>on-utilized talent </a:t>
            </a:r>
          </a:p>
          <a:p>
            <a:r>
              <a:rPr lang="en-US" b="1" dirty="0"/>
              <a:t>T</a:t>
            </a:r>
            <a:r>
              <a:rPr lang="en-US" dirty="0"/>
              <a:t>ransportation </a:t>
            </a:r>
          </a:p>
          <a:p>
            <a:r>
              <a:rPr lang="en-US" b="1" dirty="0"/>
              <a:t>I</a:t>
            </a:r>
            <a:r>
              <a:rPr lang="en-US" dirty="0"/>
              <a:t>nventory </a:t>
            </a:r>
          </a:p>
          <a:p>
            <a:r>
              <a:rPr lang="en-US" b="1" dirty="0"/>
              <a:t>M</a:t>
            </a:r>
            <a:r>
              <a:rPr lang="en-US" dirty="0"/>
              <a:t>otion </a:t>
            </a:r>
          </a:p>
          <a:p>
            <a:r>
              <a:rPr lang="en-US" b="1" dirty="0"/>
              <a:t>E</a:t>
            </a:r>
            <a:r>
              <a:rPr lang="en-US" dirty="0"/>
              <a:t>xtra Processing</a:t>
            </a:r>
          </a:p>
          <a:p>
            <a:endParaRPr lang="en-US" dirty="0"/>
          </a:p>
          <a:p>
            <a:r>
              <a:rPr lang="en-US" b="1" dirty="0"/>
              <a:t>DOWNTIME</a:t>
            </a:r>
          </a:p>
        </p:txBody>
      </p:sp>
      <p:sp>
        <p:nvSpPr>
          <p:cNvPr id="4" name="Title 3">
            <a:extLst>
              <a:ext uri="{FF2B5EF4-FFF2-40B4-BE49-F238E27FC236}">
                <a16:creationId xmlns:a16="http://schemas.microsoft.com/office/drawing/2014/main" id="{D2050652-CB2D-CF41-8308-BA34411000CF}"/>
              </a:ext>
            </a:extLst>
          </p:cNvPr>
          <p:cNvSpPr>
            <a:spLocks noGrp="1"/>
          </p:cNvSpPr>
          <p:nvPr>
            <p:ph type="title"/>
          </p:nvPr>
        </p:nvSpPr>
        <p:spPr/>
        <p:txBody>
          <a:bodyPr/>
          <a:lstStyle/>
          <a:p>
            <a:r>
              <a:rPr lang="en-US"/>
              <a:t>8 Wastes</a:t>
            </a:r>
          </a:p>
        </p:txBody>
      </p:sp>
    </p:spTree>
    <p:extLst>
      <p:ext uri="{BB962C8B-B14F-4D97-AF65-F5344CB8AC3E}">
        <p14:creationId xmlns:p14="http://schemas.microsoft.com/office/powerpoint/2010/main" val="951344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A88DB4-7F20-C24F-B04D-4A8CA8E4870F}"/>
              </a:ext>
            </a:extLst>
          </p:cNvPr>
          <p:cNvSpPr>
            <a:spLocks noGrp="1"/>
          </p:cNvSpPr>
          <p:nvPr>
            <p:ph type="body" sz="quarter" idx="14"/>
          </p:nvPr>
        </p:nvSpPr>
        <p:spPr>
          <a:xfrm>
            <a:off x="594360" y="1600200"/>
            <a:ext cx="2926080" cy="2161903"/>
          </a:xfrm>
        </p:spPr>
        <p:txBody>
          <a:bodyPr/>
          <a:lstStyle/>
          <a:p>
            <a:pPr>
              <a:spcAft>
                <a:spcPts val="300"/>
              </a:spcAft>
            </a:pPr>
            <a:r>
              <a:rPr lang="en-US" b="1" dirty="0"/>
              <a:t>What do you actually know?</a:t>
            </a:r>
          </a:p>
          <a:p>
            <a:r>
              <a:rPr lang="en-US" dirty="0"/>
              <a:t>How do you know it?</a:t>
            </a:r>
            <a:br>
              <a:rPr lang="en-US" dirty="0"/>
            </a:br>
            <a:r>
              <a:rPr lang="en-US" dirty="0"/>
              <a:t> </a:t>
            </a:r>
          </a:p>
          <a:p>
            <a:pPr>
              <a:spcAft>
                <a:spcPts val="300"/>
              </a:spcAft>
            </a:pPr>
            <a:r>
              <a:rPr lang="en-US" b="1" dirty="0"/>
              <a:t>What do you need to know? </a:t>
            </a:r>
          </a:p>
          <a:p>
            <a:r>
              <a:rPr lang="en-US" dirty="0"/>
              <a:t>How can you learn it?</a:t>
            </a:r>
          </a:p>
        </p:txBody>
      </p:sp>
      <p:sp>
        <p:nvSpPr>
          <p:cNvPr id="3" name="Title 2">
            <a:extLst>
              <a:ext uri="{FF2B5EF4-FFF2-40B4-BE49-F238E27FC236}">
                <a16:creationId xmlns:a16="http://schemas.microsoft.com/office/drawing/2014/main" id="{DE0F6349-A15A-3742-B77F-220242693E94}"/>
              </a:ext>
            </a:extLst>
          </p:cNvPr>
          <p:cNvSpPr>
            <a:spLocks noGrp="1"/>
          </p:cNvSpPr>
          <p:nvPr>
            <p:ph type="title"/>
          </p:nvPr>
        </p:nvSpPr>
        <p:spPr>
          <a:xfrm>
            <a:off x="457200" y="615418"/>
            <a:ext cx="3200400" cy="590931"/>
          </a:xfrm>
        </p:spPr>
        <p:txBody>
          <a:bodyPr/>
          <a:lstStyle/>
          <a:p>
            <a:r>
              <a:rPr lang="en-US"/>
              <a:t>Grasp the </a:t>
            </a:r>
            <a:br>
              <a:rPr lang="en-US"/>
            </a:br>
            <a:r>
              <a:rPr lang="en-US"/>
              <a:t>Current Situation</a:t>
            </a:r>
          </a:p>
        </p:txBody>
      </p:sp>
      <p:grpSp>
        <p:nvGrpSpPr>
          <p:cNvPr id="6" name="Group 5">
            <a:extLst>
              <a:ext uri="{FF2B5EF4-FFF2-40B4-BE49-F238E27FC236}">
                <a16:creationId xmlns:a16="http://schemas.microsoft.com/office/drawing/2014/main" id="{A102C044-D501-A74E-9944-9188ECB823FD}"/>
              </a:ext>
            </a:extLst>
          </p:cNvPr>
          <p:cNvGrpSpPr/>
          <p:nvPr/>
        </p:nvGrpSpPr>
        <p:grpSpPr>
          <a:xfrm>
            <a:off x="802712" y="3762103"/>
            <a:ext cx="2509375" cy="1499616"/>
            <a:chOff x="745888" y="3521746"/>
            <a:chExt cx="2509375" cy="1499616"/>
          </a:xfrm>
        </p:grpSpPr>
        <p:sp>
          <p:nvSpPr>
            <p:cNvPr id="5" name="Text Placeholder 1">
              <a:extLst>
                <a:ext uri="{FF2B5EF4-FFF2-40B4-BE49-F238E27FC236}">
                  <a16:creationId xmlns:a16="http://schemas.microsoft.com/office/drawing/2014/main" id="{95376D9C-A747-9649-82B3-CDCD8F11E31C}"/>
                </a:ext>
              </a:extLst>
            </p:cNvPr>
            <p:cNvSpPr txBox="1">
              <a:spLocks/>
            </p:cNvSpPr>
            <p:nvPr/>
          </p:nvSpPr>
          <p:spPr>
            <a:xfrm>
              <a:off x="745888" y="3521746"/>
              <a:ext cx="445444" cy="585216"/>
            </a:xfrm>
            <a:prstGeom prst="rect">
              <a:avLst/>
            </a:prstGeom>
          </p:spPr>
          <p:txBody>
            <a:bodyPr wrap="square" lIns="0" tIns="0" rIns="0" bIns="0">
              <a:noAutofit/>
            </a:bodyPr>
            <a:lstStyle>
              <a:lvl1pPr marL="0"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1pPr>
              <a:lvl2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2pPr>
              <a:lvl3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3pPr>
              <a:lvl4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4pPr>
              <a:lvl5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5pPr>
              <a:lvl6pPr marL="113157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6pPr>
              <a:lvl7pPr marL="133731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7pPr>
              <a:lvl8pPr marL="154305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8pPr>
              <a:lvl9pPr marL="174879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9pPr>
            </a:lstStyle>
            <a:p>
              <a:pPr marL="4763"/>
              <a:r>
                <a:rPr lang="en-US" sz="7200" b="1" spc="-300">
                  <a:solidFill>
                    <a:srgbClr val="5FA4CE">
                      <a:alpha val="30000"/>
                    </a:srgbClr>
                  </a:solidFill>
                </a:rPr>
                <a:t>‘‘</a:t>
              </a:r>
            </a:p>
          </p:txBody>
        </p:sp>
        <p:sp>
          <p:nvSpPr>
            <p:cNvPr id="4" name="Text Placeholder 1">
              <a:extLst>
                <a:ext uri="{FF2B5EF4-FFF2-40B4-BE49-F238E27FC236}">
                  <a16:creationId xmlns:a16="http://schemas.microsoft.com/office/drawing/2014/main" id="{5DF5F9B2-9632-0845-B536-A34587159E9A}"/>
                </a:ext>
              </a:extLst>
            </p:cNvPr>
            <p:cNvSpPr txBox="1">
              <a:spLocks/>
            </p:cNvSpPr>
            <p:nvPr/>
          </p:nvSpPr>
          <p:spPr>
            <a:xfrm>
              <a:off x="1191332" y="3814354"/>
              <a:ext cx="2063931" cy="1207008"/>
            </a:xfrm>
            <a:prstGeom prst="rect">
              <a:avLst/>
            </a:prstGeom>
          </p:spPr>
          <p:txBody>
            <a:bodyPr wrap="square" lIns="0" tIns="0" rIns="0" bIns="0">
              <a:noAutofit/>
            </a:bodyPr>
            <a:lstStyle>
              <a:lvl1pPr marL="0"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1pPr>
              <a:lvl2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2pPr>
              <a:lvl3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3pPr>
              <a:lvl4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4pPr>
              <a:lvl5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5pPr>
              <a:lvl6pPr marL="113157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6pPr>
              <a:lvl7pPr marL="133731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7pPr>
              <a:lvl8pPr marL="154305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8pPr>
              <a:lvl9pPr marL="174879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9pPr>
            </a:lstStyle>
            <a:p>
              <a:pPr marL="4763"/>
              <a:r>
                <a:rPr lang="en-US" i="1">
                  <a:solidFill>
                    <a:srgbClr val="5FA4CE"/>
                  </a:solidFill>
                </a:rPr>
                <a:t>Data is of course important, but I place greater emphasis </a:t>
              </a:r>
              <a:br>
                <a:rPr lang="en-US" i="1">
                  <a:solidFill>
                    <a:srgbClr val="5FA4CE"/>
                  </a:solidFill>
                </a:rPr>
              </a:br>
              <a:r>
                <a:rPr lang="en-US" i="1">
                  <a:solidFill>
                    <a:srgbClr val="5FA4CE"/>
                  </a:solidFill>
                </a:rPr>
                <a:t>on facts.”</a:t>
              </a:r>
            </a:p>
          </p:txBody>
        </p:sp>
      </p:grpSp>
    </p:spTree>
    <p:extLst>
      <p:ext uri="{BB962C8B-B14F-4D97-AF65-F5344CB8AC3E}">
        <p14:creationId xmlns:p14="http://schemas.microsoft.com/office/powerpoint/2010/main" val="3321795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050652-CB2D-CF41-8308-BA34411000CF}"/>
              </a:ext>
            </a:extLst>
          </p:cNvPr>
          <p:cNvSpPr>
            <a:spLocks noGrp="1"/>
          </p:cNvSpPr>
          <p:nvPr>
            <p:ph type="title"/>
          </p:nvPr>
        </p:nvSpPr>
        <p:spPr/>
        <p:txBody>
          <a:bodyPr/>
          <a:lstStyle/>
          <a:p>
            <a:r>
              <a:rPr lang="en-US"/>
              <a:t>Fishbone Diagram</a:t>
            </a:r>
          </a:p>
        </p:txBody>
      </p:sp>
      <p:sp>
        <p:nvSpPr>
          <p:cNvPr id="7" name="Text Placeholder 1">
            <a:extLst>
              <a:ext uri="{FF2B5EF4-FFF2-40B4-BE49-F238E27FC236}">
                <a16:creationId xmlns:a16="http://schemas.microsoft.com/office/drawing/2014/main" id="{5702AA22-DA00-FD46-A7EA-36D096AC1F4C}"/>
              </a:ext>
            </a:extLst>
          </p:cNvPr>
          <p:cNvSpPr>
            <a:spLocks noGrp="1"/>
          </p:cNvSpPr>
          <p:nvPr>
            <p:ph type="body" sz="quarter" idx="14"/>
          </p:nvPr>
        </p:nvSpPr>
        <p:spPr>
          <a:xfrm rot="16200000">
            <a:off x="502735" y="4150249"/>
            <a:ext cx="682998" cy="306418"/>
          </a:xfrm>
          <a:solidFill>
            <a:srgbClr val="E7E9EE"/>
          </a:solidFill>
          <a:ln w="12700">
            <a:solidFill>
              <a:srgbClr val="0A4A8E"/>
            </a:solidFill>
          </a:ln>
        </p:spPr>
        <p:txBody>
          <a:bodyPr lIns="27432" tIns="27432" rIns="27432" bIns="27432" anchor="ctr" anchorCtr="0"/>
          <a:lstStyle/>
          <a:p>
            <a:pPr algn="ctr"/>
            <a:r>
              <a:rPr lang="en-US" sz="800" b="1">
                <a:solidFill>
                  <a:srgbClr val="0A4A8E"/>
                </a:solidFill>
              </a:rPr>
              <a:t>MATERIALS</a:t>
            </a:r>
          </a:p>
        </p:txBody>
      </p:sp>
      <p:sp>
        <p:nvSpPr>
          <p:cNvPr id="8" name="Text Placeholder 1">
            <a:extLst>
              <a:ext uri="{FF2B5EF4-FFF2-40B4-BE49-F238E27FC236}">
                <a16:creationId xmlns:a16="http://schemas.microsoft.com/office/drawing/2014/main" id="{BE87E652-9056-764B-8F5A-44CAE96910F5}"/>
              </a:ext>
            </a:extLst>
          </p:cNvPr>
          <p:cNvSpPr txBox="1">
            <a:spLocks/>
          </p:cNvSpPr>
          <p:nvPr/>
        </p:nvSpPr>
        <p:spPr>
          <a:xfrm rot="16200000">
            <a:off x="502735" y="2856470"/>
            <a:ext cx="682998" cy="306418"/>
          </a:xfrm>
          <a:prstGeom prst="rect">
            <a:avLst/>
          </a:prstGeom>
          <a:solidFill>
            <a:srgbClr val="E7E9EE"/>
          </a:solidFill>
          <a:ln w="12700">
            <a:solidFill>
              <a:srgbClr val="0A4A8E"/>
            </a:solidFill>
          </a:ln>
        </p:spPr>
        <p:txBody>
          <a:bodyPr wrap="square" lIns="27432" tIns="27432" rIns="27432" bIns="27432" anchor="ctr" anchorCtr="0">
            <a:noAutofit/>
          </a:bodyPr>
          <a:lstStyle>
            <a:lvl1pPr marL="0"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1pPr>
            <a:lvl2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2pPr>
            <a:lvl3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3pPr>
            <a:lvl4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4pPr>
            <a:lvl5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5pPr>
            <a:lvl6pPr marL="113157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6pPr>
            <a:lvl7pPr marL="133731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7pPr>
            <a:lvl8pPr marL="154305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8pPr>
            <a:lvl9pPr marL="174879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9pPr>
          </a:lstStyle>
          <a:p>
            <a:pPr algn="ctr"/>
            <a:r>
              <a:rPr lang="en-US" sz="800" b="1">
                <a:solidFill>
                  <a:srgbClr val="0A4A8E"/>
                </a:solidFill>
              </a:rPr>
              <a:t>METHODS</a:t>
            </a:r>
          </a:p>
        </p:txBody>
      </p:sp>
      <p:sp>
        <p:nvSpPr>
          <p:cNvPr id="9" name="Text Placeholder 1">
            <a:extLst>
              <a:ext uri="{FF2B5EF4-FFF2-40B4-BE49-F238E27FC236}">
                <a16:creationId xmlns:a16="http://schemas.microsoft.com/office/drawing/2014/main" id="{B8F03737-DD8C-1840-843B-CFBBE1CA261F}"/>
              </a:ext>
            </a:extLst>
          </p:cNvPr>
          <p:cNvSpPr txBox="1">
            <a:spLocks/>
          </p:cNvSpPr>
          <p:nvPr/>
        </p:nvSpPr>
        <p:spPr>
          <a:xfrm rot="16200000">
            <a:off x="1797754" y="4936575"/>
            <a:ext cx="860474" cy="403697"/>
          </a:xfrm>
          <a:prstGeom prst="rect">
            <a:avLst/>
          </a:prstGeom>
          <a:solidFill>
            <a:schemeClr val="accent5">
              <a:lumMod val="20000"/>
              <a:lumOff val="80000"/>
            </a:schemeClr>
          </a:solidFill>
          <a:ln w="12700">
            <a:solidFill>
              <a:srgbClr val="0A4A8E"/>
            </a:solidFill>
          </a:ln>
        </p:spPr>
        <p:txBody>
          <a:bodyPr wrap="square" lIns="27432" tIns="27432" rIns="27432" bIns="27432" anchor="ctr" anchorCtr="0">
            <a:noAutofit/>
          </a:bodyPr>
          <a:lstStyle>
            <a:lvl1pPr marL="0"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1pPr>
            <a:lvl2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2pPr>
            <a:lvl3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3pPr>
            <a:lvl4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4pPr>
            <a:lvl5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5pPr>
            <a:lvl6pPr marL="113157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6pPr>
            <a:lvl7pPr marL="133731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7pPr>
            <a:lvl8pPr marL="154305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8pPr>
            <a:lvl9pPr marL="174879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9pPr>
          </a:lstStyle>
          <a:p>
            <a:pPr algn="ctr"/>
            <a:r>
              <a:rPr lang="en-US" sz="800" b="1">
                <a:solidFill>
                  <a:srgbClr val="0A4A8E"/>
                </a:solidFill>
              </a:rPr>
              <a:t>ENVIRONMENT</a:t>
            </a:r>
          </a:p>
        </p:txBody>
      </p:sp>
      <p:sp>
        <p:nvSpPr>
          <p:cNvPr id="10" name="Text Placeholder 1">
            <a:extLst>
              <a:ext uri="{FF2B5EF4-FFF2-40B4-BE49-F238E27FC236}">
                <a16:creationId xmlns:a16="http://schemas.microsoft.com/office/drawing/2014/main" id="{D5966A75-1763-2542-A85F-B744C6716134}"/>
              </a:ext>
            </a:extLst>
          </p:cNvPr>
          <p:cNvSpPr txBox="1">
            <a:spLocks/>
          </p:cNvSpPr>
          <p:nvPr/>
        </p:nvSpPr>
        <p:spPr>
          <a:xfrm rot="16200000">
            <a:off x="1886492" y="1452342"/>
            <a:ext cx="682999" cy="505838"/>
          </a:xfrm>
          <a:prstGeom prst="rect">
            <a:avLst/>
          </a:prstGeom>
          <a:solidFill>
            <a:schemeClr val="accent5">
              <a:lumMod val="20000"/>
              <a:lumOff val="80000"/>
            </a:schemeClr>
          </a:solidFill>
          <a:ln w="12700">
            <a:solidFill>
              <a:srgbClr val="0A4A8E"/>
            </a:solidFill>
          </a:ln>
        </p:spPr>
        <p:txBody>
          <a:bodyPr wrap="square" lIns="27432" tIns="27432" rIns="27432" bIns="27432" anchor="ctr" anchorCtr="0">
            <a:noAutofit/>
          </a:bodyPr>
          <a:lstStyle>
            <a:lvl1pPr marL="0"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1pPr>
            <a:lvl2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2pPr>
            <a:lvl3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3pPr>
            <a:lvl4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4pPr>
            <a:lvl5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5pPr>
            <a:lvl6pPr marL="113157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6pPr>
            <a:lvl7pPr marL="133731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7pPr>
            <a:lvl8pPr marL="154305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8pPr>
            <a:lvl9pPr marL="174879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9pPr>
          </a:lstStyle>
          <a:p>
            <a:pPr algn="ctr"/>
            <a:r>
              <a:rPr lang="en-US" sz="800" b="1">
                <a:solidFill>
                  <a:srgbClr val="0A4A8E"/>
                </a:solidFill>
              </a:rPr>
              <a:t>SHIPPING PROBLEMS</a:t>
            </a:r>
          </a:p>
        </p:txBody>
      </p:sp>
      <p:sp>
        <p:nvSpPr>
          <p:cNvPr id="11" name="Text Placeholder 1">
            <a:extLst>
              <a:ext uri="{FF2B5EF4-FFF2-40B4-BE49-F238E27FC236}">
                <a16:creationId xmlns:a16="http://schemas.microsoft.com/office/drawing/2014/main" id="{270B316C-3EA6-8D40-9E6C-D04767A2DDFF}"/>
              </a:ext>
            </a:extLst>
          </p:cNvPr>
          <p:cNvSpPr txBox="1">
            <a:spLocks/>
          </p:cNvSpPr>
          <p:nvPr/>
        </p:nvSpPr>
        <p:spPr>
          <a:xfrm rot="16200000">
            <a:off x="2861693" y="4213478"/>
            <a:ext cx="682998" cy="306418"/>
          </a:xfrm>
          <a:prstGeom prst="rect">
            <a:avLst/>
          </a:prstGeom>
          <a:solidFill>
            <a:srgbClr val="E7E9EE"/>
          </a:solidFill>
          <a:ln w="12700">
            <a:solidFill>
              <a:srgbClr val="0A4A8E"/>
            </a:solidFill>
          </a:ln>
        </p:spPr>
        <p:txBody>
          <a:bodyPr wrap="square" lIns="27432" tIns="27432" rIns="27432" bIns="27432" anchor="ctr" anchorCtr="0">
            <a:noAutofit/>
          </a:bodyPr>
          <a:lstStyle>
            <a:lvl1pPr marL="0"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1pPr>
            <a:lvl2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2pPr>
            <a:lvl3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3pPr>
            <a:lvl4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4pPr>
            <a:lvl5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5pPr>
            <a:lvl6pPr marL="113157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6pPr>
            <a:lvl7pPr marL="133731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7pPr>
            <a:lvl8pPr marL="154305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8pPr>
            <a:lvl9pPr marL="174879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9pPr>
          </a:lstStyle>
          <a:p>
            <a:pPr algn="ctr"/>
            <a:r>
              <a:rPr lang="en-US" sz="800" b="1">
                <a:solidFill>
                  <a:srgbClr val="0A4A8E"/>
                </a:solidFill>
              </a:rPr>
              <a:t>EQUIPMENT</a:t>
            </a:r>
          </a:p>
        </p:txBody>
      </p:sp>
      <p:sp>
        <p:nvSpPr>
          <p:cNvPr id="12" name="Text Placeholder 1">
            <a:extLst>
              <a:ext uri="{FF2B5EF4-FFF2-40B4-BE49-F238E27FC236}">
                <a16:creationId xmlns:a16="http://schemas.microsoft.com/office/drawing/2014/main" id="{DBE54895-F7D0-F14C-B1B6-9EA7CBE612CA}"/>
              </a:ext>
            </a:extLst>
          </p:cNvPr>
          <p:cNvSpPr txBox="1">
            <a:spLocks/>
          </p:cNvSpPr>
          <p:nvPr/>
        </p:nvSpPr>
        <p:spPr>
          <a:xfrm rot="16200000">
            <a:off x="2861693" y="2942343"/>
            <a:ext cx="682998" cy="306418"/>
          </a:xfrm>
          <a:prstGeom prst="rect">
            <a:avLst/>
          </a:prstGeom>
          <a:solidFill>
            <a:srgbClr val="E7E9EE"/>
          </a:solidFill>
          <a:ln w="12700">
            <a:solidFill>
              <a:srgbClr val="0A4A8E"/>
            </a:solidFill>
          </a:ln>
        </p:spPr>
        <p:txBody>
          <a:bodyPr wrap="square" lIns="27432" tIns="27432" rIns="27432" bIns="27432" anchor="ctr" anchorCtr="0">
            <a:noAutofit/>
          </a:bodyPr>
          <a:lstStyle>
            <a:lvl1pPr marL="0"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1pPr>
            <a:lvl2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2pPr>
            <a:lvl3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3pPr>
            <a:lvl4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4pPr>
            <a:lvl5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5pPr>
            <a:lvl6pPr marL="113157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6pPr>
            <a:lvl7pPr marL="133731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7pPr>
            <a:lvl8pPr marL="154305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8pPr>
            <a:lvl9pPr marL="174879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9pPr>
          </a:lstStyle>
          <a:p>
            <a:pPr algn="ctr"/>
            <a:r>
              <a:rPr lang="en-US" sz="800" b="1">
                <a:solidFill>
                  <a:srgbClr val="0A4A8E"/>
                </a:solidFill>
              </a:rPr>
              <a:t>PEOPLE</a:t>
            </a:r>
          </a:p>
        </p:txBody>
      </p:sp>
      <p:sp>
        <p:nvSpPr>
          <p:cNvPr id="15" name="Text Placeholder 1">
            <a:extLst>
              <a:ext uri="{FF2B5EF4-FFF2-40B4-BE49-F238E27FC236}">
                <a16:creationId xmlns:a16="http://schemas.microsoft.com/office/drawing/2014/main" id="{DB33419F-35B9-6C48-8078-41BFFEA9FD43}"/>
              </a:ext>
            </a:extLst>
          </p:cNvPr>
          <p:cNvSpPr txBox="1">
            <a:spLocks/>
          </p:cNvSpPr>
          <p:nvPr/>
        </p:nvSpPr>
        <p:spPr>
          <a:xfrm rot="16200000">
            <a:off x="1148904" y="2133943"/>
            <a:ext cx="473854" cy="109793"/>
          </a:xfrm>
          <a:prstGeom prst="rect">
            <a:avLst/>
          </a:prstGeom>
          <a:noFill/>
          <a:ln w="12700">
            <a:noFill/>
          </a:ln>
        </p:spPr>
        <p:txBody>
          <a:bodyPr wrap="square" lIns="0" tIns="0" rIns="0" bIns="0" anchor="ctr" anchorCtr="0">
            <a:spAutoFit/>
          </a:bodyPr>
          <a:lstStyle>
            <a:lvl1pPr marL="0"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1pPr>
            <a:lvl2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2pPr>
            <a:lvl3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3pPr>
            <a:lvl4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4pPr>
            <a:lvl5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5pPr>
            <a:lvl6pPr marL="113157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6pPr>
            <a:lvl7pPr marL="133731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7pPr>
            <a:lvl8pPr marL="154305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8pPr>
            <a:lvl9pPr marL="174879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9pPr>
          </a:lstStyle>
          <a:p>
            <a:r>
              <a:rPr lang="en-US" sz="700" b="1">
                <a:solidFill>
                  <a:srgbClr val="0A4A8E"/>
                </a:solidFill>
                <a:latin typeface="Arial Narrow" panose="020B0604020202020204" pitchFamily="34" charset="0"/>
                <a:cs typeface="Arial Narrow" panose="020B0604020202020204" pitchFamily="34" charset="0"/>
              </a:rPr>
              <a:t>SPILLAGE</a:t>
            </a:r>
          </a:p>
        </p:txBody>
      </p:sp>
      <p:sp>
        <p:nvSpPr>
          <p:cNvPr id="16" name="Text Placeholder 1">
            <a:extLst>
              <a:ext uri="{FF2B5EF4-FFF2-40B4-BE49-F238E27FC236}">
                <a16:creationId xmlns:a16="http://schemas.microsoft.com/office/drawing/2014/main" id="{22001E60-D41C-2B4C-B9BA-53B75F5843DA}"/>
              </a:ext>
            </a:extLst>
          </p:cNvPr>
          <p:cNvSpPr txBox="1">
            <a:spLocks/>
          </p:cNvSpPr>
          <p:nvPr/>
        </p:nvSpPr>
        <p:spPr>
          <a:xfrm rot="16200000">
            <a:off x="921456" y="3410010"/>
            <a:ext cx="736636" cy="107722"/>
          </a:xfrm>
          <a:prstGeom prst="rect">
            <a:avLst/>
          </a:prstGeom>
          <a:noFill/>
          <a:ln w="12700">
            <a:noFill/>
          </a:ln>
        </p:spPr>
        <p:txBody>
          <a:bodyPr wrap="square" lIns="0" tIns="0" rIns="0" bIns="0" anchor="ctr" anchorCtr="0">
            <a:spAutoFit/>
          </a:bodyPr>
          <a:lstStyle>
            <a:lvl1pPr marL="0"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1pPr>
            <a:lvl2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2pPr>
            <a:lvl3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3pPr>
            <a:lvl4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4pPr>
            <a:lvl5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5pPr>
            <a:lvl6pPr marL="113157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6pPr>
            <a:lvl7pPr marL="133731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7pPr>
            <a:lvl8pPr marL="154305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8pPr>
            <a:lvl9pPr marL="174879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9pPr>
          </a:lstStyle>
          <a:p>
            <a:pPr algn="r"/>
            <a:r>
              <a:rPr lang="en-US" sz="700" b="1">
                <a:solidFill>
                  <a:srgbClr val="0A4A8E"/>
                </a:solidFill>
                <a:latin typeface="Arial Narrow" panose="020B0604020202020204" pitchFamily="34" charset="0"/>
                <a:cs typeface="Arial Narrow" panose="020B0604020202020204" pitchFamily="34" charset="0"/>
              </a:rPr>
              <a:t>LATE DISPATCH</a:t>
            </a:r>
          </a:p>
        </p:txBody>
      </p:sp>
      <p:sp>
        <p:nvSpPr>
          <p:cNvPr id="17" name="Text Placeholder 1">
            <a:extLst>
              <a:ext uri="{FF2B5EF4-FFF2-40B4-BE49-F238E27FC236}">
                <a16:creationId xmlns:a16="http://schemas.microsoft.com/office/drawing/2014/main" id="{A4111000-F97D-4143-B2CE-C2B3B0199F80}"/>
              </a:ext>
            </a:extLst>
          </p:cNvPr>
          <p:cNvSpPr txBox="1">
            <a:spLocks/>
          </p:cNvSpPr>
          <p:nvPr/>
        </p:nvSpPr>
        <p:spPr>
          <a:xfrm rot="16200000">
            <a:off x="1145311" y="3297316"/>
            <a:ext cx="803275" cy="107722"/>
          </a:xfrm>
          <a:prstGeom prst="rect">
            <a:avLst/>
          </a:prstGeom>
          <a:noFill/>
          <a:ln w="12700">
            <a:noFill/>
          </a:ln>
        </p:spPr>
        <p:txBody>
          <a:bodyPr wrap="square" lIns="0" tIns="0" rIns="0" bIns="0" anchor="ctr" anchorCtr="0">
            <a:spAutoFit/>
          </a:bodyPr>
          <a:lstStyle>
            <a:lvl1pPr marL="0"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1pPr>
            <a:lvl2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2pPr>
            <a:lvl3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3pPr>
            <a:lvl4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4pPr>
            <a:lvl5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5pPr>
            <a:lvl6pPr marL="113157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6pPr>
            <a:lvl7pPr marL="133731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7pPr>
            <a:lvl8pPr marL="154305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8pPr>
            <a:lvl9pPr marL="174879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9pPr>
          </a:lstStyle>
          <a:p>
            <a:pPr algn="r"/>
            <a:r>
              <a:rPr lang="en-US" sz="700" b="1">
                <a:solidFill>
                  <a:srgbClr val="0A4A8E"/>
                </a:solidFill>
                <a:latin typeface="Arial Narrow" panose="020B0604020202020204" pitchFamily="34" charset="0"/>
                <a:cs typeface="Arial Narrow" panose="020B0604020202020204" pitchFamily="34" charset="0"/>
              </a:rPr>
              <a:t>SHIPPING DELAY</a:t>
            </a:r>
          </a:p>
        </p:txBody>
      </p:sp>
      <p:sp>
        <p:nvSpPr>
          <p:cNvPr id="18" name="Text Placeholder 1">
            <a:extLst>
              <a:ext uri="{FF2B5EF4-FFF2-40B4-BE49-F238E27FC236}">
                <a16:creationId xmlns:a16="http://schemas.microsoft.com/office/drawing/2014/main" id="{D34C2DAF-2176-6F4E-8FFA-63BEB6CF2C8B}"/>
              </a:ext>
            </a:extLst>
          </p:cNvPr>
          <p:cNvSpPr txBox="1">
            <a:spLocks/>
          </p:cNvSpPr>
          <p:nvPr/>
        </p:nvSpPr>
        <p:spPr>
          <a:xfrm rot="16200000">
            <a:off x="2279206" y="2064092"/>
            <a:ext cx="473856" cy="109793"/>
          </a:xfrm>
          <a:prstGeom prst="rect">
            <a:avLst/>
          </a:prstGeom>
          <a:noFill/>
          <a:ln w="12700">
            <a:noFill/>
          </a:ln>
        </p:spPr>
        <p:txBody>
          <a:bodyPr wrap="square" lIns="0" tIns="0" rIns="0" bIns="0" anchor="ctr" anchorCtr="0">
            <a:spAutoFit/>
          </a:bodyPr>
          <a:lstStyle>
            <a:lvl1pPr marL="0"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1pPr>
            <a:lvl2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2pPr>
            <a:lvl3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3pPr>
            <a:lvl4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4pPr>
            <a:lvl5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5pPr>
            <a:lvl6pPr marL="113157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6pPr>
            <a:lvl7pPr marL="133731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7pPr>
            <a:lvl8pPr marL="154305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8pPr>
            <a:lvl9pPr marL="174879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9pPr>
          </a:lstStyle>
          <a:p>
            <a:r>
              <a:rPr lang="en-US" sz="700" b="1">
                <a:solidFill>
                  <a:srgbClr val="0A4A8E"/>
                </a:solidFill>
                <a:latin typeface="Arial Narrow" panose="020B0604020202020204" pitchFamily="34" charset="0"/>
                <a:cs typeface="Arial Narrow" panose="020B0604020202020204" pitchFamily="34" charset="0"/>
              </a:rPr>
              <a:t>DRIVER</a:t>
            </a:r>
          </a:p>
        </p:txBody>
      </p:sp>
      <p:sp>
        <p:nvSpPr>
          <p:cNvPr id="19" name="Text Placeholder 1">
            <a:extLst>
              <a:ext uri="{FF2B5EF4-FFF2-40B4-BE49-F238E27FC236}">
                <a16:creationId xmlns:a16="http://schemas.microsoft.com/office/drawing/2014/main" id="{90CE49CB-F874-2045-AF25-66F320E59C0A}"/>
              </a:ext>
            </a:extLst>
          </p:cNvPr>
          <p:cNvSpPr txBox="1">
            <a:spLocks/>
          </p:cNvSpPr>
          <p:nvPr/>
        </p:nvSpPr>
        <p:spPr>
          <a:xfrm rot="16200000">
            <a:off x="2523683" y="2325400"/>
            <a:ext cx="473856" cy="109793"/>
          </a:xfrm>
          <a:prstGeom prst="rect">
            <a:avLst/>
          </a:prstGeom>
          <a:noFill/>
          <a:ln w="12700">
            <a:noFill/>
          </a:ln>
        </p:spPr>
        <p:txBody>
          <a:bodyPr wrap="square" lIns="0" tIns="0" rIns="0" bIns="0" anchor="ctr" anchorCtr="0">
            <a:spAutoFit/>
          </a:bodyPr>
          <a:lstStyle>
            <a:lvl1pPr marL="0"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1pPr>
            <a:lvl2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2pPr>
            <a:lvl3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3pPr>
            <a:lvl4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4pPr>
            <a:lvl5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5pPr>
            <a:lvl6pPr marL="113157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6pPr>
            <a:lvl7pPr marL="133731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7pPr>
            <a:lvl8pPr marL="154305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8pPr>
            <a:lvl9pPr marL="174879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9pPr>
          </a:lstStyle>
          <a:p>
            <a:r>
              <a:rPr lang="en-US" sz="700" b="1">
                <a:solidFill>
                  <a:srgbClr val="0A4A8E"/>
                </a:solidFill>
                <a:latin typeface="Arial Narrow" panose="020B0604020202020204" pitchFamily="34" charset="0"/>
                <a:cs typeface="Arial Narrow" panose="020B0604020202020204" pitchFamily="34" charset="0"/>
              </a:rPr>
              <a:t>ATTITUDE</a:t>
            </a:r>
          </a:p>
        </p:txBody>
      </p:sp>
      <p:sp>
        <p:nvSpPr>
          <p:cNvPr id="20" name="Text Placeholder 1">
            <a:extLst>
              <a:ext uri="{FF2B5EF4-FFF2-40B4-BE49-F238E27FC236}">
                <a16:creationId xmlns:a16="http://schemas.microsoft.com/office/drawing/2014/main" id="{62077C58-B501-AD47-9143-A3BD0D4D09BE}"/>
              </a:ext>
            </a:extLst>
          </p:cNvPr>
          <p:cNvSpPr txBox="1">
            <a:spLocks/>
          </p:cNvSpPr>
          <p:nvPr/>
        </p:nvSpPr>
        <p:spPr>
          <a:xfrm rot="16200000">
            <a:off x="921456" y="4771554"/>
            <a:ext cx="736636" cy="172355"/>
          </a:xfrm>
          <a:prstGeom prst="rect">
            <a:avLst/>
          </a:prstGeom>
          <a:noFill/>
          <a:ln w="12700">
            <a:noFill/>
          </a:ln>
        </p:spPr>
        <p:txBody>
          <a:bodyPr wrap="square" lIns="0" tIns="0" rIns="0" bIns="0" anchor="ctr" anchorCtr="0">
            <a:spAutoFit/>
          </a:bodyPr>
          <a:lstStyle>
            <a:lvl1pPr marL="0"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1pPr>
            <a:lvl2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2pPr>
            <a:lvl3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3pPr>
            <a:lvl4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4pPr>
            <a:lvl5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5pPr>
            <a:lvl6pPr marL="113157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6pPr>
            <a:lvl7pPr marL="133731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7pPr>
            <a:lvl8pPr marL="154305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8pPr>
            <a:lvl9pPr marL="174879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9pPr>
          </a:lstStyle>
          <a:p>
            <a:pPr algn="r">
              <a:lnSpc>
                <a:spcPct val="80000"/>
              </a:lnSpc>
            </a:pPr>
            <a:r>
              <a:rPr lang="en-US" sz="700" b="1">
                <a:solidFill>
                  <a:srgbClr val="0A4A8E"/>
                </a:solidFill>
                <a:latin typeface="Arial Narrow" panose="020B0604020202020204" pitchFamily="34" charset="0"/>
                <a:cs typeface="Arial Narrow" panose="020B0604020202020204" pitchFamily="34" charset="0"/>
              </a:rPr>
              <a:t>INCORRECT QUANTITY</a:t>
            </a:r>
          </a:p>
        </p:txBody>
      </p:sp>
      <p:sp>
        <p:nvSpPr>
          <p:cNvPr id="22" name="Text Placeholder 1">
            <a:extLst>
              <a:ext uri="{FF2B5EF4-FFF2-40B4-BE49-F238E27FC236}">
                <a16:creationId xmlns:a16="http://schemas.microsoft.com/office/drawing/2014/main" id="{E87547A0-6837-F44D-BFA9-3B2823DD3CE4}"/>
              </a:ext>
            </a:extLst>
          </p:cNvPr>
          <p:cNvSpPr txBox="1">
            <a:spLocks/>
          </p:cNvSpPr>
          <p:nvPr/>
        </p:nvSpPr>
        <p:spPr>
          <a:xfrm rot="16200000">
            <a:off x="1110362" y="4760749"/>
            <a:ext cx="860475" cy="107722"/>
          </a:xfrm>
          <a:prstGeom prst="rect">
            <a:avLst/>
          </a:prstGeom>
          <a:noFill/>
          <a:ln w="12700">
            <a:noFill/>
          </a:ln>
        </p:spPr>
        <p:txBody>
          <a:bodyPr wrap="square" lIns="0" tIns="0" rIns="0" bIns="0" anchor="ctr" anchorCtr="0">
            <a:spAutoFit/>
          </a:bodyPr>
          <a:lstStyle>
            <a:lvl1pPr marL="0"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1pPr>
            <a:lvl2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2pPr>
            <a:lvl3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3pPr>
            <a:lvl4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4pPr>
            <a:lvl5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5pPr>
            <a:lvl6pPr marL="113157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6pPr>
            <a:lvl7pPr marL="133731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7pPr>
            <a:lvl8pPr marL="154305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8pPr>
            <a:lvl9pPr marL="174879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9pPr>
          </a:lstStyle>
          <a:p>
            <a:pPr algn="r"/>
            <a:r>
              <a:rPr lang="en-US" sz="700" b="1" dirty="0">
                <a:solidFill>
                  <a:srgbClr val="0A4A8E"/>
                </a:solidFill>
                <a:latin typeface="Arial Narrow" panose="020B0604020202020204" pitchFamily="34" charset="0"/>
                <a:cs typeface="Arial Narrow" panose="020B0604020202020204" pitchFamily="34" charset="0"/>
              </a:rPr>
              <a:t>INCORRECT BOL</a:t>
            </a:r>
          </a:p>
        </p:txBody>
      </p:sp>
      <p:sp>
        <p:nvSpPr>
          <p:cNvPr id="23" name="Text Placeholder 1">
            <a:extLst>
              <a:ext uri="{FF2B5EF4-FFF2-40B4-BE49-F238E27FC236}">
                <a16:creationId xmlns:a16="http://schemas.microsoft.com/office/drawing/2014/main" id="{927B767A-D59E-D14F-BEDA-8B8EE7091F2B}"/>
              </a:ext>
            </a:extLst>
          </p:cNvPr>
          <p:cNvSpPr txBox="1">
            <a:spLocks/>
          </p:cNvSpPr>
          <p:nvPr/>
        </p:nvSpPr>
        <p:spPr>
          <a:xfrm rot="16200000">
            <a:off x="1275476" y="4593111"/>
            <a:ext cx="1070000" cy="107722"/>
          </a:xfrm>
          <a:prstGeom prst="rect">
            <a:avLst/>
          </a:prstGeom>
          <a:noFill/>
          <a:ln w="12700">
            <a:noFill/>
          </a:ln>
        </p:spPr>
        <p:txBody>
          <a:bodyPr wrap="square" lIns="0" tIns="0" rIns="0" bIns="0" anchor="ctr" anchorCtr="0">
            <a:spAutoFit/>
          </a:bodyPr>
          <a:lstStyle>
            <a:lvl1pPr marL="0"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1pPr>
            <a:lvl2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2pPr>
            <a:lvl3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3pPr>
            <a:lvl4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4pPr>
            <a:lvl5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5pPr>
            <a:lvl6pPr marL="113157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6pPr>
            <a:lvl7pPr marL="133731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7pPr>
            <a:lvl8pPr marL="154305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8pPr>
            <a:lvl9pPr marL="174879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9pPr>
          </a:lstStyle>
          <a:p>
            <a:pPr algn="r"/>
            <a:r>
              <a:rPr lang="en-US" sz="700" b="1">
                <a:solidFill>
                  <a:srgbClr val="0A4A8E"/>
                </a:solidFill>
                <a:latin typeface="Arial Narrow" panose="020B0604020202020204" pitchFamily="34" charset="0"/>
                <a:cs typeface="Arial Narrow" panose="020B0604020202020204" pitchFamily="34" charset="0"/>
              </a:rPr>
              <a:t>WRONG DESTINATION</a:t>
            </a:r>
          </a:p>
        </p:txBody>
      </p:sp>
      <p:sp>
        <p:nvSpPr>
          <p:cNvPr id="24" name="Text Placeholder 1">
            <a:extLst>
              <a:ext uri="{FF2B5EF4-FFF2-40B4-BE49-F238E27FC236}">
                <a16:creationId xmlns:a16="http://schemas.microsoft.com/office/drawing/2014/main" id="{3CF390E8-C036-5741-9038-617AB14F2F0B}"/>
              </a:ext>
            </a:extLst>
          </p:cNvPr>
          <p:cNvSpPr txBox="1">
            <a:spLocks/>
          </p:cNvSpPr>
          <p:nvPr/>
        </p:nvSpPr>
        <p:spPr>
          <a:xfrm rot="16200000">
            <a:off x="1481851" y="4491063"/>
            <a:ext cx="1070000" cy="107722"/>
          </a:xfrm>
          <a:prstGeom prst="rect">
            <a:avLst/>
          </a:prstGeom>
          <a:noFill/>
          <a:ln w="12700">
            <a:noFill/>
          </a:ln>
        </p:spPr>
        <p:txBody>
          <a:bodyPr wrap="square" lIns="0" tIns="0" rIns="0" bIns="0" anchor="ctr" anchorCtr="0">
            <a:spAutoFit/>
          </a:bodyPr>
          <a:lstStyle>
            <a:lvl1pPr marL="0"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1pPr>
            <a:lvl2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2pPr>
            <a:lvl3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3pPr>
            <a:lvl4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4pPr>
            <a:lvl5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5pPr>
            <a:lvl6pPr marL="113157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6pPr>
            <a:lvl7pPr marL="133731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7pPr>
            <a:lvl8pPr marL="154305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8pPr>
            <a:lvl9pPr marL="174879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9pPr>
          </a:lstStyle>
          <a:p>
            <a:pPr algn="r"/>
            <a:r>
              <a:rPr lang="en-US" sz="700" b="1">
                <a:solidFill>
                  <a:srgbClr val="0A4A8E"/>
                </a:solidFill>
                <a:latin typeface="Arial Narrow" panose="020B0604020202020204" pitchFamily="34" charset="0"/>
                <a:cs typeface="Arial Narrow" panose="020B0604020202020204" pitchFamily="34" charset="0"/>
              </a:rPr>
              <a:t>TRAFFIC DELAYS</a:t>
            </a:r>
          </a:p>
        </p:txBody>
      </p:sp>
      <p:sp>
        <p:nvSpPr>
          <p:cNvPr id="25" name="Text Placeholder 1">
            <a:extLst>
              <a:ext uri="{FF2B5EF4-FFF2-40B4-BE49-F238E27FC236}">
                <a16:creationId xmlns:a16="http://schemas.microsoft.com/office/drawing/2014/main" id="{C2AD1CDC-F8F3-3C4D-9EF8-1C8884DA1AEE}"/>
              </a:ext>
            </a:extLst>
          </p:cNvPr>
          <p:cNvSpPr txBox="1">
            <a:spLocks/>
          </p:cNvSpPr>
          <p:nvPr/>
        </p:nvSpPr>
        <p:spPr>
          <a:xfrm rot="16200000">
            <a:off x="2138294" y="4241020"/>
            <a:ext cx="569914" cy="107722"/>
          </a:xfrm>
          <a:prstGeom prst="rect">
            <a:avLst/>
          </a:prstGeom>
          <a:noFill/>
          <a:ln w="12700">
            <a:noFill/>
          </a:ln>
        </p:spPr>
        <p:txBody>
          <a:bodyPr wrap="square" lIns="0" tIns="0" rIns="0" bIns="0" anchor="ctr" anchorCtr="0">
            <a:spAutoFit/>
          </a:bodyPr>
          <a:lstStyle>
            <a:lvl1pPr marL="0"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1pPr>
            <a:lvl2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2pPr>
            <a:lvl3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3pPr>
            <a:lvl4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4pPr>
            <a:lvl5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5pPr>
            <a:lvl6pPr marL="113157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6pPr>
            <a:lvl7pPr marL="133731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7pPr>
            <a:lvl8pPr marL="154305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8pPr>
            <a:lvl9pPr marL="174879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9pPr>
          </a:lstStyle>
          <a:p>
            <a:pPr algn="r"/>
            <a:r>
              <a:rPr lang="en-US" sz="700" b="1">
                <a:solidFill>
                  <a:srgbClr val="0A4A8E"/>
                </a:solidFill>
                <a:latin typeface="Arial Narrow" panose="020B0604020202020204" pitchFamily="34" charset="0"/>
                <a:cs typeface="Arial Narrow" panose="020B0604020202020204" pitchFamily="34" charset="0"/>
              </a:rPr>
              <a:t>WEATHER</a:t>
            </a:r>
          </a:p>
        </p:txBody>
      </p:sp>
      <p:sp>
        <p:nvSpPr>
          <p:cNvPr id="26" name="Text Placeholder 1">
            <a:extLst>
              <a:ext uri="{FF2B5EF4-FFF2-40B4-BE49-F238E27FC236}">
                <a16:creationId xmlns:a16="http://schemas.microsoft.com/office/drawing/2014/main" id="{CA592B72-FA4F-C144-B71F-FBF0B1806845}"/>
              </a:ext>
            </a:extLst>
          </p:cNvPr>
          <p:cNvSpPr txBox="1">
            <a:spLocks/>
          </p:cNvSpPr>
          <p:nvPr/>
        </p:nvSpPr>
        <p:spPr>
          <a:xfrm rot="16200000">
            <a:off x="2513178" y="4696317"/>
            <a:ext cx="540581" cy="107722"/>
          </a:xfrm>
          <a:prstGeom prst="rect">
            <a:avLst/>
          </a:prstGeom>
          <a:noFill/>
          <a:ln w="12700">
            <a:noFill/>
          </a:ln>
        </p:spPr>
        <p:txBody>
          <a:bodyPr wrap="square" lIns="0" tIns="0" rIns="0" bIns="0" anchor="ctr" anchorCtr="0">
            <a:spAutoFit/>
          </a:bodyPr>
          <a:lstStyle>
            <a:lvl1pPr marL="0"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1pPr>
            <a:lvl2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2pPr>
            <a:lvl3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3pPr>
            <a:lvl4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4pPr>
            <a:lvl5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5pPr>
            <a:lvl6pPr marL="113157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6pPr>
            <a:lvl7pPr marL="133731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7pPr>
            <a:lvl8pPr marL="154305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8pPr>
            <a:lvl9pPr marL="174879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9pPr>
          </a:lstStyle>
          <a:p>
            <a:pPr algn="r"/>
            <a:r>
              <a:rPr lang="en-US" sz="700" b="1">
                <a:solidFill>
                  <a:srgbClr val="0A4A8E"/>
                </a:solidFill>
                <a:latin typeface="Arial Narrow" panose="020B0604020202020204" pitchFamily="34" charset="0"/>
                <a:cs typeface="Arial Narrow" panose="020B0604020202020204" pitchFamily="34" charset="0"/>
              </a:rPr>
              <a:t>BREAKDOWN</a:t>
            </a:r>
          </a:p>
        </p:txBody>
      </p:sp>
      <p:sp>
        <p:nvSpPr>
          <p:cNvPr id="27" name="Text Placeholder 1">
            <a:extLst>
              <a:ext uri="{FF2B5EF4-FFF2-40B4-BE49-F238E27FC236}">
                <a16:creationId xmlns:a16="http://schemas.microsoft.com/office/drawing/2014/main" id="{4CB3E571-09E8-054E-9001-CA8AC5EDE68F}"/>
              </a:ext>
            </a:extLst>
          </p:cNvPr>
          <p:cNvSpPr txBox="1">
            <a:spLocks/>
          </p:cNvSpPr>
          <p:nvPr/>
        </p:nvSpPr>
        <p:spPr>
          <a:xfrm rot="16200000">
            <a:off x="2279206" y="3353611"/>
            <a:ext cx="473856" cy="172355"/>
          </a:xfrm>
          <a:prstGeom prst="rect">
            <a:avLst/>
          </a:prstGeom>
          <a:noFill/>
          <a:ln w="12700">
            <a:noFill/>
          </a:ln>
        </p:spPr>
        <p:txBody>
          <a:bodyPr wrap="square" lIns="0" tIns="0" rIns="0" bIns="0" anchor="ctr" anchorCtr="0">
            <a:spAutoFit/>
          </a:bodyPr>
          <a:lstStyle>
            <a:lvl1pPr marL="0"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1pPr>
            <a:lvl2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2pPr>
            <a:lvl3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3pPr>
            <a:lvl4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4pPr>
            <a:lvl5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5pPr>
            <a:lvl6pPr marL="113157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6pPr>
            <a:lvl7pPr marL="133731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7pPr>
            <a:lvl8pPr marL="154305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8pPr>
            <a:lvl9pPr marL="174879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9pPr>
          </a:lstStyle>
          <a:p>
            <a:pPr>
              <a:lnSpc>
                <a:spcPct val="80000"/>
              </a:lnSpc>
            </a:pPr>
            <a:r>
              <a:rPr lang="en-US" sz="700" b="1">
                <a:solidFill>
                  <a:srgbClr val="0A4A8E"/>
                </a:solidFill>
                <a:latin typeface="Arial Narrow" panose="020B0604020202020204" pitchFamily="34" charset="0"/>
                <a:cs typeface="Arial Narrow" panose="020B0604020202020204" pitchFamily="34" charset="0"/>
              </a:rPr>
              <a:t>WRONG EQUIPMENT</a:t>
            </a:r>
          </a:p>
        </p:txBody>
      </p:sp>
      <p:sp>
        <p:nvSpPr>
          <p:cNvPr id="28" name="Text Placeholder 1">
            <a:extLst>
              <a:ext uri="{FF2B5EF4-FFF2-40B4-BE49-F238E27FC236}">
                <a16:creationId xmlns:a16="http://schemas.microsoft.com/office/drawing/2014/main" id="{55A1C312-DA99-C54C-98C3-9393E29AFFB9}"/>
              </a:ext>
            </a:extLst>
          </p:cNvPr>
          <p:cNvSpPr txBox="1">
            <a:spLocks/>
          </p:cNvSpPr>
          <p:nvPr/>
        </p:nvSpPr>
        <p:spPr>
          <a:xfrm rot="16200000">
            <a:off x="2555434" y="3614620"/>
            <a:ext cx="473856" cy="172355"/>
          </a:xfrm>
          <a:prstGeom prst="rect">
            <a:avLst/>
          </a:prstGeom>
          <a:noFill/>
          <a:ln w="12700">
            <a:noFill/>
          </a:ln>
        </p:spPr>
        <p:txBody>
          <a:bodyPr wrap="square" lIns="0" tIns="0" rIns="0" bIns="0" anchor="ctr" anchorCtr="0">
            <a:spAutoFit/>
          </a:bodyPr>
          <a:lstStyle>
            <a:lvl1pPr marL="0"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1pPr>
            <a:lvl2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2pPr>
            <a:lvl3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3pPr>
            <a:lvl4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4pPr>
            <a:lvl5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5pPr>
            <a:lvl6pPr marL="113157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6pPr>
            <a:lvl7pPr marL="133731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7pPr>
            <a:lvl8pPr marL="154305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8pPr>
            <a:lvl9pPr marL="174879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9pPr>
          </a:lstStyle>
          <a:p>
            <a:pPr>
              <a:lnSpc>
                <a:spcPct val="80000"/>
              </a:lnSpc>
            </a:pPr>
            <a:r>
              <a:rPr lang="en-US" sz="700" b="1">
                <a:solidFill>
                  <a:srgbClr val="0A4A8E"/>
                </a:solidFill>
                <a:latin typeface="Arial Narrow" panose="020B0604020202020204" pitchFamily="34" charset="0"/>
                <a:cs typeface="Arial Narrow" panose="020B0604020202020204" pitchFamily="34" charset="0"/>
              </a:rPr>
              <a:t>DIRTY EQUIPMENT</a:t>
            </a:r>
          </a:p>
        </p:txBody>
      </p:sp>
      <p:sp>
        <p:nvSpPr>
          <p:cNvPr id="29" name="Text Placeholder 1">
            <a:extLst>
              <a:ext uri="{FF2B5EF4-FFF2-40B4-BE49-F238E27FC236}">
                <a16:creationId xmlns:a16="http://schemas.microsoft.com/office/drawing/2014/main" id="{B8327C8E-70FF-B94F-B4FF-29FA50FD425B}"/>
              </a:ext>
            </a:extLst>
          </p:cNvPr>
          <p:cNvSpPr txBox="1">
            <a:spLocks/>
          </p:cNvSpPr>
          <p:nvPr/>
        </p:nvSpPr>
        <p:spPr>
          <a:xfrm rot="16200000">
            <a:off x="2502400" y="3186215"/>
            <a:ext cx="511734" cy="107722"/>
          </a:xfrm>
          <a:prstGeom prst="rect">
            <a:avLst/>
          </a:prstGeom>
          <a:noFill/>
          <a:ln w="12700">
            <a:noFill/>
          </a:ln>
        </p:spPr>
        <p:txBody>
          <a:bodyPr wrap="square" lIns="0" tIns="0" rIns="0" bIns="0" anchor="ctr" anchorCtr="0">
            <a:spAutoFit/>
          </a:bodyPr>
          <a:lstStyle>
            <a:lvl1pPr marL="0"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1pPr>
            <a:lvl2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2pPr>
            <a:lvl3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3pPr>
            <a:lvl4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4pPr>
            <a:lvl5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5pPr>
            <a:lvl6pPr marL="113157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6pPr>
            <a:lvl7pPr marL="133731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7pPr>
            <a:lvl8pPr marL="154305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8pPr>
            <a:lvl9pPr marL="174879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9pPr>
          </a:lstStyle>
          <a:p>
            <a:pPr algn="r"/>
            <a:r>
              <a:rPr lang="en-US" sz="700" b="1">
                <a:solidFill>
                  <a:srgbClr val="0A4A8E"/>
                </a:solidFill>
                <a:latin typeface="Arial Narrow" panose="020B0604020202020204" pitchFamily="34" charset="0"/>
                <a:cs typeface="Arial Narrow" panose="020B0604020202020204" pitchFamily="34" charset="0"/>
              </a:rPr>
              <a:t>DISPATCHER</a:t>
            </a:r>
          </a:p>
        </p:txBody>
      </p:sp>
      <p:sp>
        <p:nvSpPr>
          <p:cNvPr id="30" name="Text Placeholder 1">
            <a:extLst>
              <a:ext uri="{FF2B5EF4-FFF2-40B4-BE49-F238E27FC236}">
                <a16:creationId xmlns:a16="http://schemas.microsoft.com/office/drawing/2014/main" id="{FBF1B995-F855-D74C-AABB-821357DFE673}"/>
              </a:ext>
            </a:extLst>
          </p:cNvPr>
          <p:cNvSpPr txBox="1">
            <a:spLocks/>
          </p:cNvSpPr>
          <p:nvPr/>
        </p:nvSpPr>
        <p:spPr>
          <a:xfrm rot="16200000">
            <a:off x="2488280" y="3384586"/>
            <a:ext cx="895639" cy="107722"/>
          </a:xfrm>
          <a:prstGeom prst="rect">
            <a:avLst/>
          </a:prstGeom>
          <a:noFill/>
          <a:ln w="12700">
            <a:noFill/>
          </a:ln>
        </p:spPr>
        <p:txBody>
          <a:bodyPr wrap="square" lIns="0" tIns="0" rIns="0" bIns="0" anchor="ctr" anchorCtr="0">
            <a:spAutoFit/>
          </a:bodyPr>
          <a:lstStyle>
            <a:lvl1pPr marL="0"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1pPr>
            <a:lvl2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2pPr>
            <a:lvl3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3pPr>
            <a:lvl4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4pPr>
            <a:lvl5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5pPr>
            <a:lvl6pPr marL="113157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6pPr>
            <a:lvl7pPr marL="133731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7pPr>
            <a:lvl8pPr marL="154305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8pPr>
            <a:lvl9pPr marL="174879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9pPr>
          </a:lstStyle>
          <a:p>
            <a:pPr algn="r"/>
            <a:r>
              <a:rPr lang="en-US" sz="700" b="1">
                <a:solidFill>
                  <a:srgbClr val="0A4A8E"/>
                </a:solidFill>
                <a:latin typeface="Arial Narrow" panose="020B0604020202020204" pitchFamily="34" charset="0"/>
                <a:cs typeface="Arial Narrow" panose="020B0604020202020204" pitchFamily="34" charset="0"/>
              </a:rPr>
              <a:t>WRONG DIRECTIONS</a:t>
            </a:r>
          </a:p>
        </p:txBody>
      </p:sp>
      <p:cxnSp>
        <p:nvCxnSpPr>
          <p:cNvPr id="32" name="Straight Arrow Connector 31">
            <a:extLst>
              <a:ext uri="{FF2B5EF4-FFF2-40B4-BE49-F238E27FC236}">
                <a16:creationId xmlns:a16="http://schemas.microsoft.com/office/drawing/2014/main" id="{CD8DA67E-C5CA-4E46-A59C-36FABDAD0CFC}"/>
              </a:ext>
            </a:extLst>
          </p:cNvPr>
          <p:cNvCxnSpPr>
            <a:cxnSpLocks/>
          </p:cNvCxnSpPr>
          <p:nvPr/>
        </p:nvCxnSpPr>
        <p:spPr>
          <a:xfrm flipV="1">
            <a:off x="997443" y="2363570"/>
            <a:ext cx="1209889" cy="525457"/>
          </a:xfrm>
          <a:prstGeom prst="straightConnector1">
            <a:avLst/>
          </a:prstGeom>
          <a:ln w="12700">
            <a:tailEnd type="triangle" w="sm" len="sm"/>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4FCE3E43-6018-C041-BBB0-B6C1C65FF25E}"/>
              </a:ext>
            </a:extLst>
          </p:cNvPr>
          <p:cNvCxnSpPr>
            <a:cxnSpLocks/>
            <a:stCxn id="7" idx="2"/>
          </p:cNvCxnSpPr>
          <p:nvPr/>
        </p:nvCxnSpPr>
        <p:spPr>
          <a:xfrm flipV="1">
            <a:off x="997443" y="3767254"/>
            <a:ext cx="1213236" cy="536204"/>
          </a:xfrm>
          <a:prstGeom prst="straightConnector1">
            <a:avLst/>
          </a:prstGeom>
          <a:ln w="12700">
            <a:tailEnd type="triangle" w="sm" len="sm"/>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0FAC93CA-59DD-6F41-B589-1B6DFF5C412F}"/>
              </a:ext>
            </a:extLst>
          </p:cNvPr>
          <p:cNvCxnSpPr>
            <a:cxnSpLocks/>
            <a:stCxn id="9" idx="3"/>
          </p:cNvCxnSpPr>
          <p:nvPr/>
        </p:nvCxnSpPr>
        <p:spPr>
          <a:xfrm flipH="1" flipV="1">
            <a:off x="2221642" y="2046761"/>
            <a:ext cx="6350" cy="2661426"/>
          </a:xfrm>
          <a:prstGeom prst="straightConnector1">
            <a:avLst/>
          </a:prstGeom>
          <a:ln w="19050">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6C18E73B-4E0D-C349-B23C-C86CE1A01943}"/>
              </a:ext>
            </a:extLst>
          </p:cNvPr>
          <p:cNvCxnSpPr>
            <a:cxnSpLocks/>
          </p:cNvCxnSpPr>
          <p:nvPr/>
        </p:nvCxnSpPr>
        <p:spPr>
          <a:xfrm flipH="1" flipV="1">
            <a:off x="2236725" y="2355917"/>
            <a:ext cx="813258" cy="615883"/>
          </a:xfrm>
          <a:prstGeom prst="straightConnector1">
            <a:avLst/>
          </a:prstGeom>
          <a:ln w="12700">
            <a:tailEnd type="triangle" w="sm" len="sm"/>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D8709223-5940-D24E-9F03-C6DD699D86E3}"/>
              </a:ext>
            </a:extLst>
          </p:cNvPr>
          <p:cNvCxnSpPr>
            <a:cxnSpLocks/>
          </p:cNvCxnSpPr>
          <p:nvPr/>
        </p:nvCxnSpPr>
        <p:spPr>
          <a:xfrm flipH="1" flipV="1">
            <a:off x="2236725" y="3759267"/>
            <a:ext cx="813258" cy="615883"/>
          </a:xfrm>
          <a:prstGeom prst="straightConnector1">
            <a:avLst/>
          </a:prstGeom>
          <a:ln w="12700">
            <a:tailEnd type="triangle" w="sm" len="sm"/>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91C4F403-4B3F-8942-8AF9-AF92C3FE1EC5}"/>
              </a:ext>
            </a:extLst>
          </p:cNvPr>
          <p:cNvCxnSpPr>
            <a:cxnSpLocks/>
          </p:cNvCxnSpPr>
          <p:nvPr/>
        </p:nvCxnSpPr>
        <p:spPr>
          <a:xfrm flipV="1">
            <a:off x="1284774" y="4220576"/>
            <a:ext cx="0" cy="239503"/>
          </a:xfrm>
          <a:prstGeom prst="straightConnector1">
            <a:avLst/>
          </a:prstGeom>
          <a:ln w="12700">
            <a:tailEnd type="triangle" w="sm" len="sm"/>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661F25CB-21D3-1C42-BD1F-AD9840504486}"/>
              </a:ext>
            </a:extLst>
          </p:cNvPr>
          <p:cNvCxnSpPr>
            <a:cxnSpLocks/>
          </p:cNvCxnSpPr>
          <p:nvPr/>
        </p:nvCxnSpPr>
        <p:spPr>
          <a:xfrm flipV="1">
            <a:off x="1540599" y="4100824"/>
            <a:ext cx="0" cy="239503"/>
          </a:xfrm>
          <a:prstGeom prst="straightConnector1">
            <a:avLst/>
          </a:prstGeom>
          <a:ln w="12700">
            <a:tailEnd type="triangle" w="sm" len="sm"/>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E6BA9425-461E-0643-A128-9B12C7414BC2}"/>
              </a:ext>
            </a:extLst>
          </p:cNvPr>
          <p:cNvCxnSpPr>
            <a:cxnSpLocks/>
          </p:cNvCxnSpPr>
          <p:nvPr/>
        </p:nvCxnSpPr>
        <p:spPr>
          <a:xfrm flipV="1">
            <a:off x="2790863" y="4220576"/>
            <a:ext cx="0" cy="239503"/>
          </a:xfrm>
          <a:prstGeom prst="straightConnector1">
            <a:avLst/>
          </a:prstGeom>
          <a:ln w="12700">
            <a:tailEnd type="triangle" w="sm" len="sm"/>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E9928FC4-0547-764D-8559-9719F0D22E3B}"/>
              </a:ext>
            </a:extLst>
          </p:cNvPr>
          <p:cNvCxnSpPr>
            <a:cxnSpLocks/>
          </p:cNvCxnSpPr>
          <p:nvPr/>
        </p:nvCxnSpPr>
        <p:spPr>
          <a:xfrm flipV="1">
            <a:off x="1291124" y="2814051"/>
            <a:ext cx="0" cy="239503"/>
          </a:xfrm>
          <a:prstGeom prst="straightConnector1">
            <a:avLst/>
          </a:prstGeom>
          <a:ln w="12700">
            <a:tailEnd type="triangle" w="sm" len="sm"/>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CCAD750B-AD16-F547-8612-E4D92508435D}"/>
              </a:ext>
            </a:extLst>
          </p:cNvPr>
          <p:cNvCxnSpPr>
            <a:cxnSpLocks/>
          </p:cNvCxnSpPr>
          <p:nvPr/>
        </p:nvCxnSpPr>
        <p:spPr>
          <a:xfrm flipV="1">
            <a:off x="1540599" y="2694299"/>
            <a:ext cx="0" cy="239503"/>
          </a:xfrm>
          <a:prstGeom prst="straightConnector1">
            <a:avLst/>
          </a:prstGeom>
          <a:ln w="12700">
            <a:tailEnd type="triangle" w="sm" len="sm"/>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6AC9C069-07F4-5B48-AFDE-E47D567ABE54}"/>
              </a:ext>
            </a:extLst>
          </p:cNvPr>
          <p:cNvCxnSpPr>
            <a:cxnSpLocks/>
          </p:cNvCxnSpPr>
          <p:nvPr/>
        </p:nvCxnSpPr>
        <p:spPr>
          <a:xfrm>
            <a:off x="1385477" y="2448926"/>
            <a:ext cx="0" cy="239503"/>
          </a:xfrm>
          <a:prstGeom prst="straightConnector1">
            <a:avLst/>
          </a:prstGeom>
          <a:ln w="12700">
            <a:tailEnd type="triangle" w="sm" len="sm"/>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645D5B7A-EE1A-B240-B0F5-48F8C50E6B75}"/>
              </a:ext>
            </a:extLst>
          </p:cNvPr>
          <p:cNvCxnSpPr>
            <a:cxnSpLocks/>
          </p:cNvCxnSpPr>
          <p:nvPr/>
        </p:nvCxnSpPr>
        <p:spPr>
          <a:xfrm flipV="1">
            <a:off x="2756624" y="2789515"/>
            <a:ext cx="0" cy="182285"/>
          </a:xfrm>
          <a:prstGeom prst="straightConnector1">
            <a:avLst/>
          </a:prstGeom>
          <a:ln w="12700">
            <a:tailEnd type="triangle" w="sm" len="sm"/>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D967C904-5F1A-C449-B092-B316A0CF8BC7}"/>
              </a:ext>
            </a:extLst>
          </p:cNvPr>
          <p:cNvCxnSpPr>
            <a:cxnSpLocks/>
          </p:cNvCxnSpPr>
          <p:nvPr/>
        </p:nvCxnSpPr>
        <p:spPr>
          <a:xfrm>
            <a:off x="2512602" y="3676717"/>
            <a:ext cx="0" cy="239503"/>
          </a:xfrm>
          <a:prstGeom prst="straightConnector1">
            <a:avLst/>
          </a:prstGeom>
          <a:ln w="12700">
            <a:tailEnd type="triangle" w="sm" len="sm"/>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05A90F38-C259-2F43-9439-28AC521E14DE}"/>
              </a:ext>
            </a:extLst>
          </p:cNvPr>
          <p:cNvCxnSpPr>
            <a:cxnSpLocks/>
          </p:cNvCxnSpPr>
          <p:nvPr/>
        </p:nvCxnSpPr>
        <p:spPr>
          <a:xfrm>
            <a:off x="2790863" y="3955226"/>
            <a:ext cx="0" cy="189712"/>
          </a:xfrm>
          <a:prstGeom prst="straightConnector1">
            <a:avLst/>
          </a:prstGeom>
          <a:ln w="12700">
            <a:tailEnd type="triangle" w="sm" len="sm"/>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225B5CFA-C82A-2E46-874B-A1E6011BED1A}"/>
              </a:ext>
            </a:extLst>
          </p:cNvPr>
          <p:cNvCxnSpPr>
            <a:cxnSpLocks/>
          </p:cNvCxnSpPr>
          <p:nvPr/>
        </p:nvCxnSpPr>
        <p:spPr>
          <a:xfrm flipH="1" flipV="1">
            <a:off x="2778343" y="2914989"/>
            <a:ext cx="100152" cy="72261"/>
          </a:xfrm>
          <a:prstGeom prst="straightConnector1">
            <a:avLst/>
          </a:prstGeom>
          <a:ln w="12700">
            <a:tailEnd type="triangle" w="sm" len="sm"/>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DFDCABA5-155D-6F4D-8477-07F880DDB119}"/>
              </a:ext>
            </a:extLst>
          </p:cNvPr>
          <p:cNvCxnSpPr>
            <a:cxnSpLocks/>
          </p:cNvCxnSpPr>
          <p:nvPr/>
        </p:nvCxnSpPr>
        <p:spPr>
          <a:xfrm flipH="1" flipV="1">
            <a:off x="2532485" y="2448927"/>
            <a:ext cx="173228" cy="119750"/>
          </a:xfrm>
          <a:prstGeom prst="straightConnector1">
            <a:avLst/>
          </a:prstGeom>
          <a:ln w="12700">
            <a:tailEnd type="triangle" w="sm" len="sm"/>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7C1948D7-CEFA-FA44-9403-5AC18B33F315}"/>
              </a:ext>
            </a:extLst>
          </p:cNvPr>
          <p:cNvCxnSpPr>
            <a:cxnSpLocks/>
          </p:cNvCxnSpPr>
          <p:nvPr/>
        </p:nvCxnSpPr>
        <p:spPr>
          <a:xfrm>
            <a:off x="2510503" y="2380297"/>
            <a:ext cx="0" cy="141994"/>
          </a:xfrm>
          <a:prstGeom prst="straightConnector1">
            <a:avLst/>
          </a:prstGeom>
          <a:ln w="12700">
            <a:tailEnd type="triangle" w="sm" len="sm"/>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61F1A7D1-59E2-9F47-8E1A-DD3F43FF4CC3}"/>
              </a:ext>
            </a:extLst>
          </p:cNvPr>
          <p:cNvCxnSpPr>
            <a:cxnSpLocks/>
          </p:cNvCxnSpPr>
          <p:nvPr/>
        </p:nvCxnSpPr>
        <p:spPr>
          <a:xfrm flipH="1" flipV="1">
            <a:off x="2263829" y="3925828"/>
            <a:ext cx="105561" cy="84094"/>
          </a:xfrm>
          <a:prstGeom prst="straightConnector1">
            <a:avLst/>
          </a:prstGeom>
          <a:ln w="12700">
            <a:tailEnd type="triangle" w="sm" len="sm"/>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8827F07E-B11A-E44B-89CC-60BFE457634A}"/>
              </a:ext>
            </a:extLst>
          </p:cNvPr>
          <p:cNvCxnSpPr>
            <a:cxnSpLocks/>
          </p:cNvCxnSpPr>
          <p:nvPr/>
        </p:nvCxnSpPr>
        <p:spPr>
          <a:xfrm flipV="1">
            <a:off x="2031142" y="3916221"/>
            <a:ext cx="149225" cy="77929"/>
          </a:xfrm>
          <a:prstGeom prst="straightConnector1">
            <a:avLst/>
          </a:prstGeom>
          <a:ln w="12700">
            <a:tailEnd type="triangle" w="sm" len="sm"/>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47A0B46E-32C2-614B-859F-A6182F63B685}"/>
              </a:ext>
            </a:extLst>
          </p:cNvPr>
          <p:cNvCxnSpPr>
            <a:cxnSpLocks/>
          </p:cNvCxnSpPr>
          <p:nvPr/>
        </p:nvCxnSpPr>
        <p:spPr>
          <a:xfrm flipH="1">
            <a:off x="1570196" y="4140200"/>
            <a:ext cx="197421" cy="80375"/>
          </a:xfrm>
          <a:prstGeom prst="straightConnector1">
            <a:avLst/>
          </a:prstGeom>
          <a:ln w="12700">
            <a:tailEnd type="triangle"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4842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A88DB4-7F20-C24F-B04D-4A8CA8E4870F}"/>
              </a:ext>
            </a:extLst>
          </p:cNvPr>
          <p:cNvSpPr>
            <a:spLocks noGrp="1"/>
          </p:cNvSpPr>
          <p:nvPr>
            <p:ph type="body" sz="quarter" idx="14"/>
          </p:nvPr>
        </p:nvSpPr>
        <p:spPr>
          <a:xfrm>
            <a:off x="645958" y="1600200"/>
            <a:ext cx="2886210" cy="1247503"/>
          </a:xfrm>
        </p:spPr>
        <p:txBody>
          <a:bodyPr/>
          <a:lstStyle/>
          <a:p>
            <a:r>
              <a:rPr lang="en-US" dirty="0"/>
              <a:t>Pareto’s 80/20 principle asserts that a minority of causes, inputs or effort usually lead to a majority of the results, outputs or rewards.</a:t>
            </a:r>
          </a:p>
        </p:txBody>
      </p:sp>
      <p:sp>
        <p:nvSpPr>
          <p:cNvPr id="3" name="Title 2">
            <a:extLst>
              <a:ext uri="{FF2B5EF4-FFF2-40B4-BE49-F238E27FC236}">
                <a16:creationId xmlns:a16="http://schemas.microsoft.com/office/drawing/2014/main" id="{DE0F6349-A15A-3742-B77F-220242693E94}"/>
              </a:ext>
            </a:extLst>
          </p:cNvPr>
          <p:cNvSpPr>
            <a:spLocks noGrp="1"/>
          </p:cNvSpPr>
          <p:nvPr>
            <p:ph type="title"/>
          </p:nvPr>
        </p:nvSpPr>
        <p:spPr/>
        <p:txBody>
          <a:bodyPr/>
          <a:lstStyle/>
          <a:p>
            <a:r>
              <a:rPr lang="en-US"/>
              <a:t>Pareto Chart</a:t>
            </a:r>
          </a:p>
        </p:txBody>
      </p:sp>
      <p:grpSp>
        <p:nvGrpSpPr>
          <p:cNvPr id="123" name="Group 122">
            <a:extLst>
              <a:ext uri="{FF2B5EF4-FFF2-40B4-BE49-F238E27FC236}">
                <a16:creationId xmlns:a16="http://schemas.microsoft.com/office/drawing/2014/main" id="{146AD6AA-7281-6747-B4F7-E6D51E91660C}"/>
              </a:ext>
            </a:extLst>
          </p:cNvPr>
          <p:cNvGrpSpPr/>
          <p:nvPr/>
        </p:nvGrpSpPr>
        <p:grpSpPr>
          <a:xfrm>
            <a:off x="398104" y="2994335"/>
            <a:ext cx="3401255" cy="2226375"/>
            <a:chOff x="398104" y="2994335"/>
            <a:chExt cx="3401255" cy="2226375"/>
          </a:xfrm>
        </p:grpSpPr>
        <p:sp>
          <p:nvSpPr>
            <p:cNvPr id="8" name="TextBox 7">
              <a:extLst>
                <a:ext uri="{FF2B5EF4-FFF2-40B4-BE49-F238E27FC236}">
                  <a16:creationId xmlns:a16="http://schemas.microsoft.com/office/drawing/2014/main" id="{D731FFD5-776B-8B4F-A13E-CBB41C84E8AE}"/>
                </a:ext>
              </a:extLst>
            </p:cNvPr>
            <p:cNvSpPr txBox="1"/>
            <p:nvPr/>
          </p:nvSpPr>
          <p:spPr>
            <a:xfrm rot="16200000">
              <a:off x="159182" y="4095768"/>
              <a:ext cx="1417255" cy="256032"/>
            </a:xfrm>
            <a:prstGeom prst="rect">
              <a:avLst/>
            </a:prstGeom>
            <a:solidFill>
              <a:srgbClr val="5FA4CE"/>
            </a:solidFill>
          </p:spPr>
          <p:txBody>
            <a:bodyPr wrap="square" lIns="27432" tIns="27432" rIns="27432" bIns="27432" rtlCol="0" anchor="ctr" anchorCtr="0">
              <a:noAutofit/>
            </a:bodyPr>
            <a:lstStyle/>
            <a:p>
              <a:pPr algn="ctr">
                <a:spcBef>
                  <a:spcPts val="0"/>
                </a:spcBef>
                <a:spcAft>
                  <a:spcPts val="1200"/>
                </a:spcAft>
              </a:pPr>
              <a:endParaRPr lang="en-US" sz="800" dirty="0">
                <a:latin typeface="Arial Narrow" panose="020B0604020202020204" pitchFamily="34" charset="0"/>
                <a:cs typeface="Arial Narrow" panose="020B0604020202020204" pitchFamily="34" charset="0"/>
              </a:endParaRPr>
            </a:p>
          </p:txBody>
        </p:sp>
        <p:sp>
          <p:nvSpPr>
            <p:cNvPr id="9" name="TextBox 8">
              <a:extLst>
                <a:ext uri="{FF2B5EF4-FFF2-40B4-BE49-F238E27FC236}">
                  <a16:creationId xmlns:a16="http://schemas.microsoft.com/office/drawing/2014/main" id="{8C54CB56-D142-5F41-A25B-5881755E061A}"/>
                </a:ext>
              </a:extLst>
            </p:cNvPr>
            <p:cNvSpPr txBox="1"/>
            <p:nvPr/>
          </p:nvSpPr>
          <p:spPr>
            <a:xfrm rot="16200000">
              <a:off x="733245" y="4379714"/>
              <a:ext cx="849362" cy="256032"/>
            </a:xfrm>
            <a:prstGeom prst="rect">
              <a:avLst/>
            </a:prstGeom>
            <a:solidFill>
              <a:srgbClr val="5FA4CE"/>
            </a:solidFill>
          </p:spPr>
          <p:txBody>
            <a:bodyPr wrap="square" lIns="27432" tIns="27432" rIns="27432" bIns="27432" rtlCol="0" anchor="ctr" anchorCtr="0">
              <a:noAutofit/>
            </a:bodyPr>
            <a:lstStyle/>
            <a:p>
              <a:pPr algn="ctr">
                <a:spcBef>
                  <a:spcPts val="0"/>
                </a:spcBef>
                <a:spcAft>
                  <a:spcPts val="1200"/>
                </a:spcAft>
              </a:pPr>
              <a:endParaRPr lang="en-US" sz="800"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556F1E1-316F-0A4D-9DDE-14B9A28E0D95}"/>
                </a:ext>
              </a:extLst>
            </p:cNvPr>
            <p:cNvSpPr txBox="1"/>
            <p:nvPr/>
          </p:nvSpPr>
          <p:spPr>
            <a:xfrm rot="16200000">
              <a:off x="1236086" y="4592439"/>
              <a:ext cx="423912" cy="256032"/>
            </a:xfrm>
            <a:prstGeom prst="rect">
              <a:avLst/>
            </a:prstGeom>
            <a:solidFill>
              <a:srgbClr val="5FA4CE"/>
            </a:solidFill>
          </p:spPr>
          <p:txBody>
            <a:bodyPr wrap="square" lIns="27432" tIns="27432" rIns="27432" bIns="27432" rtlCol="0" anchor="ctr" anchorCtr="0">
              <a:noAutofit/>
            </a:bodyPr>
            <a:lstStyle/>
            <a:p>
              <a:pPr algn="ctr">
                <a:spcBef>
                  <a:spcPts val="0"/>
                </a:spcBef>
                <a:spcAft>
                  <a:spcPts val="1200"/>
                </a:spcAft>
              </a:pPr>
              <a:endParaRPr lang="en-US" sz="800" dirty="0">
                <a:latin typeface="Arial Narrow" panose="020B0604020202020204" pitchFamily="34" charset="0"/>
                <a:cs typeface="Arial Narrow" panose="020B0604020202020204" pitchFamily="34" charset="0"/>
              </a:endParaRPr>
            </a:p>
          </p:txBody>
        </p:sp>
        <p:sp>
          <p:nvSpPr>
            <p:cNvPr id="11" name="TextBox 10">
              <a:extLst>
                <a:ext uri="{FF2B5EF4-FFF2-40B4-BE49-F238E27FC236}">
                  <a16:creationId xmlns:a16="http://schemas.microsoft.com/office/drawing/2014/main" id="{EE514042-14B7-9047-A9EC-F52507F6F979}"/>
                </a:ext>
              </a:extLst>
            </p:cNvPr>
            <p:cNvSpPr txBox="1"/>
            <p:nvPr/>
          </p:nvSpPr>
          <p:spPr>
            <a:xfrm rot="16200000">
              <a:off x="1667489" y="4733727"/>
              <a:ext cx="141337" cy="256032"/>
            </a:xfrm>
            <a:prstGeom prst="rect">
              <a:avLst/>
            </a:prstGeom>
            <a:solidFill>
              <a:srgbClr val="5FA4CE">
                <a:alpha val="40000"/>
              </a:srgbClr>
            </a:solidFill>
          </p:spPr>
          <p:txBody>
            <a:bodyPr wrap="square" lIns="27432" tIns="27432" rIns="27432" bIns="27432" rtlCol="0" anchor="ctr" anchorCtr="0">
              <a:noAutofit/>
            </a:bodyPr>
            <a:lstStyle/>
            <a:p>
              <a:pPr algn="ctr">
                <a:spcBef>
                  <a:spcPts val="0"/>
                </a:spcBef>
                <a:spcAft>
                  <a:spcPts val="1200"/>
                </a:spcAft>
              </a:pPr>
              <a:endParaRPr lang="en-US" sz="800" dirty="0">
                <a:latin typeface="Arial Narrow" panose="020B0604020202020204" pitchFamily="34" charset="0"/>
                <a:cs typeface="Arial Narrow" panose="020B0604020202020204" pitchFamily="34" charset="0"/>
              </a:endParaRPr>
            </a:p>
          </p:txBody>
        </p:sp>
        <p:sp>
          <p:nvSpPr>
            <p:cNvPr id="12" name="TextBox 11">
              <a:extLst>
                <a:ext uri="{FF2B5EF4-FFF2-40B4-BE49-F238E27FC236}">
                  <a16:creationId xmlns:a16="http://schemas.microsoft.com/office/drawing/2014/main" id="{D3E5DE9C-8E38-F846-B156-71DFF0DB984C}"/>
                </a:ext>
              </a:extLst>
            </p:cNvPr>
            <p:cNvSpPr txBox="1"/>
            <p:nvPr/>
          </p:nvSpPr>
          <p:spPr>
            <a:xfrm rot="16200000">
              <a:off x="1987768" y="4763889"/>
              <a:ext cx="81011" cy="256032"/>
            </a:xfrm>
            <a:prstGeom prst="rect">
              <a:avLst/>
            </a:prstGeom>
            <a:solidFill>
              <a:srgbClr val="5FA4CE">
                <a:alpha val="40000"/>
              </a:srgbClr>
            </a:solidFill>
          </p:spPr>
          <p:txBody>
            <a:bodyPr wrap="square" lIns="27432" tIns="27432" rIns="27432" bIns="27432" rtlCol="0" anchor="ctr" anchorCtr="0">
              <a:noAutofit/>
            </a:bodyPr>
            <a:lstStyle/>
            <a:p>
              <a:pPr algn="ctr">
                <a:spcBef>
                  <a:spcPts val="0"/>
                </a:spcBef>
                <a:spcAft>
                  <a:spcPts val="1200"/>
                </a:spcAft>
              </a:pPr>
              <a:endParaRPr lang="en-US" sz="800" dirty="0">
                <a:latin typeface="Arial Narrow" panose="020B0604020202020204" pitchFamily="34" charset="0"/>
                <a:cs typeface="Arial Narrow" panose="020B0604020202020204" pitchFamily="34" charset="0"/>
              </a:endParaRPr>
            </a:p>
          </p:txBody>
        </p:sp>
        <p:sp>
          <p:nvSpPr>
            <p:cNvPr id="13" name="TextBox 12">
              <a:extLst>
                <a:ext uri="{FF2B5EF4-FFF2-40B4-BE49-F238E27FC236}">
                  <a16:creationId xmlns:a16="http://schemas.microsoft.com/office/drawing/2014/main" id="{18616928-39DC-264D-AA3D-103CC0D62ED5}"/>
                </a:ext>
              </a:extLst>
            </p:cNvPr>
            <p:cNvSpPr txBox="1"/>
            <p:nvPr/>
          </p:nvSpPr>
          <p:spPr>
            <a:xfrm rot="16200000">
              <a:off x="2292172" y="4778176"/>
              <a:ext cx="52436" cy="256032"/>
            </a:xfrm>
            <a:prstGeom prst="rect">
              <a:avLst/>
            </a:prstGeom>
            <a:solidFill>
              <a:srgbClr val="5FA4CE">
                <a:alpha val="40000"/>
              </a:srgbClr>
            </a:solidFill>
          </p:spPr>
          <p:txBody>
            <a:bodyPr wrap="square" lIns="27432" tIns="27432" rIns="27432" bIns="27432" rtlCol="0" anchor="ctr" anchorCtr="0">
              <a:noAutofit/>
            </a:bodyPr>
            <a:lstStyle/>
            <a:p>
              <a:pPr algn="ctr">
                <a:spcBef>
                  <a:spcPts val="0"/>
                </a:spcBef>
                <a:spcAft>
                  <a:spcPts val="1200"/>
                </a:spcAft>
              </a:pPr>
              <a:endParaRPr lang="en-US" sz="800" dirty="0">
                <a:latin typeface="Arial Narrow" panose="020B0604020202020204" pitchFamily="34" charset="0"/>
                <a:cs typeface="Arial Narrow" panose="020B0604020202020204" pitchFamily="34" charset="0"/>
              </a:endParaRPr>
            </a:p>
          </p:txBody>
        </p:sp>
        <p:sp>
          <p:nvSpPr>
            <p:cNvPr id="14" name="TextBox 13">
              <a:extLst>
                <a:ext uri="{FF2B5EF4-FFF2-40B4-BE49-F238E27FC236}">
                  <a16:creationId xmlns:a16="http://schemas.microsoft.com/office/drawing/2014/main" id="{FF2E3BA6-A4C2-834C-B1B6-617400EB5D3E}"/>
                </a:ext>
              </a:extLst>
            </p:cNvPr>
            <p:cNvSpPr txBox="1"/>
            <p:nvPr/>
          </p:nvSpPr>
          <p:spPr>
            <a:xfrm rot="16200000">
              <a:off x="2594789" y="4790678"/>
              <a:ext cx="27432" cy="256032"/>
            </a:xfrm>
            <a:prstGeom prst="rect">
              <a:avLst/>
            </a:prstGeom>
            <a:solidFill>
              <a:srgbClr val="5FA4CE">
                <a:alpha val="40000"/>
              </a:srgbClr>
            </a:solidFill>
          </p:spPr>
          <p:txBody>
            <a:bodyPr wrap="square" lIns="27432" tIns="27432" rIns="27432" bIns="27432" rtlCol="0" anchor="ctr" anchorCtr="0">
              <a:noAutofit/>
            </a:bodyPr>
            <a:lstStyle/>
            <a:p>
              <a:pPr algn="ctr">
                <a:spcBef>
                  <a:spcPts val="0"/>
                </a:spcBef>
                <a:spcAft>
                  <a:spcPts val="1200"/>
                </a:spcAft>
              </a:pPr>
              <a:endParaRPr lang="en-US" sz="800" dirty="0">
                <a:latin typeface="Arial Narrow" panose="020B0604020202020204" pitchFamily="34" charset="0"/>
                <a:cs typeface="Arial Narrow" panose="020B0604020202020204" pitchFamily="34" charset="0"/>
              </a:endParaRPr>
            </a:p>
          </p:txBody>
        </p:sp>
        <p:sp>
          <p:nvSpPr>
            <p:cNvPr id="15" name="TextBox 14">
              <a:extLst>
                <a:ext uri="{FF2B5EF4-FFF2-40B4-BE49-F238E27FC236}">
                  <a16:creationId xmlns:a16="http://schemas.microsoft.com/office/drawing/2014/main" id="{A437D192-92F7-DB42-A20F-DD21D45891A2}"/>
                </a:ext>
              </a:extLst>
            </p:cNvPr>
            <p:cNvSpPr txBox="1"/>
            <p:nvPr/>
          </p:nvSpPr>
          <p:spPr>
            <a:xfrm rot="16200000">
              <a:off x="2884905" y="4790678"/>
              <a:ext cx="27432" cy="256032"/>
            </a:xfrm>
            <a:prstGeom prst="rect">
              <a:avLst/>
            </a:prstGeom>
            <a:solidFill>
              <a:srgbClr val="5FA4CE">
                <a:alpha val="40000"/>
              </a:srgbClr>
            </a:solidFill>
          </p:spPr>
          <p:txBody>
            <a:bodyPr wrap="square" lIns="27432" tIns="27432" rIns="27432" bIns="27432" rtlCol="0" anchor="ctr" anchorCtr="0">
              <a:noAutofit/>
            </a:bodyPr>
            <a:lstStyle/>
            <a:p>
              <a:pPr algn="ctr">
                <a:spcBef>
                  <a:spcPts val="0"/>
                </a:spcBef>
                <a:spcAft>
                  <a:spcPts val="1200"/>
                </a:spcAft>
              </a:pPr>
              <a:endParaRPr lang="en-US" sz="800" dirty="0">
                <a:latin typeface="Arial Narrow" panose="020B0604020202020204" pitchFamily="34" charset="0"/>
                <a:cs typeface="Arial Narrow" panose="020B0604020202020204" pitchFamily="34" charset="0"/>
              </a:endParaRPr>
            </a:p>
          </p:txBody>
        </p:sp>
        <p:sp>
          <p:nvSpPr>
            <p:cNvPr id="17" name="TextBox 16">
              <a:extLst>
                <a:ext uri="{FF2B5EF4-FFF2-40B4-BE49-F238E27FC236}">
                  <a16:creationId xmlns:a16="http://schemas.microsoft.com/office/drawing/2014/main" id="{985991AE-8685-D74E-A518-F952DAFAE005}"/>
                </a:ext>
              </a:extLst>
            </p:cNvPr>
            <p:cNvSpPr txBox="1"/>
            <p:nvPr/>
          </p:nvSpPr>
          <p:spPr>
            <a:xfrm rot="16200000">
              <a:off x="311058" y="4303691"/>
              <a:ext cx="1107154" cy="138819"/>
            </a:xfrm>
            <a:prstGeom prst="rect">
              <a:avLst/>
            </a:prstGeom>
            <a:noFill/>
          </p:spPr>
          <p:txBody>
            <a:bodyPr wrap="square" lIns="27432" tIns="27432" rIns="27432" bIns="27432" rtlCol="0" anchor="ctr" anchorCtr="0">
              <a:noAutofit/>
            </a:bodyPr>
            <a:lstStyle/>
            <a:p>
              <a:pPr>
                <a:spcBef>
                  <a:spcPts val="0"/>
                </a:spcBef>
                <a:spcAft>
                  <a:spcPts val="1200"/>
                </a:spcAft>
              </a:pPr>
              <a:r>
                <a:rPr lang="en-US" sz="750" dirty="0">
                  <a:latin typeface="Arial Narrow" panose="020B0604020202020204" pitchFamily="34" charset="0"/>
                  <a:cs typeface="Arial Narrow" panose="020B0604020202020204" pitchFamily="34" charset="0"/>
                </a:rPr>
                <a:t>Unable to Download</a:t>
              </a:r>
            </a:p>
          </p:txBody>
        </p:sp>
        <p:sp>
          <p:nvSpPr>
            <p:cNvPr id="18" name="TextBox 17">
              <a:extLst>
                <a:ext uri="{FF2B5EF4-FFF2-40B4-BE49-F238E27FC236}">
                  <a16:creationId xmlns:a16="http://schemas.microsoft.com/office/drawing/2014/main" id="{0F4AFD45-9EDC-0948-AC2E-9E8E69E92B83}"/>
                </a:ext>
              </a:extLst>
            </p:cNvPr>
            <p:cNvSpPr txBox="1"/>
            <p:nvPr/>
          </p:nvSpPr>
          <p:spPr>
            <a:xfrm rot="16200000">
              <a:off x="601174" y="4303691"/>
              <a:ext cx="1107154" cy="138819"/>
            </a:xfrm>
            <a:prstGeom prst="rect">
              <a:avLst/>
            </a:prstGeom>
            <a:noFill/>
          </p:spPr>
          <p:txBody>
            <a:bodyPr wrap="square" lIns="27432" tIns="27432" rIns="27432" bIns="27432" rtlCol="0" anchor="ctr" anchorCtr="0">
              <a:noAutofit/>
            </a:bodyPr>
            <a:lstStyle/>
            <a:p>
              <a:pPr>
                <a:spcBef>
                  <a:spcPts val="0"/>
                </a:spcBef>
                <a:spcAft>
                  <a:spcPts val="1200"/>
                </a:spcAft>
              </a:pPr>
              <a:r>
                <a:rPr lang="en-US" sz="750" dirty="0">
                  <a:latin typeface="Arial Narrow" panose="020B0604020202020204" pitchFamily="34" charset="0"/>
                  <a:cs typeface="Arial Narrow" panose="020B0604020202020204" pitchFamily="34" charset="0"/>
                </a:rPr>
                <a:t>Can’t Find the File</a:t>
              </a:r>
            </a:p>
          </p:txBody>
        </p:sp>
        <p:sp>
          <p:nvSpPr>
            <p:cNvPr id="19" name="TextBox 18">
              <a:extLst>
                <a:ext uri="{FF2B5EF4-FFF2-40B4-BE49-F238E27FC236}">
                  <a16:creationId xmlns:a16="http://schemas.microsoft.com/office/drawing/2014/main" id="{0D3EDF94-C341-4248-8FB8-FCE4B3A3D02D}"/>
                </a:ext>
              </a:extLst>
            </p:cNvPr>
            <p:cNvSpPr txBox="1"/>
            <p:nvPr/>
          </p:nvSpPr>
          <p:spPr>
            <a:xfrm rot="16200000">
              <a:off x="891290" y="4303691"/>
              <a:ext cx="1107154" cy="138819"/>
            </a:xfrm>
            <a:prstGeom prst="rect">
              <a:avLst/>
            </a:prstGeom>
            <a:noFill/>
          </p:spPr>
          <p:txBody>
            <a:bodyPr wrap="square" lIns="27432" tIns="27432" rIns="27432" bIns="27432" rtlCol="0" anchor="ctr" anchorCtr="0">
              <a:noAutofit/>
            </a:bodyPr>
            <a:lstStyle/>
            <a:p>
              <a:pPr>
                <a:spcBef>
                  <a:spcPts val="0"/>
                </a:spcBef>
                <a:spcAft>
                  <a:spcPts val="1200"/>
                </a:spcAft>
              </a:pPr>
              <a:r>
                <a:rPr lang="en-US" sz="750" dirty="0">
                  <a:latin typeface="Arial Narrow" panose="020B0604020202020204" pitchFamily="34" charset="0"/>
                  <a:cs typeface="Arial Narrow" panose="020B0604020202020204" pitchFamily="34" charset="0"/>
                </a:rPr>
                <a:t>Opens as Read-Only</a:t>
              </a:r>
            </a:p>
          </p:txBody>
        </p:sp>
        <p:sp>
          <p:nvSpPr>
            <p:cNvPr id="20" name="TextBox 19">
              <a:extLst>
                <a:ext uri="{FF2B5EF4-FFF2-40B4-BE49-F238E27FC236}">
                  <a16:creationId xmlns:a16="http://schemas.microsoft.com/office/drawing/2014/main" id="{F6956E23-8390-9D40-9C38-BA34E969C441}"/>
                </a:ext>
              </a:extLst>
            </p:cNvPr>
            <p:cNvSpPr txBox="1"/>
            <p:nvPr/>
          </p:nvSpPr>
          <p:spPr>
            <a:xfrm rot="16200000">
              <a:off x="1181406" y="4303691"/>
              <a:ext cx="1107154" cy="138819"/>
            </a:xfrm>
            <a:prstGeom prst="rect">
              <a:avLst/>
            </a:prstGeom>
            <a:noFill/>
          </p:spPr>
          <p:txBody>
            <a:bodyPr wrap="square" lIns="27432" tIns="27432" rIns="27432" bIns="27432" rtlCol="0" anchor="ctr" anchorCtr="0">
              <a:noAutofit/>
            </a:bodyPr>
            <a:lstStyle/>
            <a:p>
              <a:pPr>
                <a:spcBef>
                  <a:spcPts val="0"/>
                </a:spcBef>
                <a:spcAft>
                  <a:spcPts val="1200"/>
                </a:spcAft>
              </a:pPr>
              <a:r>
                <a:rPr lang="en-US" sz="750" dirty="0">
                  <a:latin typeface="Arial Narrow" panose="020B0604020202020204" pitchFamily="34" charset="0"/>
                  <a:cs typeface="Arial Narrow" panose="020B0604020202020204" pitchFamily="34" charset="0"/>
                </a:rPr>
                <a:t>Can’t Change Background</a:t>
              </a:r>
            </a:p>
          </p:txBody>
        </p:sp>
        <p:sp>
          <p:nvSpPr>
            <p:cNvPr id="21" name="TextBox 20">
              <a:extLst>
                <a:ext uri="{FF2B5EF4-FFF2-40B4-BE49-F238E27FC236}">
                  <a16:creationId xmlns:a16="http://schemas.microsoft.com/office/drawing/2014/main" id="{4728E474-E143-A84C-8967-4BD70D77F3B1}"/>
                </a:ext>
              </a:extLst>
            </p:cNvPr>
            <p:cNvSpPr txBox="1"/>
            <p:nvPr/>
          </p:nvSpPr>
          <p:spPr>
            <a:xfrm rot="16200000">
              <a:off x="1471522" y="4303691"/>
              <a:ext cx="1107154" cy="138819"/>
            </a:xfrm>
            <a:prstGeom prst="rect">
              <a:avLst/>
            </a:prstGeom>
            <a:noFill/>
          </p:spPr>
          <p:txBody>
            <a:bodyPr wrap="square" lIns="27432" tIns="27432" rIns="27432" bIns="27432" rtlCol="0" anchor="ctr" anchorCtr="0">
              <a:noAutofit/>
            </a:bodyPr>
            <a:lstStyle/>
            <a:p>
              <a:pPr>
                <a:spcBef>
                  <a:spcPts val="0"/>
                </a:spcBef>
                <a:spcAft>
                  <a:spcPts val="1200"/>
                </a:spcAft>
              </a:pPr>
              <a:r>
                <a:rPr lang="en-US" sz="750" dirty="0">
                  <a:latin typeface="Arial Narrow" panose="020B0604020202020204" pitchFamily="34" charset="0"/>
                  <a:cs typeface="Arial Narrow" panose="020B0604020202020204" pitchFamily="34" charset="0"/>
                </a:rPr>
                <a:t>Can’t Open the File</a:t>
              </a:r>
            </a:p>
          </p:txBody>
        </p:sp>
        <p:sp>
          <p:nvSpPr>
            <p:cNvPr id="22" name="TextBox 21">
              <a:extLst>
                <a:ext uri="{FF2B5EF4-FFF2-40B4-BE49-F238E27FC236}">
                  <a16:creationId xmlns:a16="http://schemas.microsoft.com/office/drawing/2014/main" id="{7644CB1A-3DC7-D243-B3AF-95D5FB65ACD7}"/>
                </a:ext>
              </a:extLst>
            </p:cNvPr>
            <p:cNvSpPr txBox="1"/>
            <p:nvPr/>
          </p:nvSpPr>
          <p:spPr>
            <a:xfrm rot="16200000">
              <a:off x="1761638" y="4303691"/>
              <a:ext cx="1107154" cy="138819"/>
            </a:xfrm>
            <a:prstGeom prst="rect">
              <a:avLst/>
            </a:prstGeom>
            <a:noFill/>
          </p:spPr>
          <p:txBody>
            <a:bodyPr wrap="square" lIns="27432" tIns="27432" rIns="27432" bIns="27432" rtlCol="0" anchor="ctr" anchorCtr="0">
              <a:noAutofit/>
            </a:bodyPr>
            <a:lstStyle/>
            <a:p>
              <a:pPr>
                <a:spcBef>
                  <a:spcPts val="0"/>
                </a:spcBef>
                <a:spcAft>
                  <a:spcPts val="1200"/>
                </a:spcAft>
              </a:pPr>
              <a:r>
                <a:rPr lang="en-US" sz="750" dirty="0">
                  <a:latin typeface="Arial Narrow" panose="020B0604020202020204" pitchFamily="34" charset="0"/>
                  <a:cs typeface="Arial Narrow" panose="020B0604020202020204" pitchFamily="34" charset="0"/>
                </a:rPr>
                <a:t>Found a Bug</a:t>
              </a:r>
            </a:p>
          </p:txBody>
        </p:sp>
        <p:sp>
          <p:nvSpPr>
            <p:cNvPr id="23" name="TextBox 22">
              <a:extLst>
                <a:ext uri="{FF2B5EF4-FFF2-40B4-BE49-F238E27FC236}">
                  <a16:creationId xmlns:a16="http://schemas.microsoft.com/office/drawing/2014/main" id="{CDB98BE5-0C61-BE40-A506-FDFF5A4D3142}"/>
                </a:ext>
              </a:extLst>
            </p:cNvPr>
            <p:cNvSpPr txBox="1"/>
            <p:nvPr/>
          </p:nvSpPr>
          <p:spPr>
            <a:xfrm rot="16200000">
              <a:off x="2051754" y="4303691"/>
              <a:ext cx="1107154" cy="138819"/>
            </a:xfrm>
            <a:prstGeom prst="rect">
              <a:avLst/>
            </a:prstGeom>
            <a:noFill/>
          </p:spPr>
          <p:txBody>
            <a:bodyPr wrap="square" lIns="27432" tIns="27432" rIns="27432" bIns="27432" rtlCol="0" anchor="ctr" anchorCtr="0">
              <a:noAutofit/>
            </a:bodyPr>
            <a:lstStyle/>
            <a:p>
              <a:pPr>
                <a:spcBef>
                  <a:spcPts val="0"/>
                </a:spcBef>
                <a:spcAft>
                  <a:spcPts val="1200"/>
                </a:spcAft>
              </a:pPr>
              <a:r>
                <a:rPr lang="en-US" sz="750" dirty="0">
                  <a:latin typeface="Arial Narrow" panose="020B0604020202020204" pitchFamily="34" charset="0"/>
                  <a:cs typeface="Arial Narrow" panose="020B0604020202020204" pitchFamily="34" charset="0"/>
                </a:rPr>
                <a:t>Can’t Save Changes</a:t>
              </a:r>
            </a:p>
          </p:txBody>
        </p:sp>
        <p:sp>
          <p:nvSpPr>
            <p:cNvPr id="16" name="TextBox 15">
              <a:extLst>
                <a:ext uri="{FF2B5EF4-FFF2-40B4-BE49-F238E27FC236}">
                  <a16:creationId xmlns:a16="http://schemas.microsoft.com/office/drawing/2014/main" id="{0943C2AF-7249-4D45-ABC5-0F0CE3EEAE7D}"/>
                </a:ext>
              </a:extLst>
            </p:cNvPr>
            <p:cNvSpPr txBox="1"/>
            <p:nvPr/>
          </p:nvSpPr>
          <p:spPr>
            <a:xfrm rot="16200000">
              <a:off x="3175022" y="4790678"/>
              <a:ext cx="27432" cy="256032"/>
            </a:xfrm>
            <a:prstGeom prst="rect">
              <a:avLst/>
            </a:prstGeom>
            <a:solidFill>
              <a:srgbClr val="5FA4CE">
                <a:alpha val="40000"/>
              </a:srgbClr>
            </a:solidFill>
          </p:spPr>
          <p:txBody>
            <a:bodyPr wrap="square" lIns="27432" tIns="27432" rIns="27432" bIns="27432" rtlCol="0" anchor="ctr" anchorCtr="0">
              <a:noAutofit/>
            </a:bodyPr>
            <a:lstStyle/>
            <a:p>
              <a:pPr algn="ctr">
                <a:spcBef>
                  <a:spcPts val="0"/>
                </a:spcBef>
                <a:spcAft>
                  <a:spcPts val="1200"/>
                </a:spcAft>
              </a:pPr>
              <a:endParaRPr lang="en-US" sz="800" dirty="0">
                <a:latin typeface="Arial Narrow" panose="020B0604020202020204" pitchFamily="34" charset="0"/>
                <a:cs typeface="Arial Narrow" panose="020B0604020202020204" pitchFamily="34" charset="0"/>
              </a:endParaRPr>
            </a:p>
          </p:txBody>
        </p:sp>
        <p:sp>
          <p:nvSpPr>
            <p:cNvPr id="24" name="TextBox 23">
              <a:extLst>
                <a:ext uri="{FF2B5EF4-FFF2-40B4-BE49-F238E27FC236}">
                  <a16:creationId xmlns:a16="http://schemas.microsoft.com/office/drawing/2014/main" id="{B59B3E9F-1D76-554A-959E-72E90D28C174}"/>
                </a:ext>
              </a:extLst>
            </p:cNvPr>
            <p:cNvSpPr txBox="1"/>
            <p:nvPr/>
          </p:nvSpPr>
          <p:spPr>
            <a:xfrm rot="16200000">
              <a:off x="2631986" y="4303691"/>
              <a:ext cx="1107154" cy="138819"/>
            </a:xfrm>
            <a:prstGeom prst="rect">
              <a:avLst/>
            </a:prstGeom>
            <a:noFill/>
          </p:spPr>
          <p:txBody>
            <a:bodyPr wrap="square" lIns="27432" tIns="27432" rIns="27432" bIns="27432" rtlCol="0" anchor="ctr" anchorCtr="0">
              <a:noAutofit/>
            </a:bodyPr>
            <a:lstStyle/>
            <a:p>
              <a:pPr>
                <a:spcBef>
                  <a:spcPts val="0"/>
                </a:spcBef>
                <a:spcAft>
                  <a:spcPts val="1200"/>
                </a:spcAft>
              </a:pPr>
              <a:r>
                <a:rPr lang="en-US" sz="750" dirty="0">
                  <a:latin typeface="Arial Narrow" panose="020B0604020202020204" pitchFamily="34" charset="0"/>
                  <a:cs typeface="Arial Narrow" panose="020B0604020202020204" pitchFamily="34" charset="0"/>
                </a:rPr>
                <a:t>Doesn’t Work in OpenOffice</a:t>
              </a:r>
            </a:p>
          </p:txBody>
        </p:sp>
        <p:sp>
          <p:nvSpPr>
            <p:cNvPr id="26" name="TextBox 25">
              <a:extLst>
                <a:ext uri="{FF2B5EF4-FFF2-40B4-BE49-F238E27FC236}">
                  <a16:creationId xmlns:a16="http://schemas.microsoft.com/office/drawing/2014/main" id="{1C276EF1-66CC-3C4F-80F7-5A3549A9D60C}"/>
                </a:ext>
              </a:extLst>
            </p:cNvPr>
            <p:cNvSpPr txBox="1"/>
            <p:nvPr/>
          </p:nvSpPr>
          <p:spPr>
            <a:xfrm rot="16200000">
              <a:off x="2341870" y="4303691"/>
              <a:ext cx="1107154" cy="138819"/>
            </a:xfrm>
            <a:prstGeom prst="rect">
              <a:avLst/>
            </a:prstGeom>
            <a:noFill/>
          </p:spPr>
          <p:txBody>
            <a:bodyPr wrap="square" lIns="27432" tIns="27432" rIns="27432" bIns="27432" rtlCol="0" anchor="ctr" anchorCtr="0">
              <a:noAutofit/>
            </a:bodyPr>
            <a:lstStyle/>
            <a:p>
              <a:pPr>
                <a:spcBef>
                  <a:spcPts val="0"/>
                </a:spcBef>
                <a:spcAft>
                  <a:spcPts val="1200"/>
                </a:spcAft>
              </a:pPr>
              <a:r>
                <a:rPr lang="en-US" sz="750" dirty="0">
                  <a:latin typeface="Arial Narrow" panose="020B0604020202020204" pitchFamily="34" charset="0"/>
                  <a:cs typeface="Arial Narrow" panose="020B0604020202020204" pitchFamily="34" charset="0"/>
                </a:rPr>
                <a:t>Don’t Have Excel</a:t>
              </a:r>
            </a:p>
          </p:txBody>
        </p:sp>
        <p:cxnSp>
          <p:nvCxnSpPr>
            <p:cNvPr id="29" name="Straight Connector 28">
              <a:extLst>
                <a:ext uri="{FF2B5EF4-FFF2-40B4-BE49-F238E27FC236}">
                  <a16:creationId xmlns:a16="http://schemas.microsoft.com/office/drawing/2014/main" id="{B8C74D49-80A9-4644-8563-5CE6DC7BDE62}"/>
                </a:ext>
              </a:extLst>
            </p:cNvPr>
            <p:cNvCxnSpPr>
              <a:cxnSpLocks/>
            </p:cNvCxnSpPr>
            <p:nvPr/>
          </p:nvCxnSpPr>
          <p:spPr>
            <a:xfrm>
              <a:off x="685426" y="4936545"/>
              <a:ext cx="268272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0FDE7F9-AB40-B648-9A46-2F0BDD0D92DE}"/>
                </a:ext>
              </a:extLst>
            </p:cNvPr>
            <p:cNvCxnSpPr>
              <a:cxnSpLocks/>
            </p:cNvCxnSpPr>
            <p:nvPr/>
          </p:nvCxnSpPr>
          <p:spPr>
            <a:xfrm flipV="1">
              <a:off x="722155" y="3230003"/>
              <a:ext cx="0" cy="173341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CBB4976-B5D7-3A46-9F7B-3B5F9A47F66B}"/>
                </a:ext>
              </a:extLst>
            </p:cNvPr>
            <p:cNvCxnSpPr>
              <a:cxnSpLocks/>
            </p:cNvCxnSpPr>
            <p:nvPr/>
          </p:nvCxnSpPr>
          <p:spPr>
            <a:xfrm flipV="1">
              <a:off x="3333786" y="3230003"/>
              <a:ext cx="0" cy="17334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590DFE83-40EB-B148-9676-CF3ED90F16C2}"/>
                </a:ext>
              </a:extLst>
            </p:cNvPr>
            <p:cNvSpPr txBox="1"/>
            <p:nvPr/>
          </p:nvSpPr>
          <p:spPr>
            <a:xfrm>
              <a:off x="532366" y="3044990"/>
              <a:ext cx="128625" cy="1975669"/>
            </a:xfrm>
            <a:prstGeom prst="rect">
              <a:avLst/>
            </a:prstGeom>
          </p:spPr>
          <p:txBody>
            <a:bodyPr wrap="square" lIns="0" tIns="0" rIns="0" bIns="0" rtlCol="0">
              <a:spAutoFit/>
            </a:bodyPr>
            <a:lstStyle/>
            <a:p>
              <a:pPr algn="r">
                <a:lnSpc>
                  <a:spcPct val="233000"/>
                </a:lnSpc>
                <a:spcBef>
                  <a:spcPts val="0"/>
                </a:spcBef>
              </a:pPr>
              <a:r>
                <a:rPr lang="en-US" sz="800" dirty="0">
                  <a:latin typeface="Arial Narrow" panose="020B0604020202020204" pitchFamily="34" charset="0"/>
                  <a:cs typeface="Arial Narrow" panose="020B0604020202020204" pitchFamily="34" charset="0"/>
                </a:rPr>
                <a:t>60</a:t>
              </a:r>
            </a:p>
            <a:p>
              <a:pPr algn="r">
                <a:lnSpc>
                  <a:spcPct val="233000"/>
                </a:lnSpc>
                <a:spcBef>
                  <a:spcPts val="0"/>
                </a:spcBef>
              </a:pPr>
              <a:r>
                <a:rPr lang="en-US" sz="800" dirty="0">
                  <a:latin typeface="Arial Narrow" panose="020B0604020202020204" pitchFamily="34" charset="0"/>
                  <a:cs typeface="Arial Narrow" panose="020B0604020202020204" pitchFamily="34" charset="0"/>
                </a:rPr>
                <a:t>50</a:t>
              </a:r>
            </a:p>
            <a:p>
              <a:pPr algn="r">
                <a:lnSpc>
                  <a:spcPct val="233000"/>
                </a:lnSpc>
                <a:spcBef>
                  <a:spcPts val="0"/>
                </a:spcBef>
              </a:pPr>
              <a:r>
                <a:rPr lang="en-US" sz="800" dirty="0">
                  <a:latin typeface="Arial Narrow" panose="020B0604020202020204" pitchFamily="34" charset="0"/>
                  <a:cs typeface="Arial Narrow" panose="020B0604020202020204" pitchFamily="34" charset="0"/>
                </a:rPr>
                <a:t>40</a:t>
              </a:r>
            </a:p>
            <a:p>
              <a:pPr algn="r">
                <a:lnSpc>
                  <a:spcPct val="233000"/>
                </a:lnSpc>
                <a:spcBef>
                  <a:spcPts val="0"/>
                </a:spcBef>
              </a:pPr>
              <a:r>
                <a:rPr lang="en-US" sz="800" dirty="0">
                  <a:latin typeface="Arial Narrow" panose="020B0604020202020204" pitchFamily="34" charset="0"/>
                  <a:cs typeface="Arial Narrow" panose="020B0604020202020204" pitchFamily="34" charset="0"/>
                </a:rPr>
                <a:t>30</a:t>
              </a:r>
            </a:p>
            <a:p>
              <a:pPr algn="r">
                <a:lnSpc>
                  <a:spcPct val="233000"/>
                </a:lnSpc>
                <a:spcBef>
                  <a:spcPts val="0"/>
                </a:spcBef>
              </a:pPr>
              <a:r>
                <a:rPr lang="en-US" sz="800" dirty="0">
                  <a:latin typeface="Arial Narrow" panose="020B0604020202020204" pitchFamily="34" charset="0"/>
                  <a:cs typeface="Arial Narrow" panose="020B0604020202020204" pitchFamily="34" charset="0"/>
                </a:rPr>
                <a:t>20</a:t>
              </a:r>
            </a:p>
            <a:p>
              <a:pPr algn="r">
                <a:lnSpc>
                  <a:spcPct val="233000"/>
                </a:lnSpc>
                <a:spcBef>
                  <a:spcPts val="0"/>
                </a:spcBef>
              </a:pPr>
              <a:r>
                <a:rPr lang="en-US" sz="800" dirty="0">
                  <a:latin typeface="Arial Narrow" panose="020B0604020202020204" pitchFamily="34" charset="0"/>
                  <a:cs typeface="Arial Narrow" panose="020B0604020202020204" pitchFamily="34" charset="0"/>
                </a:rPr>
                <a:t>10</a:t>
              </a:r>
            </a:p>
            <a:p>
              <a:pPr algn="r">
                <a:lnSpc>
                  <a:spcPct val="233000"/>
                </a:lnSpc>
                <a:spcBef>
                  <a:spcPts val="0"/>
                </a:spcBef>
              </a:pPr>
              <a:r>
                <a:rPr lang="en-US" sz="800" dirty="0">
                  <a:latin typeface="Arial Narrow" panose="020B0604020202020204" pitchFamily="34" charset="0"/>
                  <a:cs typeface="Arial Narrow" panose="020B0604020202020204" pitchFamily="34" charset="0"/>
                </a:rPr>
                <a:t>0</a:t>
              </a:r>
            </a:p>
          </p:txBody>
        </p:sp>
        <p:sp>
          <p:nvSpPr>
            <p:cNvPr id="39" name="TextBox 38">
              <a:extLst>
                <a:ext uri="{FF2B5EF4-FFF2-40B4-BE49-F238E27FC236}">
                  <a16:creationId xmlns:a16="http://schemas.microsoft.com/office/drawing/2014/main" id="{4CE12C76-8151-3F44-BFA0-35BCF8623CDB}"/>
                </a:ext>
              </a:extLst>
            </p:cNvPr>
            <p:cNvSpPr txBox="1"/>
            <p:nvPr/>
          </p:nvSpPr>
          <p:spPr>
            <a:xfrm rot="16200000">
              <a:off x="3177731" y="3950947"/>
              <a:ext cx="920533" cy="138499"/>
            </a:xfrm>
            <a:prstGeom prst="rect">
              <a:avLst/>
            </a:prstGeom>
          </p:spPr>
          <p:txBody>
            <a:bodyPr wrap="square" lIns="0" tIns="0" rIns="0" bIns="0" rtlCol="0">
              <a:spAutoFit/>
            </a:bodyPr>
            <a:lstStyle/>
            <a:p>
              <a:pPr algn="ctr">
                <a:spcBef>
                  <a:spcPts val="0"/>
                </a:spcBef>
              </a:pPr>
              <a:r>
                <a:rPr lang="en-US" sz="900" b="1" dirty="0">
                  <a:solidFill>
                    <a:srgbClr val="0A4A8E"/>
                  </a:solidFill>
                  <a:latin typeface="Arial Narrow" panose="020B0604020202020204" pitchFamily="34" charset="0"/>
                  <a:cs typeface="Arial Narrow" panose="020B0604020202020204" pitchFamily="34" charset="0"/>
                </a:rPr>
                <a:t>Cumulative %</a:t>
              </a:r>
            </a:p>
          </p:txBody>
        </p:sp>
        <p:sp>
          <p:nvSpPr>
            <p:cNvPr id="40" name="TextBox 39">
              <a:extLst>
                <a:ext uri="{FF2B5EF4-FFF2-40B4-BE49-F238E27FC236}">
                  <a16:creationId xmlns:a16="http://schemas.microsoft.com/office/drawing/2014/main" id="{E697E8A0-762D-594D-B04D-5D61C3EDC842}"/>
                </a:ext>
              </a:extLst>
            </p:cNvPr>
            <p:cNvSpPr txBox="1"/>
            <p:nvPr/>
          </p:nvSpPr>
          <p:spPr>
            <a:xfrm rot="16200000">
              <a:off x="7087" y="3950947"/>
              <a:ext cx="920533" cy="138499"/>
            </a:xfrm>
            <a:prstGeom prst="rect">
              <a:avLst/>
            </a:prstGeom>
          </p:spPr>
          <p:txBody>
            <a:bodyPr wrap="square" lIns="0" tIns="0" rIns="0" bIns="0" rtlCol="0">
              <a:spAutoFit/>
            </a:bodyPr>
            <a:lstStyle/>
            <a:p>
              <a:pPr algn="ctr">
                <a:spcBef>
                  <a:spcPts val="0"/>
                </a:spcBef>
              </a:pPr>
              <a:r>
                <a:rPr lang="en-US" sz="900" b="1" dirty="0">
                  <a:solidFill>
                    <a:srgbClr val="0A4A8E"/>
                  </a:solidFill>
                  <a:latin typeface="Arial Narrow" panose="020B0604020202020204" pitchFamily="34" charset="0"/>
                  <a:cs typeface="Arial Narrow" panose="020B0604020202020204" pitchFamily="34" charset="0"/>
                </a:rPr>
                <a:t>Frequency</a:t>
              </a:r>
            </a:p>
          </p:txBody>
        </p:sp>
        <p:sp>
          <p:nvSpPr>
            <p:cNvPr id="41" name="TextBox 40">
              <a:extLst>
                <a:ext uri="{FF2B5EF4-FFF2-40B4-BE49-F238E27FC236}">
                  <a16:creationId xmlns:a16="http://schemas.microsoft.com/office/drawing/2014/main" id="{E595E34A-5187-254A-8257-C593626E86DA}"/>
                </a:ext>
              </a:extLst>
            </p:cNvPr>
            <p:cNvSpPr txBox="1"/>
            <p:nvPr/>
          </p:nvSpPr>
          <p:spPr>
            <a:xfrm>
              <a:off x="1602937" y="4984950"/>
              <a:ext cx="920533" cy="138499"/>
            </a:xfrm>
            <a:prstGeom prst="rect">
              <a:avLst/>
            </a:prstGeom>
          </p:spPr>
          <p:txBody>
            <a:bodyPr wrap="square" lIns="0" tIns="0" rIns="0" bIns="0" rtlCol="0">
              <a:spAutoFit/>
            </a:bodyPr>
            <a:lstStyle/>
            <a:p>
              <a:pPr algn="ctr">
                <a:spcBef>
                  <a:spcPts val="0"/>
                </a:spcBef>
              </a:pPr>
              <a:r>
                <a:rPr lang="en-US" sz="900" b="1" dirty="0">
                  <a:solidFill>
                    <a:srgbClr val="0A4A8E"/>
                  </a:solidFill>
                  <a:latin typeface="Arial Narrow" panose="020B0604020202020204" pitchFamily="34" charset="0"/>
                  <a:cs typeface="Arial Narrow" panose="020B0604020202020204" pitchFamily="34" charset="0"/>
                </a:rPr>
                <a:t>Problems</a:t>
              </a:r>
            </a:p>
          </p:txBody>
        </p:sp>
        <p:sp>
          <p:nvSpPr>
            <p:cNvPr id="42" name="TextBox 41">
              <a:extLst>
                <a:ext uri="{FF2B5EF4-FFF2-40B4-BE49-F238E27FC236}">
                  <a16:creationId xmlns:a16="http://schemas.microsoft.com/office/drawing/2014/main" id="{30205537-92BB-FF4E-BF5A-909BEABCA49F}"/>
                </a:ext>
              </a:extLst>
            </p:cNvPr>
            <p:cNvSpPr txBox="1"/>
            <p:nvPr/>
          </p:nvSpPr>
          <p:spPr>
            <a:xfrm>
              <a:off x="1602937" y="3054186"/>
              <a:ext cx="920533" cy="138499"/>
            </a:xfrm>
            <a:prstGeom prst="rect">
              <a:avLst/>
            </a:prstGeom>
          </p:spPr>
          <p:txBody>
            <a:bodyPr wrap="square" lIns="0" tIns="0" rIns="0" bIns="0" rtlCol="0">
              <a:spAutoFit/>
            </a:bodyPr>
            <a:lstStyle/>
            <a:p>
              <a:pPr algn="ctr">
                <a:spcBef>
                  <a:spcPts val="0"/>
                </a:spcBef>
              </a:pPr>
              <a:r>
                <a:rPr lang="en-US" sz="900" b="1" dirty="0">
                  <a:solidFill>
                    <a:srgbClr val="0A4A8E"/>
                  </a:solidFill>
                  <a:latin typeface="Arial Narrow" panose="020B0604020202020204" pitchFamily="34" charset="0"/>
                  <a:cs typeface="Arial Narrow" panose="020B0604020202020204" pitchFamily="34" charset="0"/>
                </a:rPr>
                <a:t>Pareto Chart</a:t>
              </a:r>
            </a:p>
          </p:txBody>
        </p:sp>
        <p:grpSp>
          <p:nvGrpSpPr>
            <p:cNvPr id="55" name="Group 54">
              <a:extLst>
                <a:ext uri="{FF2B5EF4-FFF2-40B4-BE49-F238E27FC236}">
                  <a16:creationId xmlns:a16="http://schemas.microsoft.com/office/drawing/2014/main" id="{07CB6B2D-29F2-7440-A688-AF15A5E06A7A}"/>
                </a:ext>
              </a:extLst>
            </p:cNvPr>
            <p:cNvGrpSpPr/>
            <p:nvPr/>
          </p:nvGrpSpPr>
          <p:grpSpPr>
            <a:xfrm>
              <a:off x="685426" y="3231570"/>
              <a:ext cx="36576" cy="1420810"/>
              <a:chOff x="685426" y="3231570"/>
              <a:chExt cx="2682724" cy="1420810"/>
            </a:xfrm>
          </p:grpSpPr>
          <p:cxnSp>
            <p:nvCxnSpPr>
              <p:cNvPr id="43" name="Straight Connector 42">
                <a:extLst>
                  <a:ext uri="{FF2B5EF4-FFF2-40B4-BE49-F238E27FC236}">
                    <a16:creationId xmlns:a16="http://schemas.microsoft.com/office/drawing/2014/main" id="{E28DF3F0-8DEB-C446-BF6A-7613F1FB03A1}"/>
                  </a:ext>
                </a:extLst>
              </p:cNvPr>
              <p:cNvCxnSpPr>
                <a:cxnSpLocks/>
              </p:cNvCxnSpPr>
              <p:nvPr/>
            </p:nvCxnSpPr>
            <p:spPr>
              <a:xfrm>
                <a:off x="685426" y="4652380"/>
                <a:ext cx="268272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B7C6FE1-C2BB-B14B-AFE7-B4D8CDE6C008}"/>
                  </a:ext>
                </a:extLst>
              </p:cNvPr>
              <p:cNvCxnSpPr>
                <a:cxnSpLocks/>
              </p:cNvCxnSpPr>
              <p:nvPr/>
            </p:nvCxnSpPr>
            <p:spPr>
              <a:xfrm>
                <a:off x="685426" y="4368218"/>
                <a:ext cx="268272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CBA51F7-52ED-514C-B561-E3C4F99CA8D0}"/>
                  </a:ext>
                </a:extLst>
              </p:cNvPr>
              <p:cNvCxnSpPr>
                <a:cxnSpLocks/>
              </p:cNvCxnSpPr>
              <p:nvPr/>
            </p:nvCxnSpPr>
            <p:spPr>
              <a:xfrm>
                <a:off x="685426" y="4084056"/>
                <a:ext cx="268272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BD582F2-C545-FC44-BBB3-1EF8FCAF0B27}"/>
                  </a:ext>
                </a:extLst>
              </p:cNvPr>
              <p:cNvCxnSpPr>
                <a:cxnSpLocks/>
              </p:cNvCxnSpPr>
              <p:nvPr/>
            </p:nvCxnSpPr>
            <p:spPr>
              <a:xfrm>
                <a:off x="685426" y="3799894"/>
                <a:ext cx="268272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8B5BF52-EED3-E24D-BFBC-962BF5FC5BFB}"/>
                  </a:ext>
                </a:extLst>
              </p:cNvPr>
              <p:cNvCxnSpPr>
                <a:cxnSpLocks/>
              </p:cNvCxnSpPr>
              <p:nvPr/>
            </p:nvCxnSpPr>
            <p:spPr>
              <a:xfrm>
                <a:off x="685426" y="3515732"/>
                <a:ext cx="268272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2EEE66A-9868-6647-82FF-FB3AD0E1CE35}"/>
                  </a:ext>
                </a:extLst>
              </p:cNvPr>
              <p:cNvCxnSpPr>
                <a:cxnSpLocks/>
              </p:cNvCxnSpPr>
              <p:nvPr/>
            </p:nvCxnSpPr>
            <p:spPr>
              <a:xfrm>
                <a:off x="685426" y="3231570"/>
                <a:ext cx="268272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83EA182D-91CA-E64E-A1CC-E72E66E449B8}"/>
                </a:ext>
              </a:extLst>
            </p:cNvPr>
            <p:cNvGrpSpPr/>
            <p:nvPr/>
          </p:nvGrpSpPr>
          <p:grpSpPr>
            <a:xfrm>
              <a:off x="3330201" y="2994335"/>
              <a:ext cx="290905" cy="2026324"/>
              <a:chOff x="3330201" y="3007035"/>
              <a:chExt cx="290905" cy="2026324"/>
            </a:xfrm>
          </p:grpSpPr>
          <p:sp>
            <p:nvSpPr>
              <p:cNvPr id="38" name="TextBox 37">
                <a:extLst>
                  <a:ext uri="{FF2B5EF4-FFF2-40B4-BE49-F238E27FC236}">
                    <a16:creationId xmlns:a16="http://schemas.microsoft.com/office/drawing/2014/main" id="{4E767275-42E4-954B-946D-899B4B7211D2}"/>
                  </a:ext>
                </a:extLst>
              </p:cNvPr>
              <p:cNvSpPr txBox="1"/>
              <p:nvPr/>
            </p:nvSpPr>
            <p:spPr>
              <a:xfrm>
                <a:off x="3385042" y="3007035"/>
                <a:ext cx="236064" cy="2026324"/>
              </a:xfrm>
              <a:prstGeom prst="rect">
                <a:avLst/>
              </a:prstGeom>
            </p:spPr>
            <p:txBody>
              <a:bodyPr wrap="square" lIns="0" tIns="0" rIns="0" bIns="0" rtlCol="0">
                <a:spAutoFit/>
              </a:bodyPr>
              <a:lstStyle/>
              <a:p>
                <a:pPr>
                  <a:lnSpc>
                    <a:spcPct val="282000"/>
                  </a:lnSpc>
                  <a:spcBef>
                    <a:spcPts val="0"/>
                  </a:spcBef>
                </a:pPr>
                <a:r>
                  <a:rPr lang="en-US" sz="800" dirty="0">
                    <a:latin typeface="Arial Narrow" panose="020B0604020202020204" pitchFamily="34" charset="0"/>
                    <a:cs typeface="Arial Narrow" panose="020B0604020202020204" pitchFamily="34" charset="0"/>
                  </a:rPr>
                  <a:t>100%</a:t>
                </a:r>
              </a:p>
              <a:p>
                <a:pPr>
                  <a:lnSpc>
                    <a:spcPct val="282000"/>
                  </a:lnSpc>
                  <a:spcBef>
                    <a:spcPts val="0"/>
                  </a:spcBef>
                </a:pPr>
                <a:r>
                  <a:rPr lang="en-US" sz="800" dirty="0">
                    <a:latin typeface="Arial Narrow" panose="020B0604020202020204" pitchFamily="34" charset="0"/>
                    <a:cs typeface="Arial Narrow" panose="020B0604020202020204" pitchFamily="34" charset="0"/>
                  </a:rPr>
                  <a:t>80%</a:t>
                </a:r>
              </a:p>
              <a:p>
                <a:pPr>
                  <a:lnSpc>
                    <a:spcPct val="282000"/>
                  </a:lnSpc>
                  <a:spcBef>
                    <a:spcPts val="0"/>
                  </a:spcBef>
                </a:pPr>
                <a:r>
                  <a:rPr lang="en-US" sz="800" dirty="0">
                    <a:latin typeface="Arial Narrow" panose="020B0604020202020204" pitchFamily="34" charset="0"/>
                    <a:cs typeface="Arial Narrow" panose="020B0604020202020204" pitchFamily="34" charset="0"/>
                  </a:rPr>
                  <a:t>60%</a:t>
                </a:r>
              </a:p>
              <a:p>
                <a:pPr>
                  <a:lnSpc>
                    <a:spcPct val="282000"/>
                  </a:lnSpc>
                  <a:spcBef>
                    <a:spcPts val="0"/>
                  </a:spcBef>
                </a:pPr>
                <a:r>
                  <a:rPr lang="en-US" sz="800" dirty="0">
                    <a:latin typeface="Arial Narrow" panose="020B0604020202020204" pitchFamily="34" charset="0"/>
                    <a:cs typeface="Arial Narrow" panose="020B0604020202020204" pitchFamily="34" charset="0"/>
                  </a:rPr>
                  <a:t>40%</a:t>
                </a:r>
              </a:p>
              <a:p>
                <a:pPr>
                  <a:lnSpc>
                    <a:spcPct val="282000"/>
                  </a:lnSpc>
                  <a:spcBef>
                    <a:spcPts val="0"/>
                  </a:spcBef>
                </a:pPr>
                <a:r>
                  <a:rPr lang="en-US" sz="800" dirty="0">
                    <a:latin typeface="Arial Narrow" panose="020B0604020202020204" pitchFamily="34" charset="0"/>
                    <a:cs typeface="Arial Narrow" panose="020B0604020202020204" pitchFamily="34" charset="0"/>
                  </a:rPr>
                  <a:t>20%</a:t>
                </a:r>
              </a:p>
              <a:p>
                <a:pPr>
                  <a:lnSpc>
                    <a:spcPct val="282000"/>
                  </a:lnSpc>
                  <a:spcBef>
                    <a:spcPts val="0"/>
                  </a:spcBef>
                </a:pPr>
                <a:r>
                  <a:rPr lang="en-US" sz="800" dirty="0">
                    <a:latin typeface="Arial Narrow" panose="020B0604020202020204" pitchFamily="34" charset="0"/>
                    <a:cs typeface="Arial Narrow" panose="020B0604020202020204" pitchFamily="34" charset="0"/>
                  </a:rPr>
                  <a:t>0%</a:t>
                </a:r>
              </a:p>
            </p:txBody>
          </p:sp>
          <p:cxnSp>
            <p:nvCxnSpPr>
              <p:cNvPr id="59" name="Straight Connector 58">
                <a:extLst>
                  <a:ext uri="{FF2B5EF4-FFF2-40B4-BE49-F238E27FC236}">
                    <a16:creationId xmlns:a16="http://schemas.microsoft.com/office/drawing/2014/main" id="{BF7E77B0-6059-BD47-B954-5EE9A1749CA2}"/>
                  </a:ext>
                </a:extLst>
              </p:cNvPr>
              <p:cNvCxnSpPr>
                <a:cxnSpLocks/>
              </p:cNvCxnSpPr>
              <p:nvPr/>
            </p:nvCxnSpPr>
            <p:spPr>
              <a:xfrm>
                <a:off x="3330201" y="4595550"/>
                <a:ext cx="3657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25D37253-A6F7-E743-9C93-02E8922762B1}"/>
                  </a:ext>
                </a:extLst>
              </p:cNvPr>
              <p:cNvCxnSpPr>
                <a:cxnSpLocks/>
              </p:cNvCxnSpPr>
              <p:nvPr/>
            </p:nvCxnSpPr>
            <p:spPr>
              <a:xfrm>
                <a:off x="3330201" y="4254555"/>
                <a:ext cx="3657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EC594FA-C67B-D54F-9BD3-991D9C21E9EA}"/>
                  </a:ext>
                </a:extLst>
              </p:cNvPr>
              <p:cNvCxnSpPr>
                <a:cxnSpLocks/>
              </p:cNvCxnSpPr>
              <p:nvPr/>
            </p:nvCxnSpPr>
            <p:spPr>
              <a:xfrm>
                <a:off x="3330201" y="3913560"/>
                <a:ext cx="3657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E6E7FA07-78DA-5C4A-85E1-94305CE3FEB3}"/>
                  </a:ext>
                </a:extLst>
              </p:cNvPr>
              <p:cNvCxnSpPr>
                <a:cxnSpLocks/>
              </p:cNvCxnSpPr>
              <p:nvPr/>
            </p:nvCxnSpPr>
            <p:spPr>
              <a:xfrm>
                <a:off x="3330201" y="3572565"/>
                <a:ext cx="3657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6970085-62A3-734A-BE4E-763D52F6884D}"/>
                  </a:ext>
                </a:extLst>
              </p:cNvPr>
              <p:cNvCxnSpPr>
                <a:cxnSpLocks/>
              </p:cNvCxnSpPr>
              <p:nvPr/>
            </p:nvCxnSpPr>
            <p:spPr>
              <a:xfrm>
                <a:off x="3330201" y="3231570"/>
                <a:ext cx="3657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6" name="TextBox 65">
              <a:extLst>
                <a:ext uri="{FF2B5EF4-FFF2-40B4-BE49-F238E27FC236}">
                  <a16:creationId xmlns:a16="http://schemas.microsoft.com/office/drawing/2014/main" id="{04E592A4-96DF-DD4E-ADCF-F790F414C47C}"/>
                </a:ext>
              </a:extLst>
            </p:cNvPr>
            <p:cNvSpPr txBox="1"/>
            <p:nvPr/>
          </p:nvSpPr>
          <p:spPr>
            <a:xfrm rot="16200000">
              <a:off x="588461" y="5042966"/>
              <a:ext cx="59187" cy="243480"/>
            </a:xfrm>
            <a:prstGeom prst="rect">
              <a:avLst/>
            </a:prstGeom>
            <a:solidFill>
              <a:srgbClr val="5FA4CE"/>
            </a:solidFill>
          </p:spPr>
          <p:txBody>
            <a:bodyPr wrap="square" lIns="27432" tIns="27432" rIns="27432" bIns="27432" rtlCol="0" anchor="ctr" anchorCtr="0">
              <a:noAutofit/>
            </a:bodyPr>
            <a:lstStyle/>
            <a:p>
              <a:pPr algn="ctr">
                <a:spcBef>
                  <a:spcPts val="0"/>
                </a:spcBef>
                <a:spcAft>
                  <a:spcPts val="1200"/>
                </a:spcAft>
              </a:pPr>
              <a:endParaRPr lang="en-US" sz="800" dirty="0">
                <a:latin typeface="Arial Narrow" panose="020B0604020202020204" pitchFamily="34" charset="0"/>
                <a:cs typeface="Arial Narrow" panose="020B0604020202020204" pitchFamily="34" charset="0"/>
              </a:endParaRPr>
            </a:p>
          </p:txBody>
        </p:sp>
        <p:sp>
          <p:nvSpPr>
            <p:cNvPr id="67" name="TextBox 66">
              <a:extLst>
                <a:ext uri="{FF2B5EF4-FFF2-40B4-BE49-F238E27FC236}">
                  <a16:creationId xmlns:a16="http://schemas.microsoft.com/office/drawing/2014/main" id="{6FA0580C-85A0-3D40-A026-3ADBCB675D19}"/>
                </a:ext>
              </a:extLst>
            </p:cNvPr>
            <p:cNvSpPr txBox="1"/>
            <p:nvPr/>
          </p:nvSpPr>
          <p:spPr>
            <a:xfrm rot="16200000">
              <a:off x="1334587" y="5042966"/>
              <a:ext cx="59187" cy="243480"/>
            </a:xfrm>
            <a:prstGeom prst="rect">
              <a:avLst/>
            </a:prstGeom>
            <a:solidFill>
              <a:srgbClr val="5FA4CE">
                <a:alpha val="40000"/>
              </a:srgbClr>
            </a:solidFill>
          </p:spPr>
          <p:txBody>
            <a:bodyPr wrap="square" lIns="27432" tIns="27432" rIns="27432" bIns="27432" rtlCol="0" anchor="ctr" anchorCtr="0">
              <a:noAutofit/>
            </a:bodyPr>
            <a:lstStyle/>
            <a:p>
              <a:pPr algn="ctr">
                <a:spcBef>
                  <a:spcPts val="0"/>
                </a:spcBef>
                <a:spcAft>
                  <a:spcPts val="1200"/>
                </a:spcAft>
              </a:pPr>
              <a:endParaRPr lang="en-US" sz="800" dirty="0">
                <a:latin typeface="Arial Narrow" panose="020B0604020202020204" pitchFamily="34" charset="0"/>
                <a:cs typeface="Arial Narrow" panose="020B0604020202020204" pitchFamily="34" charset="0"/>
              </a:endParaRPr>
            </a:p>
          </p:txBody>
        </p:sp>
        <p:sp>
          <p:nvSpPr>
            <p:cNvPr id="68" name="TextBox 67">
              <a:extLst>
                <a:ext uri="{FF2B5EF4-FFF2-40B4-BE49-F238E27FC236}">
                  <a16:creationId xmlns:a16="http://schemas.microsoft.com/office/drawing/2014/main" id="{1722E659-84D6-BE4A-957A-281085A37EE8}"/>
                </a:ext>
              </a:extLst>
            </p:cNvPr>
            <p:cNvSpPr txBox="1"/>
            <p:nvPr/>
          </p:nvSpPr>
          <p:spPr>
            <a:xfrm>
              <a:off x="766159" y="5097599"/>
              <a:ext cx="425888" cy="123111"/>
            </a:xfrm>
            <a:prstGeom prst="rect">
              <a:avLst/>
            </a:prstGeom>
          </p:spPr>
          <p:txBody>
            <a:bodyPr wrap="square" lIns="0" tIns="0" rIns="0" bIns="0" rtlCol="0">
              <a:spAutoFit/>
            </a:bodyPr>
            <a:lstStyle/>
            <a:p>
              <a:pPr>
                <a:spcBef>
                  <a:spcPts val="0"/>
                </a:spcBef>
              </a:pPr>
              <a:r>
                <a:rPr lang="en-US" sz="800" dirty="0">
                  <a:solidFill>
                    <a:srgbClr val="404040"/>
                  </a:solidFill>
                  <a:latin typeface="Arial Narrow" panose="020B0604020202020204" pitchFamily="34" charset="0"/>
                  <a:cs typeface="Arial Narrow" panose="020B0604020202020204" pitchFamily="34" charset="0"/>
                </a:rPr>
                <a:t>Vital Few</a:t>
              </a:r>
            </a:p>
          </p:txBody>
        </p:sp>
        <p:sp>
          <p:nvSpPr>
            <p:cNvPr id="69" name="TextBox 68">
              <a:extLst>
                <a:ext uri="{FF2B5EF4-FFF2-40B4-BE49-F238E27FC236}">
                  <a16:creationId xmlns:a16="http://schemas.microsoft.com/office/drawing/2014/main" id="{6C371A67-1DFD-DE49-B1AC-03BE92E5883B}"/>
                </a:ext>
              </a:extLst>
            </p:cNvPr>
            <p:cNvSpPr txBox="1"/>
            <p:nvPr/>
          </p:nvSpPr>
          <p:spPr>
            <a:xfrm>
              <a:off x="1502759" y="5097599"/>
              <a:ext cx="484704" cy="123111"/>
            </a:xfrm>
            <a:prstGeom prst="rect">
              <a:avLst/>
            </a:prstGeom>
          </p:spPr>
          <p:txBody>
            <a:bodyPr wrap="square" lIns="0" tIns="0" rIns="0" bIns="0" rtlCol="0">
              <a:spAutoFit/>
            </a:bodyPr>
            <a:lstStyle/>
            <a:p>
              <a:pPr>
                <a:spcBef>
                  <a:spcPts val="0"/>
                </a:spcBef>
              </a:pPr>
              <a:r>
                <a:rPr lang="en-US" sz="800" dirty="0">
                  <a:solidFill>
                    <a:srgbClr val="404040"/>
                  </a:solidFill>
                  <a:latin typeface="Arial Narrow" panose="020B0604020202020204" pitchFamily="34" charset="0"/>
                  <a:cs typeface="Arial Narrow" panose="020B0604020202020204" pitchFamily="34" charset="0"/>
                </a:rPr>
                <a:t>Useful Many</a:t>
              </a:r>
            </a:p>
          </p:txBody>
        </p:sp>
        <p:sp>
          <p:nvSpPr>
            <p:cNvPr id="70" name="TextBox 69">
              <a:extLst>
                <a:ext uri="{FF2B5EF4-FFF2-40B4-BE49-F238E27FC236}">
                  <a16:creationId xmlns:a16="http://schemas.microsoft.com/office/drawing/2014/main" id="{220BD51C-79D7-7540-B6C0-1E2649B8BCA3}"/>
                </a:ext>
              </a:extLst>
            </p:cNvPr>
            <p:cNvSpPr txBox="1"/>
            <p:nvPr/>
          </p:nvSpPr>
          <p:spPr>
            <a:xfrm>
              <a:off x="2347309" y="5097599"/>
              <a:ext cx="582100" cy="123111"/>
            </a:xfrm>
            <a:prstGeom prst="rect">
              <a:avLst/>
            </a:prstGeom>
          </p:spPr>
          <p:txBody>
            <a:bodyPr wrap="square" lIns="0" tIns="0" rIns="0" bIns="0" rtlCol="0">
              <a:spAutoFit/>
            </a:bodyPr>
            <a:lstStyle/>
            <a:p>
              <a:pPr>
                <a:spcBef>
                  <a:spcPts val="0"/>
                </a:spcBef>
              </a:pPr>
              <a:r>
                <a:rPr lang="en-US" sz="800" dirty="0">
                  <a:solidFill>
                    <a:srgbClr val="404040"/>
                  </a:solidFill>
                  <a:latin typeface="Arial Narrow" panose="020B0604020202020204" pitchFamily="34" charset="0"/>
                  <a:cs typeface="Arial Narrow" panose="020B0604020202020204" pitchFamily="34" charset="0"/>
                </a:rPr>
                <a:t>Cumulative %</a:t>
              </a:r>
            </a:p>
          </p:txBody>
        </p:sp>
        <p:sp>
          <p:nvSpPr>
            <p:cNvPr id="71" name="TextBox 70">
              <a:extLst>
                <a:ext uri="{FF2B5EF4-FFF2-40B4-BE49-F238E27FC236}">
                  <a16:creationId xmlns:a16="http://schemas.microsoft.com/office/drawing/2014/main" id="{A2907FAF-6A4F-A440-BB18-1CDD073B1746}"/>
                </a:ext>
              </a:extLst>
            </p:cNvPr>
            <p:cNvSpPr txBox="1"/>
            <p:nvPr/>
          </p:nvSpPr>
          <p:spPr>
            <a:xfrm>
              <a:off x="3217259" y="5097599"/>
              <a:ext cx="582100" cy="123111"/>
            </a:xfrm>
            <a:prstGeom prst="rect">
              <a:avLst/>
            </a:prstGeom>
          </p:spPr>
          <p:txBody>
            <a:bodyPr wrap="square" lIns="0" tIns="0" rIns="0" bIns="0" rtlCol="0">
              <a:spAutoFit/>
            </a:bodyPr>
            <a:lstStyle/>
            <a:p>
              <a:pPr>
                <a:spcBef>
                  <a:spcPts val="0"/>
                </a:spcBef>
              </a:pPr>
              <a:r>
                <a:rPr lang="en-US" sz="800" dirty="0">
                  <a:solidFill>
                    <a:srgbClr val="404040"/>
                  </a:solidFill>
                  <a:latin typeface="Arial Narrow" panose="020B0604020202020204" pitchFamily="34" charset="0"/>
                  <a:cs typeface="Arial Narrow" panose="020B0604020202020204" pitchFamily="34" charset="0"/>
                </a:rPr>
                <a:t>Cut Off %</a:t>
              </a:r>
            </a:p>
          </p:txBody>
        </p:sp>
        <p:grpSp>
          <p:nvGrpSpPr>
            <p:cNvPr id="110" name="Group 109">
              <a:extLst>
                <a:ext uri="{FF2B5EF4-FFF2-40B4-BE49-F238E27FC236}">
                  <a16:creationId xmlns:a16="http://schemas.microsoft.com/office/drawing/2014/main" id="{D5C0B4D6-7978-7A44-A866-3377C021F61C}"/>
                </a:ext>
              </a:extLst>
            </p:cNvPr>
            <p:cNvGrpSpPr/>
            <p:nvPr/>
          </p:nvGrpSpPr>
          <p:grpSpPr>
            <a:xfrm>
              <a:off x="840633" y="3215613"/>
              <a:ext cx="2370966" cy="941380"/>
              <a:chOff x="840633" y="3215613"/>
              <a:chExt cx="2370966" cy="941380"/>
            </a:xfrm>
          </p:grpSpPr>
          <p:cxnSp>
            <p:nvCxnSpPr>
              <p:cNvPr id="73" name="Straight Connector 72">
                <a:extLst>
                  <a:ext uri="{FF2B5EF4-FFF2-40B4-BE49-F238E27FC236}">
                    <a16:creationId xmlns:a16="http://schemas.microsoft.com/office/drawing/2014/main" id="{B11E7B04-B84E-1644-B2CA-E5FE5DDECFA0}"/>
                  </a:ext>
                </a:extLst>
              </p:cNvPr>
              <p:cNvCxnSpPr>
                <a:cxnSpLocks/>
              </p:cNvCxnSpPr>
              <p:nvPr/>
            </p:nvCxnSpPr>
            <p:spPr>
              <a:xfrm flipH="1">
                <a:off x="2895994" y="3230003"/>
                <a:ext cx="284217" cy="27432"/>
              </a:xfrm>
              <a:prstGeom prst="line">
                <a:avLst/>
              </a:prstGeom>
              <a:ln w="12700">
                <a:solidFill>
                  <a:srgbClr val="F9C94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E288BB4C-608C-6A49-8945-BC3F5011B80E}"/>
                  </a:ext>
                </a:extLst>
              </p:cNvPr>
              <p:cNvCxnSpPr>
                <a:cxnSpLocks/>
              </p:cNvCxnSpPr>
              <p:nvPr/>
            </p:nvCxnSpPr>
            <p:spPr>
              <a:xfrm flipH="1">
                <a:off x="2606675" y="3254375"/>
                <a:ext cx="295275" cy="3061"/>
              </a:xfrm>
              <a:prstGeom prst="line">
                <a:avLst/>
              </a:prstGeom>
              <a:ln w="12700">
                <a:solidFill>
                  <a:srgbClr val="F9C940"/>
                </a:solidFill>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28B43C51-2CBA-6345-AF92-31CC97D122B1}"/>
                  </a:ext>
                </a:extLst>
              </p:cNvPr>
              <p:cNvSpPr/>
              <p:nvPr/>
            </p:nvSpPr>
            <p:spPr>
              <a:xfrm rot="2700000">
                <a:off x="1131289" y="3650899"/>
                <a:ext cx="45719" cy="45719"/>
              </a:xfrm>
              <a:prstGeom prst="rect">
                <a:avLst/>
              </a:prstGeom>
              <a:solidFill>
                <a:srgbClr val="F9C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FA393A31-EE1B-DF4C-B2B5-2808A8DA6058}"/>
                  </a:ext>
                </a:extLst>
              </p:cNvPr>
              <p:cNvSpPr/>
              <p:nvPr/>
            </p:nvSpPr>
            <p:spPr>
              <a:xfrm rot="2700000">
                <a:off x="840633" y="4111274"/>
                <a:ext cx="45719" cy="45719"/>
              </a:xfrm>
              <a:prstGeom prst="rect">
                <a:avLst/>
              </a:prstGeom>
              <a:solidFill>
                <a:srgbClr val="F9C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20B8F63-969B-5640-A45E-19F5B1FE056D}"/>
                  </a:ext>
                </a:extLst>
              </p:cNvPr>
              <p:cNvSpPr/>
              <p:nvPr/>
            </p:nvSpPr>
            <p:spPr>
              <a:xfrm rot="2700000">
                <a:off x="1421946" y="3418587"/>
                <a:ext cx="45719" cy="45719"/>
              </a:xfrm>
              <a:prstGeom prst="rect">
                <a:avLst/>
              </a:prstGeom>
              <a:solidFill>
                <a:srgbClr val="F9C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58A80747-A791-DE4B-8CA2-8B6691E734F5}"/>
                  </a:ext>
                </a:extLst>
              </p:cNvPr>
              <p:cNvSpPr/>
              <p:nvPr/>
            </p:nvSpPr>
            <p:spPr>
              <a:xfrm rot="2700000">
                <a:off x="1712602" y="3342387"/>
                <a:ext cx="45719" cy="45719"/>
              </a:xfrm>
              <a:prstGeom prst="rect">
                <a:avLst/>
              </a:prstGeom>
              <a:solidFill>
                <a:srgbClr val="F9C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58257AF8-572B-C14C-945C-49BF9C139156}"/>
                  </a:ext>
                </a:extLst>
              </p:cNvPr>
              <p:cNvSpPr/>
              <p:nvPr/>
            </p:nvSpPr>
            <p:spPr>
              <a:xfrm rot="2700000">
                <a:off x="2003259" y="3286808"/>
                <a:ext cx="45719" cy="45719"/>
              </a:xfrm>
              <a:prstGeom prst="rect">
                <a:avLst/>
              </a:prstGeom>
              <a:solidFill>
                <a:srgbClr val="F9C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A0192F61-C4BB-494D-A162-076CE18B7891}"/>
                  </a:ext>
                </a:extLst>
              </p:cNvPr>
              <p:cNvSpPr/>
              <p:nvPr/>
            </p:nvSpPr>
            <p:spPr>
              <a:xfrm rot="2700000">
                <a:off x="2293916" y="3254480"/>
                <a:ext cx="45719" cy="45719"/>
              </a:xfrm>
              <a:prstGeom prst="rect">
                <a:avLst/>
              </a:prstGeom>
              <a:solidFill>
                <a:srgbClr val="F9C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94DAA69D-9233-474C-81D8-88D909091670}"/>
                  </a:ext>
                </a:extLst>
              </p:cNvPr>
              <p:cNvSpPr/>
              <p:nvPr/>
            </p:nvSpPr>
            <p:spPr>
              <a:xfrm rot="2700000">
                <a:off x="2584570" y="3241014"/>
                <a:ext cx="45719" cy="45719"/>
              </a:xfrm>
              <a:prstGeom prst="rect">
                <a:avLst/>
              </a:prstGeom>
              <a:solidFill>
                <a:srgbClr val="F9C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B0E9F4B1-E41B-D34E-AA53-026A1DDAB5AD}"/>
                  </a:ext>
                </a:extLst>
              </p:cNvPr>
              <p:cNvSpPr/>
              <p:nvPr/>
            </p:nvSpPr>
            <p:spPr>
              <a:xfrm rot="2700000">
                <a:off x="2875226" y="3234663"/>
                <a:ext cx="45719" cy="45719"/>
              </a:xfrm>
              <a:prstGeom prst="rect">
                <a:avLst/>
              </a:prstGeom>
              <a:solidFill>
                <a:srgbClr val="F9C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85FBAFCC-2086-D54D-87C3-CE0E7132B6AC}"/>
                  </a:ext>
                </a:extLst>
              </p:cNvPr>
              <p:cNvSpPr/>
              <p:nvPr/>
            </p:nvSpPr>
            <p:spPr>
              <a:xfrm rot="2700000">
                <a:off x="3165880" y="3215613"/>
                <a:ext cx="45719" cy="45719"/>
              </a:xfrm>
              <a:prstGeom prst="rect">
                <a:avLst/>
              </a:prstGeom>
              <a:solidFill>
                <a:srgbClr val="F9C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0" name="Straight Connector 89">
                <a:extLst>
                  <a:ext uri="{FF2B5EF4-FFF2-40B4-BE49-F238E27FC236}">
                    <a16:creationId xmlns:a16="http://schemas.microsoft.com/office/drawing/2014/main" id="{BF148D50-1632-4645-B862-752B50BFC879}"/>
                  </a:ext>
                </a:extLst>
              </p:cNvPr>
              <p:cNvCxnSpPr>
                <a:cxnSpLocks/>
              </p:cNvCxnSpPr>
              <p:nvPr/>
            </p:nvCxnSpPr>
            <p:spPr>
              <a:xfrm flipH="1">
                <a:off x="2320925" y="3260725"/>
                <a:ext cx="288925" cy="19050"/>
              </a:xfrm>
              <a:prstGeom prst="line">
                <a:avLst/>
              </a:prstGeom>
              <a:ln w="12700">
                <a:solidFill>
                  <a:srgbClr val="F9C94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F03D90C9-E8C9-F249-88B4-0FCAC0D6B827}"/>
                  </a:ext>
                </a:extLst>
              </p:cNvPr>
              <p:cNvCxnSpPr>
                <a:cxnSpLocks/>
              </p:cNvCxnSpPr>
              <p:nvPr/>
            </p:nvCxnSpPr>
            <p:spPr>
              <a:xfrm flipH="1">
                <a:off x="2025650" y="3276601"/>
                <a:ext cx="288925" cy="31749"/>
              </a:xfrm>
              <a:prstGeom prst="line">
                <a:avLst/>
              </a:prstGeom>
              <a:ln w="12700">
                <a:solidFill>
                  <a:srgbClr val="F9C94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344952D-8398-8C47-89E7-F456CDD51F81}"/>
                  </a:ext>
                </a:extLst>
              </p:cNvPr>
              <p:cNvCxnSpPr>
                <a:cxnSpLocks/>
              </p:cNvCxnSpPr>
              <p:nvPr/>
            </p:nvCxnSpPr>
            <p:spPr>
              <a:xfrm flipH="1">
                <a:off x="1730375" y="3308350"/>
                <a:ext cx="295275" cy="57150"/>
              </a:xfrm>
              <a:prstGeom prst="line">
                <a:avLst/>
              </a:prstGeom>
              <a:ln w="12700">
                <a:solidFill>
                  <a:srgbClr val="F9C94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1F6C5A54-1454-6540-987D-680315A28ECC}"/>
                  </a:ext>
                </a:extLst>
              </p:cNvPr>
              <p:cNvCxnSpPr>
                <a:cxnSpLocks/>
              </p:cNvCxnSpPr>
              <p:nvPr/>
            </p:nvCxnSpPr>
            <p:spPr>
              <a:xfrm flipH="1">
                <a:off x="1441450" y="3359150"/>
                <a:ext cx="295275" cy="82550"/>
              </a:xfrm>
              <a:prstGeom prst="line">
                <a:avLst/>
              </a:prstGeom>
              <a:ln w="12700">
                <a:solidFill>
                  <a:srgbClr val="F9C94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87B0678E-13B0-2946-BA5A-F2F4739237F2}"/>
                  </a:ext>
                </a:extLst>
              </p:cNvPr>
              <p:cNvCxnSpPr>
                <a:cxnSpLocks/>
              </p:cNvCxnSpPr>
              <p:nvPr/>
            </p:nvCxnSpPr>
            <p:spPr>
              <a:xfrm flipH="1">
                <a:off x="1149350" y="3438525"/>
                <a:ext cx="301626" cy="238125"/>
              </a:xfrm>
              <a:prstGeom prst="line">
                <a:avLst/>
              </a:prstGeom>
              <a:ln w="12700">
                <a:solidFill>
                  <a:srgbClr val="F9C94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24B7BF47-656A-8449-A8DB-893E9105FB6E}"/>
                  </a:ext>
                </a:extLst>
              </p:cNvPr>
              <p:cNvCxnSpPr>
                <a:cxnSpLocks/>
              </p:cNvCxnSpPr>
              <p:nvPr/>
            </p:nvCxnSpPr>
            <p:spPr>
              <a:xfrm flipH="1">
                <a:off x="863600" y="3676650"/>
                <a:ext cx="292100" cy="460375"/>
              </a:xfrm>
              <a:prstGeom prst="line">
                <a:avLst/>
              </a:prstGeom>
              <a:ln w="12700">
                <a:solidFill>
                  <a:srgbClr val="F9C940"/>
                </a:solidFill>
              </a:ln>
            </p:spPr>
            <p:style>
              <a:lnRef idx="1">
                <a:schemeClr val="accent1"/>
              </a:lnRef>
              <a:fillRef idx="0">
                <a:schemeClr val="accent1"/>
              </a:fillRef>
              <a:effectRef idx="0">
                <a:schemeClr val="accent1"/>
              </a:effectRef>
              <a:fontRef idx="minor">
                <a:schemeClr val="tx1"/>
              </a:fontRef>
            </p:style>
          </p:cxnSp>
        </p:grpSp>
        <p:grpSp>
          <p:nvGrpSpPr>
            <p:cNvPr id="114" name="Group 113">
              <a:extLst>
                <a:ext uri="{FF2B5EF4-FFF2-40B4-BE49-F238E27FC236}">
                  <a16:creationId xmlns:a16="http://schemas.microsoft.com/office/drawing/2014/main" id="{0B59F503-F72B-BB45-97C3-8C6C13B10D54}"/>
                </a:ext>
              </a:extLst>
            </p:cNvPr>
            <p:cNvGrpSpPr/>
            <p:nvPr/>
          </p:nvGrpSpPr>
          <p:grpSpPr>
            <a:xfrm>
              <a:off x="2073476" y="5144580"/>
              <a:ext cx="257958" cy="45719"/>
              <a:chOff x="2089351" y="5144580"/>
              <a:chExt cx="257958" cy="45719"/>
            </a:xfrm>
          </p:grpSpPr>
          <p:sp>
            <p:nvSpPr>
              <p:cNvPr id="111" name="Rectangle 110">
                <a:extLst>
                  <a:ext uri="{FF2B5EF4-FFF2-40B4-BE49-F238E27FC236}">
                    <a16:creationId xmlns:a16="http://schemas.microsoft.com/office/drawing/2014/main" id="{81CF827A-0C01-9344-A9A1-F0AD45A17B3D}"/>
                  </a:ext>
                </a:extLst>
              </p:cNvPr>
              <p:cNvSpPr/>
              <p:nvPr/>
            </p:nvSpPr>
            <p:spPr>
              <a:xfrm rot="2700000">
                <a:off x="2195471" y="5144580"/>
                <a:ext cx="45719" cy="45719"/>
              </a:xfrm>
              <a:prstGeom prst="rect">
                <a:avLst/>
              </a:prstGeom>
              <a:solidFill>
                <a:srgbClr val="F9C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2" name="Straight Connector 111">
                <a:extLst>
                  <a:ext uri="{FF2B5EF4-FFF2-40B4-BE49-F238E27FC236}">
                    <a16:creationId xmlns:a16="http://schemas.microsoft.com/office/drawing/2014/main" id="{FC44A32F-8807-2C42-8090-C92978BD6BD3}"/>
                  </a:ext>
                </a:extLst>
              </p:cNvPr>
              <p:cNvCxnSpPr>
                <a:cxnSpLocks/>
              </p:cNvCxnSpPr>
              <p:nvPr/>
            </p:nvCxnSpPr>
            <p:spPr>
              <a:xfrm flipH="1">
                <a:off x="2089351" y="5167439"/>
                <a:ext cx="257958" cy="0"/>
              </a:xfrm>
              <a:prstGeom prst="line">
                <a:avLst/>
              </a:prstGeom>
              <a:ln w="12700">
                <a:solidFill>
                  <a:srgbClr val="F9C940"/>
                </a:solidFill>
              </a:ln>
            </p:spPr>
            <p:style>
              <a:lnRef idx="1">
                <a:schemeClr val="accent1"/>
              </a:lnRef>
              <a:fillRef idx="0">
                <a:schemeClr val="accent1"/>
              </a:fillRef>
              <a:effectRef idx="0">
                <a:schemeClr val="accent1"/>
              </a:effectRef>
              <a:fontRef idx="minor">
                <a:schemeClr val="tx1"/>
              </a:fontRef>
            </p:style>
          </p:cxnSp>
        </p:grpSp>
        <p:cxnSp>
          <p:nvCxnSpPr>
            <p:cNvPr id="116" name="Straight Connector 115">
              <a:extLst>
                <a:ext uri="{FF2B5EF4-FFF2-40B4-BE49-F238E27FC236}">
                  <a16:creationId xmlns:a16="http://schemas.microsoft.com/office/drawing/2014/main" id="{DDBCA93E-DC10-DB46-BA5E-BA7304C30990}"/>
                </a:ext>
              </a:extLst>
            </p:cNvPr>
            <p:cNvCxnSpPr>
              <a:cxnSpLocks/>
            </p:cNvCxnSpPr>
            <p:nvPr/>
          </p:nvCxnSpPr>
          <p:spPr>
            <a:xfrm>
              <a:off x="863492" y="3574909"/>
              <a:ext cx="2310420" cy="0"/>
            </a:xfrm>
            <a:prstGeom prst="line">
              <a:avLst/>
            </a:prstGeom>
            <a:ln w="12700">
              <a:solidFill>
                <a:srgbClr val="F9C940"/>
              </a:solidFill>
              <a:prstDash val="sysDot"/>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C460CC8D-F6E4-404E-91AA-975728C8B041}"/>
                </a:ext>
              </a:extLst>
            </p:cNvPr>
            <p:cNvCxnSpPr>
              <a:cxnSpLocks/>
            </p:cNvCxnSpPr>
            <p:nvPr/>
          </p:nvCxnSpPr>
          <p:spPr>
            <a:xfrm>
              <a:off x="2964857" y="5167439"/>
              <a:ext cx="241384" cy="0"/>
            </a:xfrm>
            <a:prstGeom prst="line">
              <a:avLst/>
            </a:prstGeom>
            <a:ln w="12700">
              <a:solidFill>
                <a:srgbClr val="F9C940"/>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91683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9D1AC00-16A5-D54D-BC39-738BCFF4D5F5}"/>
              </a:ext>
            </a:extLst>
          </p:cNvPr>
          <p:cNvSpPr>
            <a:spLocks noGrp="1"/>
          </p:cNvSpPr>
          <p:nvPr>
            <p:ph type="body" sz="quarter" idx="14"/>
          </p:nvPr>
        </p:nvSpPr>
        <p:spPr/>
        <p:txBody>
          <a:bodyPr/>
          <a:lstStyle/>
          <a:p>
            <a:r>
              <a:rPr lang="en-US"/>
              <a:t>The practice of asking why repeatedly when a problem is encountered in order to get beyond the obvious symptoms to discover the root cause.</a:t>
            </a:r>
          </a:p>
        </p:txBody>
      </p:sp>
      <p:sp>
        <p:nvSpPr>
          <p:cNvPr id="4" name="Title 3">
            <a:extLst>
              <a:ext uri="{FF2B5EF4-FFF2-40B4-BE49-F238E27FC236}">
                <a16:creationId xmlns:a16="http://schemas.microsoft.com/office/drawing/2014/main" id="{D2050652-CB2D-CF41-8308-BA34411000CF}"/>
              </a:ext>
            </a:extLst>
          </p:cNvPr>
          <p:cNvSpPr>
            <a:spLocks noGrp="1"/>
          </p:cNvSpPr>
          <p:nvPr>
            <p:ph type="title"/>
          </p:nvPr>
        </p:nvSpPr>
        <p:spPr/>
        <p:txBody>
          <a:bodyPr/>
          <a:lstStyle/>
          <a:p>
            <a:r>
              <a:rPr lang="en-US"/>
              <a:t>5 Whys</a:t>
            </a:r>
          </a:p>
        </p:txBody>
      </p:sp>
    </p:spTree>
    <p:extLst>
      <p:ext uri="{BB962C8B-B14F-4D97-AF65-F5344CB8AC3E}">
        <p14:creationId xmlns:p14="http://schemas.microsoft.com/office/powerpoint/2010/main" val="3598340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A88DB4-7F20-C24F-B04D-4A8CA8E4870F}"/>
              </a:ext>
            </a:extLst>
          </p:cNvPr>
          <p:cNvSpPr>
            <a:spLocks noGrp="1"/>
          </p:cNvSpPr>
          <p:nvPr>
            <p:ph type="body" sz="quarter" idx="14"/>
          </p:nvPr>
        </p:nvSpPr>
        <p:spPr>
          <a:xfrm>
            <a:off x="594359" y="1600200"/>
            <a:ext cx="3010989" cy="3938954"/>
          </a:xfrm>
        </p:spPr>
        <p:txBody>
          <a:bodyPr/>
          <a:lstStyle/>
          <a:p>
            <a:r>
              <a:rPr lang="en-US" dirty="0"/>
              <a:t>Countermeasures are temporary responses to specific problems that will serve until a better approach is found or conditions change.</a:t>
            </a:r>
          </a:p>
        </p:txBody>
      </p:sp>
      <p:sp>
        <p:nvSpPr>
          <p:cNvPr id="3" name="Title 2">
            <a:extLst>
              <a:ext uri="{FF2B5EF4-FFF2-40B4-BE49-F238E27FC236}">
                <a16:creationId xmlns:a16="http://schemas.microsoft.com/office/drawing/2014/main" id="{DE0F6349-A15A-3742-B77F-220242693E94}"/>
              </a:ext>
            </a:extLst>
          </p:cNvPr>
          <p:cNvSpPr>
            <a:spLocks noGrp="1"/>
          </p:cNvSpPr>
          <p:nvPr>
            <p:ph type="title"/>
          </p:nvPr>
        </p:nvSpPr>
        <p:spPr>
          <a:xfrm>
            <a:off x="457200" y="910886"/>
            <a:ext cx="3200400" cy="295466"/>
          </a:xfrm>
        </p:spPr>
        <p:txBody>
          <a:bodyPr/>
          <a:lstStyle/>
          <a:p>
            <a:r>
              <a:rPr lang="en-US"/>
              <a:t>Countermeasures </a:t>
            </a:r>
          </a:p>
        </p:txBody>
      </p:sp>
    </p:spTree>
    <p:extLst>
      <p:ext uri="{BB962C8B-B14F-4D97-AF65-F5344CB8AC3E}">
        <p14:creationId xmlns:p14="http://schemas.microsoft.com/office/powerpoint/2010/main" val="997786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9D1AC00-16A5-D54D-BC39-738BCFF4D5F5}"/>
              </a:ext>
            </a:extLst>
          </p:cNvPr>
          <p:cNvSpPr>
            <a:spLocks noGrp="1"/>
          </p:cNvSpPr>
          <p:nvPr>
            <p:ph type="body" sz="quarter" idx="14"/>
          </p:nvPr>
        </p:nvSpPr>
        <p:spPr/>
        <p:txBody>
          <a:bodyPr/>
          <a:lstStyle/>
          <a:p>
            <a:r>
              <a:rPr lang="en-US" b="1" dirty="0"/>
              <a:t>SPECIFIC: </a:t>
            </a:r>
            <a:r>
              <a:rPr lang="en-US" dirty="0"/>
              <a:t>Describe the goal in terms of three “W” questions. </a:t>
            </a:r>
          </a:p>
          <a:p>
            <a:r>
              <a:rPr lang="en-US" b="1" dirty="0"/>
              <a:t>MEASURABLE: </a:t>
            </a:r>
            <a:r>
              <a:rPr lang="en-US" dirty="0"/>
              <a:t>Describe how you will know if the goal is reached. </a:t>
            </a:r>
          </a:p>
          <a:p>
            <a:r>
              <a:rPr lang="en-US" b="1" dirty="0"/>
              <a:t>ATTAINABLE: </a:t>
            </a:r>
            <a:r>
              <a:rPr lang="en-US" dirty="0"/>
              <a:t>Defend the rationale for setting the goal measure above. </a:t>
            </a:r>
          </a:p>
          <a:p>
            <a:r>
              <a:rPr lang="en-US" b="1" dirty="0"/>
              <a:t>RELEVANT: </a:t>
            </a:r>
            <a:r>
              <a:rPr lang="en-US" dirty="0"/>
              <a:t>Describe how the goal fits into your Q1 plan. </a:t>
            </a:r>
          </a:p>
          <a:p>
            <a:r>
              <a:rPr lang="en-US" b="1" dirty="0"/>
              <a:t>TIME-BOUND: </a:t>
            </a:r>
            <a:r>
              <a:rPr lang="en-US" dirty="0"/>
              <a:t>Define the timeline for achieving the goal. </a:t>
            </a:r>
          </a:p>
        </p:txBody>
      </p:sp>
      <p:sp>
        <p:nvSpPr>
          <p:cNvPr id="4" name="Title 3">
            <a:extLst>
              <a:ext uri="{FF2B5EF4-FFF2-40B4-BE49-F238E27FC236}">
                <a16:creationId xmlns:a16="http://schemas.microsoft.com/office/drawing/2014/main" id="{D2050652-CB2D-CF41-8308-BA34411000CF}"/>
              </a:ext>
            </a:extLst>
          </p:cNvPr>
          <p:cNvSpPr>
            <a:spLocks noGrp="1"/>
          </p:cNvSpPr>
          <p:nvPr>
            <p:ph type="title"/>
          </p:nvPr>
        </p:nvSpPr>
        <p:spPr>
          <a:xfrm>
            <a:off x="457200" y="910886"/>
            <a:ext cx="3200400" cy="295466"/>
          </a:xfrm>
        </p:spPr>
        <p:txBody>
          <a:bodyPr/>
          <a:lstStyle/>
          <a:p>
            <a:r>
              <a:rPr lang="en-US"/>
              <a:t>SMART Goals </a:t>
            </a:r>
          </a:p>
        </p:txBody>
      </p:sp>
    </p:spTree>
    <p:extLst>
      <p:ext uri="{BB962C8B-B14F-4D97-AF65-F5344CB8AC3E}">
        <p14:creationId xmlns:p14="http://schemas.microsoft.com/office/powerpoint/2010/main" val="1168708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7221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A88DB4-7F20-C24F-B04D-4A8CA8E4870F}"/>
              </a:ext>
            </a:extLst>
          </p:cNvPr>
          <p:cNvSpPr>
            <a:spLocks noGrp="1"/>
          </p:cNvSpPr>
          <p:nvPr>
            <p:ph type="body" sz="quarter" idx="14"/>
          </p:nvPr>
        </p:nvSpPr>
        <p:spPr>
          <a:xfrm>
            <a:off x="594359" y="1600200"/>
            <a:ext cx="3021439" cy="850392"/>
          </a:xfrm>
        </p:spPr>
        <p:txBody>
          <a:bodyPr/>
          <a:lstStyle/>
          <a:p>
            <a:pPr marL="171450" indent="-171450">
              <a:buFont typeface="Arial" panose="020B0604020202020204" pitchFamily="34" charset="0"/>
              <a:buChar char="•"/>
            </a:pPr>
            <a:r>
              <a:rPr lang="en-US"/>
              <a:t>Created to raise the standard </a:t>
            </a:r>
          </a:p>
          <a:p>
            <a:pPr marL="171450" indent="-171450">
              <a:buFont typeface="Arial" panose="020B0604020202020204" pitchFamily="34" charset="0"/>
              <a:buChar char="•"/>
            </a:pPr>
            <a:r>
              <a:rPr lang="en-US"/>
              <a:t>Caused to maintain the </a:t>
            </a:r>
            <a:br>
              <a:rPr lang="en-US"/>
            </a:br>
            <a:r>
              <a:rPr lang="en-US"/>
              <a:t>current standard </a:t>
            </a:r>
          </a:p>
        </p:txBody>
      </p:sp>
      <p:sp>
        <p:nvSpPr>
          <p:cNvPr id="3" name="Title 2">
            <a:extLst>
              <a:ext uri="{FF2B5EF4-FFF2-40B4-BE49-F238E27FC236}">
                <a16:creationId xmlns:a16="http://schemas.microsoft.com/office/drawing/2014/main" id="{DE0F6349-A15A-3742-B77F-220242693E94}"/>
              </a:ext>
            </a:extLst>
          </p:cNvPr>
          <p:cNvSpPr>
            <a:spLocks noGrp="1"/>
          </p:cNvSpPr>
          <p:nvPr>
            <p:ph type="title"/>
          </p:nvPr>
        </p:nvSpPr>
        <p:spPr>
          <a:xfrm>
            <a:off x="457200" y="615419"/>
            <a:ext cx="3200400" cy="590931"/>
          </a:xfrm>
        </p:spPr>
        <p:txBody>
          <a:bodyPr/>
          <a:lstStyle/>
          <a:p>
            <a:r>
              <a:rPr lang="en-US" dirty="0"/>
              <a:t>Two Types </a:t>
            </a:r>
            <a:br>
              <a:rPr lang="en-US" dirty="0"/>
            </a:br>
            <a:r>
              <a:rPr lang="en-US" dirty="0"/>
              <a:t>of Problems </a:t>
            </a:r>
            <a:endParaRPr lang="en-US" sz="1600" dirty="0">
              <a:solidFill>
                <a:srgbClr val="404040"/>
              </a:solidFill>
              <a:latin typeface="+mn-lt"/>
              <a:ea typeface="+mn-ea"/>
              <a:cs typeface="+mn-cs"/>
            </a:endParaRPr>
          </a:p>
        </p:txBody>
      </p:sp>
      <p:grpSp>
        <p:nvGrpSpPr>
          <p:cNvPr id="41" name="Group 40">
            <a:extLst>
              <a:ext uri="{FF2B5EF4-FFF2-40B4-BE49-F238E27FC236}">
                <a16:creationId xmlns:a16="http://schemas.microsoft.com/office/drawing/2014/main" id="{B5651D11-BB21-DC4C-AC6B-BA185819B927}"/>
              </a:ext>
            </a:extLst>
          </p:cNvPr>
          <p:cNvGrpSpPr/>
          <p:nvPr/>
        </p:nvGrpSpPr>
        <p:grpSpPr>
          <a:xfrm>
            <a:off x="555389" y="2844442"/>
            <a:ext cx="3440820" cy="1629150"/>
            <a:chOff x="555389" y="2647575"/>
            <a:chExt cx="3440820" cy="1629150"/>
          </a:xfrm>
        </p:grpSpPr>
        <p:sp>
          <p:nvSpPr>
            <p:cNvPr id="6" name="TextBox 5">
              <a:extLst>
                <a:ext uri="{FF2B5EF4-FFF2-40B4-BE49-F238E27FC236}">
                  <a16:creationId xmlns:a16="http://schemas.microsoft.com/office/drawing/2014/main" id="{705B6925-3579-8440-9250-13F712CCD2CE}"/>
                </a:ext>
              </a:extLst>
            </p:cNvPr>
            <p:cNvSpPr txBox="1"/>
            <p:nvPr/>
          </p:nvSpPr>
          <p:spPr>
            <a:xfrm>
              <a:off x="3414109" y="3670950"/>
              <a:ext cx="582100" cy="123111"/>
            </a:xfrm>
            <a:prstGeom prst="rect">
              <a:avLst/>
            </a:prstGeom>
          </p:spPr>
          <p:txBody>
            <a:bodyPr wrap="square" lIns="0" tIns="0" rIns="0" bIns="0" rtlCol="0">
              <a:spAutoFit/>
            </a:bodyPr>
            <a:lstStyle/>
            <a:p>
              <a:pPr>
                <a:spcBef>
                  <a:spcPts val="0"/>
                </a:spcBef>
              </a:pPr>
              <a:r>
                <a:rPr lang="en-US" sz="780" dirty="0">
                  <a:solidFill>
                    <a:srgbClr val="0A4A8E"/>
                  </a:solidFill>
                  <a:latin typeface="Arial Narrow" panose="020B0604020202020204" pitchFamily="34" charset="0"/>
                  <a:cs typeface="Arial Narrow" panose="020B0604020202020204" pitchFamily="34" charset="0"/>
                </a:rPr>
                <a:t>Caused GAP</a:t>
              </a:r>
            </a:p>
          </p:txBody>
        </p:sp>
        <p:sp>
          <p:nvSpPr>
            <p:cNvPr id="7" name="TextBox 6">
              <a:extLst>
                <a:ext uri="{FF2B5EF4-FFF2-40B4-BE49-F238E27FC236}">
                  <a16:creationId xmlns:a16="http://schemas.microsoft.com/office/drawing/2014/main" id="{372849A4-A0EA-9F4C-AB74-3F6E546EA64C}"/>
                </a:ext>
              </a:extLst>
            </p:cNvPr>
            <p:cNvSpPr txBox="1"/>
            <p:nvPr/>
          </p:nvSpPr>
          <p:spPr>
            <a:xfrm>
              <a:off x="3414109" y="3251482"/>
              <a:ext cx="582100" cy="123111"/>
            </a:xfrm>
            <a:prstGeom prst="rect">
              <a:avLst/>
            </a:prstGeom>
          </p:spPr>
          <p:txBody>
            <a:bodyPr wrap="square" lIns="0" tIns="0" rIns="0" bIns="0" rtlCol="0">
              <a:spAutoFit/>
            </a:bodyPr>
            <a:lstStyle/>
            <a:p>
              <a:pPr>
                <a:spcBef>
                  <a:spcPts val="0"/>
                </a:spcBef>
              </a:pPr>
              <a:r>
                <a:rPr lang="en-US" sz="780" dirty="0">
                  <a:solidFill>
                    <a:srgbClr val="0A4A8E"/>
                  </a:solidFill>
                  <a:latin typeface="Arial Narrow" panose="020B0604020202020204" pitchFamily="34" charset="0"/>
                  <a:cs typeface="Arial Narrow" panose="020B0604020202020204" pitchFamily="34" charset="0"/>
                </a:rPr>
                <a:t>Created GAP</a:t>
              </a:r>
            </a:p>
          </p:txBody>
        </p:sp>
        <p:cxnSp>
          <p:nvCxnSpPr>
            <p:cNvPr id="8" name="Straight Arrow Connector 7">
              <a:extLst>
                <a:ext uri="{FF2B5EF4-FFF2-40B4-BE49-F238E27FC236}">
                  <a16:creationId xmlns:a16="http://schemas.microsoft.com/office/drawing/2014/main" id="{04F00501-68D2-F74E-B63A-EBEB6ADA8B69}"/>
                </a:ext>
              </a:extLst>
            </p:cNvPr>
            <p:cNvCxnSpPr>
              <a:cxnSpLocks/>
            </p:cNvCxnSpPr>
            <p:nvPr/>
          </p:nvCxnSpPr>
          <p:spPr>
            <a:xfrm>
              <a:off x="574675" y="4270375"/>
              <a:ext cx="2543175" cy="0"/>
            </a:xfrm>
            <a:prstGeom prst="straightConnector1">
              <a:avLst/>
            </a:prstGeom>
            <a:ln w="12700">
              <a:solidFill>
                <a:srgbClr val="5FA4CE"/>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B6A5E7C-303E-F541-B9D2-99C5C4364A11}"/>
                </a:ext>
              </a:extLst>
            </p:cNvPr>
            <p:cNvCxnSpPr>
              <a:cxnSpLocks/>
            </p:cNvCxnSpPr>
            <p:nvPr/>
          </p:nvCxnSpPr>
          <p:spPr>
            <a:xfrm flipV="1">
              <a:off x="581025" y="3063875"/>
              <a:ext cx="0" cy="1212850"/>
            </a:xfrm>
            <a:prstGeom prst="straightConnector1">
              <a:avLst/>
            </a:prstGeom>
            <a:ln w="12700">
              <a:solidFill>
                <a:srgbClr val="5FA4CE"/>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72F22BE-FB49-5848-B974-113E70A6DF65}"/>
                </a:ext>
              </a:extLst>
            </p:cNvPr>
            <p:cNvCxnSpPr>
              <a:cxnSpLocks/>
            </p:cNvCxnSpPr>
            <p:nvPr/>
          </p:nvCxnSpPr>
          <p:spPr>
            <a:xfrm>
              <a:off x="581025" y="3914775"/>
              <a:ext cx="939800" cy="0"/>
            </a:xfrm>
            <a:prstGeom prst="straightConnector1">
              <a:avLst/>
            </a:prstGeom>
            <a:ln w="12700">
              <a:solidFill>
                <a:srgbClr val="5FA4CE"/>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E09CAA3-99A2-2641-BB48-B549E3B8249C}"/>
                </a:ext>
              </a:extLst>
            </p:cNvPr>
            <p:cNvCxnSpPr>
              <a:cxnSpLocks/>
            </p:cNvCxnSpPr>
            <p:nvPr/>
          </p:nvCxnSpPr>
          <p:spPr>
            <a:xfrm flipV="1">
              <a:off x="1524000" y="3517901"/>
              <a:ext cx="0" cy="396874"/>
            </a:xfrm>
            <a:prstGeom prst="straightConnector1">
              <a:avLst/>
            </a:prstGeom>
            <a:ln w="12700">
              <a:solidFill>
                <a:srgbClr val="5FA4CE"/>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DACE666-B002-CC4D-889F-8FB3E9551B4A}"/>
                </a:ext>
              </a:extLst>
            </p:cNvPr>
            <p:cNvCxnSpPr>
              <a:cxnSpLocks/>
            </p:cNvCxnSpPr>
            <p:nvPr/>
          </p:nvCxnSpPr>
          <p:spPr>
            <a:xfrm flipH="1">
              <a:off x="3172790" y="3736350"/>
              <a:ext cx="218110" cy="0"/>
            </a:xfrm>
            <a:prstGeom prst="straightConnector1">
              <a:avLst/>
            </a:prstGeom>
            <a:ln w="47625">
              <a:solidFill>
                <a:srgbClr val="0A4A8E"/>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4097D50-2F0A-F84E-9EC5-EEDD0E545ECD}"/>
                </a:ext>
              </a:extLst>
            </p:cNvPr>
            <p:cNvCxnSpPr>
              <a:cxnSpLocks/>
            </p:cNvCxnSpPr>
            <p:nvPr/>
          </p:nvCxnSpPr>
          <p:spPr>
            <a:xfrm flipH="1">
              <a:off x="3172790" y="3310532"/>
              <a:ext cx="218110" cy="0"/>
            </a:xfrm>
            <a:prstGeom prst="straightConnector1">
              <a:avLst/>
            </a:prstGeom>
            <a:ln w="47625">
              <a:solidFill>
                <a:srgbClr val="0A4A8E"/>
              </a:solidFill>
              <a:tailEnd type="triangle" w="med" len="sm"/>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E00D670-8EE7-8A4A-B243-8DBF58D213A2}"/>
                </a:ext>
              </a:extLst>
            </p:cNvPr>
            <p:cNvSpPr txBox="1"/>
            <p:nvPr/>
          </p:nvSpPr>
          <p:spPr>
            <a:xfrm>
              <a:off x="555389" y="2776435"/>
              <a:ext cx="881659" cy="295466"/>
            </a:xfrm>
            <a:prstGeom prst="rect">
              <a:avLst/>
            </a:prstGeom>
          </p:spPr>
          <p:txBody>
            <a:bodyPr wrap="square" lIns="0" tIns="0" rIns="0" bIns="0" rtlCol="0">
              <a:spAutoFit/>
            </a:bodyPr>
            <a:lstStyle/>
            <a:p>
              <a:pPr>
                <a:lnSpc>
                  <a:spcPct val="80000"/>
                </a:lnSpc>
                <a:spcBef>
                  <a:spcPts val="0"/>
                </a:spcBef>
              </a:pPr>
              <a:r>
                <a:rPr lang="en-US" sz="780" dirty="0">
                  <a:solidFill>
                    <a:srgbClr val="0A4A8E"/>
                  </a:solidFill>
                  <a:latin typeface="Arial Narrow" panose="020B0604020202020204" pitchFamily="34" charset="0"/>
                  <a:cs typeface="Arial Narrow" panose="020B0604020202020204" pitchFamily="34" charset="0"/>
                </a:rPr>
                <a:t>Improvements through raising standards and solving problems</a:t>
              </a:r>
            </a:p>
          </p:txBody>
        </p:sp>
        <p:sp>
          <p:nvSpPr>
            <p:cNvPr id="24" name="TextBox 23">
              <a:extLst>
                <a:ext uri="{FF2B5EF4-FFF2-40B4-BE49-F238E27FC236}">
                  <a16:creationId xmlns:a16="http://schemas.microsoft.com/office/drawing/2014/main" id="{D7DBF9CB-A390-E14C-A2E7-083B8FDD0699}"/>
                </a:ext>
              </a:extLst>
            </p:cNvPr>
            <p:cNvSpPr txBox="1"/>
            <p:nvPr/>
          </p:nvSpPr>
          <p:spPr>
            <a:xfrm>
              <a:off x="594359" y="3477002"/>
              <a:ext cx="926466" cy="98489"/>
            </a:xfrm>
            <a:prstGeom prst="rect">
              <a:avLst/>
            </a:prstGeom>
          </p:spPr>
          <p:txBody>
            <a:bodyPr wrap="square" lIns="0" tIns="0" rIns="0" bIns="0" rtlCol="0">
              <a:spAutoFit/>
            </a:bodyPr>
            <a:lstStyle/>
            <a:p>
              <a:pPr algn="ctr">
                <a:lnSpc>
                  <a:spcPct val="80000"/>
                </a:lnSpc>
                <a:spcBef>
                  <a:spcPts val="0"/>
                </a:spcBef>
              </a:pPr>
              <a:r>
                <a:rPr lang="en-US" sz="780" dirty="0">
                  <a:solidFill>
                    <a:srgbClr val="0A4A8E"/>
                  </a:solidFill>
                  <a:latin typeface="Arial Narrow" panose="020B0604020202020204" pitchFamily="34" charset="0"/>
                  <a:cs typeface="Arial Narrow" panose="020B0604020202020204" pitchFamily="34" charset="0"/>
                </a:rPr>
                <a:t>Current standard</a:t>
              </a:r>
            </a:p>
          </p:txBody>
        </p:sp>
        <p:sp>
          <p:nvSpPr>
            <p:cNvPr id="25" name="TextBox 24">
              <a:extLst>
                <a:ext uri="{FF2B5EF4-FFF2-40B4-BE49-F238E27FC236}">
                  <a16:creationId xmlns:a16="http://schemas.microsoft.com/office/drawing/2014/main" id="{6E8F9A80-BD7F-2243-93A0-4B249A46A217}"/>
                </a:ext>
              </a:extLst>
            </p:cNvPr>
            <p:cNvSpPr txBox="1"/>
            <p:nvPr/>
          </p:nvSpPr>
          <p:spPr>
            <a:xfrm>
              <a:off x="594359" y="3953252"/>
              <a:ext cx="926466" cy="98489"/>
            </a:xfrm>
            <a:prstGeom prst="rect">
              <a:avLst/>
            </a:prstGeom>
          </p:spPr>
          <p:txBody>
            <a:bodyPr wrap="square" lIns="0" tIns="0" rIns="0" bIns="0" rtlCol="0">
              <a:spAutoFit/>
            </a:bodyPr>
            <a:lstStyle/>
            <a:p>
              <a:pPr algn="ctr">
                <a:lnSpc>
                  <a:spcPct val="80000"/>
                </a:lnSpc>
                <a:spcBef>
                  <a:spcPts val="0"/>
                </a:spcBef>
              </a:pPr>
              <a:r>
                <a:rPr lang="en-US" sz="780" dirty="0">
                  <a:solidFill>
                    <a:srgbClr val="0A4A8E"/>
                  </a:solidFill>
                  <a:latin typeface="Arial Narrow" panose="020B0604020202020204" pitchFamily="34" charset="0"/>
                  <a:cs typeface="Arial Narrow" panose="020B0604020202020204" pitchFamily="34" charset="0"/>
                </a:rPr>
                <a:t>Original standard</a:t>
              </a:r>
            </a:p>
          </p:txBody>
        </p:sp>
        <p:sp>
          <p:nvSpPr>
            <p:cNvPr id="26" name="TextBox 25">
              <a:extLst>
                <a:ext uri="{FF2B5EF4-FFF2-40B4-BE49-F238E27FC236}">
                  <a16:creationId xmlns:a16="http://schemas.microsoft.com/office/drawing/2014/main" id="{D0465E6C-F263-5844-A5E2-6C8CD563179C}"/>
                </a:ext>
              </a:extLst>
            </p:cNvPr>
            <p:cNvSpPr txBox="1"/>
            <p:nvPr/>
          </p:nvSpPr>
          <p:spPr>
            <a:xfrm>
              <a:off x="2127568" y="3331960"/>
              <a:ext cx="948992" cy="98489"/>
            </a:xfrm>
            <a:prstGeom prst="rect">
              <a:avLst/>
            </a:prstGeom>
          </p:spPr>
          <p:txBody>
            <a:bodyPr wrap="square" lIns="0" tIns="0" rIns="0" bIns="0" rtlCol="0">
              <a:spAutoFit/>
            </a:bodyPr>
            <a:lstStyle/>
            <a:p>
              <a:pPr algn="r">
                <a:lnSpc>
                  <a:spcPct val="80000"/>
                </a:lnSpc>
                <a:spcBef>
                  <a:spcPts val="0"/>
                </a:spcBef>
              </a:pPr>
              <a:r>
                <a:rPr lang="en-US" sz="780" dirty="0">
                  <a:solidFill>
                    <a:srgbClr val="0A4A8E"/>
                  </a:solidFill>
                  <a:latin typeface="Arial Narrow" panose="020B0604020202020204" pitchFamily="34" charset="0"/>
                  <a:cs typeface="Arial Narrow" panose="020B0604020202020204" pitchFamily="34" charset="0"/>
                </a:rPr>
                <a:t>Raise the standard</a:t>
              </a:r>
            </a:p>
          </p:txBody>
        </p:sp>
        <p:sp>
          <p:nvSpPr>
            <p:cNvPr id="27" name="TextBox 26">
              <a:extLst>
                <a:ext uri="{FF2B5EF4-FFF2-40B4-BE49-F238E27FC236}">
                  <a16:creationId xmlns:a16="http://schemas.microsoft.com/office/drawing/2014/main" id="{4B8529CA-730B-4F42-98F4-50EA79D0CB9C}"/>
                </a:ext>
              </a:extLst>
            </p:cNvPr>
            <p:cNvSpPr txBox="1"/>
            <p:nvPr/>
          </p:nvSpPr>
          <p:spPr>
            <a:xfrm>
              <a:off x="2127567" y="3599821"/>
              <a:ext cx="948993" cy="98489"/>
            </a:xfrm>
            <a:prstGeom prst="rect">
              <a:avLst/>
            </a:prstGeom>
          </p:spPr>
          <p:txBody>
            <a:bodyPr wrap="square" lIns="0" tIns="0" rIns="0" bIns="0" rtlCol="0">
              <a:spAutoFit/>
            </a:bodyPr>
            <a:lstStyle/>
            <a:p>
              <a:pPr algn="r">
                <a:lnSpc>
                  <a:spcPct val="80000"/>
                </a:lnSpc>
                <a:spcBef>
                  <a:spcPts val="0"/>
                </a:spcBef>
              </a:pPr>
              <a:r>
                <a:rPr lang="en-US" sz="780" dirty="0">
                  <a:solidFill>
                    <a:srgbClr val="0A4A8E"/>
                  </a:solidFill>
                  <a:latin typeface="Arial Narrow" panose="020B0604020202020204" pitchFamily="34" charset="0"/>
                  <a:cs typeface="Arial Narrow" panose="020B0604020202020204" pitchFamily="34" charset="0"/>
                </a:rPr>
                <a:t>Maintain current standard</a:t>
              </a:r>
            </a:p>
          </p:txBody>
        </p:sp>
        <p:cxnSp>
          <p:nvCxnSpPr>
            <p:cNvPr id="28" name="Straight Arrow Connector 27">
              <a:extLst>
                <a:ext uri="{FF2B5EF4-FFF2-40B4-BE49-F238E27FC236}">
                  <a16:creationId xmlns:a16="http://schemas.microsoft.com/office/drawing/2014/main" id="{D12DB048-39CF-9245-A713-5EEECDB76126}"/>
                </a:ext>
              </a:extLst>
            </p:cNvPr>
            <p:cNvCxnSpPr>
              <a:cxnSpLocks/>
            </p:cNvCxnSpPr>
            <p:nvPr/>
          </p:nvCxnSpPr>
          <p:spPr>
            <a:xfrm>
              <a:off x="1520825" y="3519488"/>
              <a:ext cx="1609344" cy="0"/>
            </a:xfrm>
            <a:prstGeom prst="straightConnector1">
              <a:avLst/>
            </a:prstGeom>
            <a:ln w="12700">
              <a:solidFill>
                <a:srgbClr val="5FA4CE"/>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F4BD9397-CE5F-5249-AEF8-649939F8E903}"/>
                </a:ext>
              </a:extLst>
            </p:cNvPr>
            <p:cNvCxnSpPr>
              <a:cxnSpLocks/>
            </p:cNvCxnSpPr>
            <p:nvPr/>
          </p:nvCxnSpPr>
          <p:spPr>
            <a:xfrm flipV="1">
              <a:off x="3133725" y="3517901"/>
              <a:ext cx="0" cy="435351"/>
            </a:xfrm>
            <a:prstGeom prst="straightConnector1">
              <a:avLst/>
            </a:prstGeom>
            <a:ln w="12700">
              <a:solidFill>
                <a:srgbClr val="5FA4CE"/>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5F8D8288-574F-9642-8EB6-390D862EE818}"/>
                </a:ext>
              </a:extLst>
            </p:cNvPr>
            <p:cNvCxnSpPr>
              <a:cxnSpLocks/>
            </p:cNvCxnSpPr>
            <p:nvPr/>
          </p:nvCxnSpPr>
          <p:spPr>
            <a:xfrm flipV="1">
              <a:off x="3133725" y="3082926"/>
              <a:ext cx="0" cy="435351"/>
            </a:xfrm>
            <a:prstGeom prst="straightConnector1">
              <a:avLst/>
            </a:prstGeom>
            <a:ln w="12700">
              <a:solidFill>
                <a:srgbClr val="5FA4CE"/>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45092307-E12E-0644-A0C6-ECA16F5D2306}"/>
                </a:ext>
              </a:extLst>
            </p:cNvPr>
            <p:cNvCxnSpPr>
              <a:cxnSpLocks/>
            </p:cNvCxnSpPr>
            <p:nvPr/>
          </p:nvCxnSpPr>
          <p:spPr>
            <a:xfrm flipV="1">
              <a:off x="3133725" y="2647575"/>
              <a:ext cx="0" cy="435351"/>
            </a:xfrm>
            <a:prstGeom prst="straightConnector1">
              <a:avLst/>
            </a:prstGeom>
            <a:ln w="12700">
              <a:solidFill>
                <a:srgbClr val="5FA4CE"/>
              </a:solidFill>
              <a:prstDash val="sysDash"/>
              <a:headEnd type="non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9A63FFD8-02A6-5640-8300-C035AB78506F}"/>
                </a:ext>
              </a:extLst>
            </p:cNvPr>
            <p:cNvCxnSpPr>
              <a:cxnSpLocks/>
            </p:cNvCxnSpPr>
            <p:nvPr/>
          </p:nvCxnSpPr>
          <p:spPr>
            <a:xfrm flipV="1">
              <a:off x="1520825" y="3082925"/>
              <a:ext cx="1606550" cy="438150"/>
            </a:xfrm>
            <a:prstGeom prst="straightConnector1">
              <a:avLst/>
            </a:prstGeom>
            <a:ln w="12700">
              <a:solidFill>
                <a:srgbClr val="5FA4CE"/>
              </a:solidFill>
              <a:tailEnd type="none" w="sm" len="sm"/>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18BA871E-75BD-6748-86E4-6C01A4C01D15}"/>
                </a:ext>
              </a:extLst>
            </p:cNvPr>
            <p:cNvCxnSpPr>
              <a:cxnSpLocks/>
            </p:cNvCxnSpPr>
            <p:nvPr/>
          </p:nvCxnSpPr>
          <p:spPr>
            <a:xfrm>
              <a:off x="1520825" y="3517900"/>
              <a:ext cx="1606550" cy="438150"/>
            </a:xfrm>
            <a:prstGeom prst="straightConnector1">
              <a:avLst/>
            </a:prstGeom>
            <a:ln w="12700">
              <a:solidFill>
                <a:srgbClr val="5FA4CE"/>
              </a:solidFill>
              <a:prstDash val="sysDash"/>
              <a:tailEnd type="none" w="sm" len="sm"/>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BA6004FF-F1B7-934C-A913-86B641308AB9}"/>
                </a:ext>
              </a:extLst>
            </p:cNvPr>
            <p:cNvSpPr txBox="1"/>
            <p:nvPr/>
          </p:nvSpPr>
          <p:spPr>
            <a:xfrm>
              <a:off x="2127568" y="2738235"/>
              <a:ext cx="948992" cy="98489"/>
            </a:xfrm>
            <a:prstGeom prst="rect">
              <a:avLst/>
            </a:prstGeom>
          </p:spPr>
          <p:txBody>
            <a:bodyPr wrap="square" lIns="0" tIns="0" rIns="0" bIns="0" rtlCol="0">
              <a:spAutoFit/>
            </a:bodyPr>
            <a:lstStyle/>
            <a:p>
              <a:pPr algn="r">
                <a:lnSpc>
                  <a:spcPct val="80000"/>
                </a:lnSpc>
                <a:spcBef>
                  <a:spcPts val="0"/>
                </a:spcBef>
              </a:pPr>
              <a:r>
                <a:rPr lang="en-US" sz="780" dirty="0">
                  <a:solidFill>
                    <a:srgbClr val="0A4A8E"/>
                  </a:solidFill>
                  <a:latin typeface="Arial Narrow" panose="020B0604020202020204" pitchFamily="34" charset="0"/>
                  <a:cs typeface="Arial Narrow" panose="020B0604020202020204" pitchFamily="34" charset="0"/>
                </a:rPr>
                <a:t>Next standard</a:t>
              </a:r>
            </a:p>
          </p:txBody>
        </p:sp>
      </p:grpSp>
    </p:spTree>
    <p:extLst>
      <p:ext uri="{BB962C8B-B14F-4D97-AF65-F5344CB8AC3E}">
        <p14:creationId xmlns:p14="http://schemas.microsoft.com/office/powerpoint/2010/main" val="3513598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9D1AC00-16A5-D54D-BC39-738BCFF4D5F5}"/>
              </a:ext>
            </a:extLst>
          </p:cNvPr>
          <p:cNvSpPr>
            <a:spLocks noGrp="1"/>
          </p:cNvSpPr>
          <p:nvPr>
            <p:ph type="body" sz="quarter" idx="14"/>
          </p:nvPr>
        </p:nvSpPr>
        <p:spPr>
          <a:xfrm>
            <a:off x="594360" y="1600200"/>
            <a:ext cx="2993666" cy="3938954"/>
          </a:xfrm>
        </p:spPr>
        <p:txBody>
          <a:bodyPr/>
          <a:lstStyle/>
          <a:p>
            <a:pPr marL="171450" indent="-171450">
              <a:buFont typeface="Arial" panose="020B0604020202020204" pitchFamily="34" charset="0"/>
              <a:buChar char="•"/>
            </a:pPr>
            <a:r>
              <a:rPr lang="en-US" b="1" dirty="0"/>
              <a:t>Effectiveness</a:t>
            </a:r>
            <a:r>
              <a:rPr lang="en-US" dirty="0"/>
              <a:t>: Extent to which an action will work as a way   to eliminate a cause and resolve the problem. </a:t>
            </a:r>
          </a:p>
          <a:p>
            <a:pPr marL="171450" indent="-171450">
              <a:buFont typeface="Arial" panose="020B0604020202020204" pitchFamily="34" charset="0"/>
              <a:buChar char="•"/>
            </a:pPr>
            <a:r>
              <a:rPr lang="en-US" b="1" dirty="0"/>
              <a:t>Feasibility: </a:t>
            </a:r>
            <a:r>
              <a:rPr lang="en-US" dirty="0"/>
              <a:t>Extent to which action can be taken with reasonable effort and resources. </a:t>
            </a:r>
          </a:p>
          <a:p>
            <a:pPr marL="171450" indent="-171450">
              <a:buFont typeface="Arial" panose="020B0604020202020204" pitchFamily="34" charset="0"/>
              <a:buChar char="•"/>
            </a:pPr>
            <a:r>
              <a:rPr lang="en-US" b="1" dirty="0"/>
              <a:t>Impact: </a:t>
            </a:r>
            <a:r>
              <a:rPr lang="en-US" dirty="0"/>
              <a:t>Extent to which an action will have the intended result with minimum impact or creating problems in other areas (low is desirable).</a:t>
            </a:r>
          </a:p>
        </p:txBody>
      </p:sp>
      <p:sp>
        <p:nvSpPr>
          <p:cNvPr id="4" name="Title 3">
            <a:extLst>
              <a:ext uri="{FF2B5EF4-FFF2-40B4-BE49-F238E27FC236}">
                <a16:creationId xmlns:a16="http://schemas.microsoft.com/office/drawing/2014/main" id="{D2050652-CB2D-CF41-8308-BA34411000CF}"/>
              </a:ext>
            </a:extLst>
          </p:cNvPr>
          <p:cNvSpPr>
            <a:spLocks noGrp="1"/>
          </p:cNvSpPr>
          <p:nvPr>
            <p:ph type="title"/>
          </p:nvPr>
        </p:nvSpPr>
        <p:spPr>
          <a:xfrm>
            <a:off x="457200" y="-270978"/>
            <a:ext cx="3200400" cy="1477328"/>
          </a:xfrm>
        </p:spPr>
        <p:txBody>
          <a:bodyPr/>
          <a:lstStyle/>
          <a:p>
            <a:br>
              <a:rPr lang="en-US" dirty="0"/>
            </a:br>
            <a:br>
              <a:rPr lang="en-US" dirty="0"/>
            </a:br>
            <a:r>
              <a:rPr lang="en-US" dirty="0"/>
              <a:t>Criteria for </a:t>
            </a:r>
            <a:br>
              <a:rPr lang="en-US" dirty="0"/>
            </a:br>
            <a:r>
              <a:rPr lang="en-US" dirty="0"/>
              <a:t>Evaluating Potential </a:t>
            </a:r>
            <a:br>
              <a:rPr lang="en-US" dirty="0"/>
            </a:br>
            <a:r>
              <a:rPr lang="en-US" dirty="0"/>
              <a:t>Countermeasures </a:t>
            </a:r>
          </a:p>
        </p:txBody>
      </p:sp>
    </p:spTree>
    <p:extLst>
      <p:ext uri="{BB962C8B-B14F-4D97-AF65-F5344CB8AC3E}">
        <p14:creationId xmlns:p14="http://schemas.microsoft.com/office/powerpoint/2010/main" val="1916815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A88DB4-7F20-C24F-B04D-4A8CA8E4870F}"/>
              </a:ext>
            </a:extLst>
          </p:cNvPr>
          <p:cNvSpPr>
            <a:spLocks noGrp="1"/>
          </p:cNvSpPr>
          <p:nvPr>
            <p:ph type="body" sz="quarter" idx="14"/>
          </p:nvPr>
        </p:nvSpPr>
        <p:spPr/>
        <p:txBody>
          <a:bodyPr/>
          <a:lstStyle/>
          <a:p>
            <a:pPr marL="171450" indent="-171450">
              <a:buFont typeface="Arial" panose="020B0604020202020204" pitchFamily="34" charset="0"/>
              <a:buChar char="•"/>
            </a:pPr>
            <a:r>
              <a:rPr lang="en-US" dirty="0"/>
              <a:t>Observe intentionally. Look where there are problems. </a:t>
            </a:r>
          </a:p>
          <a:p>
            <a:pPr marL="171450" indent="-171450">
              <a:buFont typeface="Arial" panose="020B0604020202020204" pitchFamily="34" charset="0"/>
              <a:buChar char="•"/>
            </a:pPr>
            <a:r>
              <a:rPr lang="en-US" dirty="0"/>
              <a:t>Talk with the people who know the work best. </a:t>
            </a:r>
          </a:p>
          <a:p>
            <a:pPr marL="171450" indent="-171450">
              <a:buFont typeface="Arial" panose="020B0604020202020204" pitchFamily="34" charset="0"/>
              <a:buChar char="•"/>
            </a:pPr>
            <a:r>
              <a:rPr lang="en-US" dirty="0"/>
              <a:t>Think in seconds. </a:t>
            </a:r>
          </a:p>
          <a:p>
            <a:pPr marL="171450" indent="-171450">
              <a:buFont typeface="Arial" panose="020B0604020202020204" pitchFamily="34" charset="0"/>
              <a:buChar char="•"/>
            </a:pPr>
            <a:r>
              <a:rPr lang="en-US" dirty="0"/>
              <a:t>Ask why. </a:t>
            </a:r>
          </a:p>
          <a:p>
            <a:pPr marL="171450" indent="-171450">
              <a:buFont typeface="Arial" panose="020B0604020202020204" pitchFamily="34" charset="0"/>
              <a:buChar char="•"/>
            </a:pPr>
            <a:r>
              <a:rPr lang="en-US" dirty="0"/>
              <a:t>Show respect. </a:t>
            </a:r>
          </a:p>
        </p:txBody>
      </p:sp>
      <p:sp>
        <p:nvSpPr>
          <p:cNvPr id="3" name="Title 2">
            <a:extLst>
              <a:ext uri="{FF2B5EF4-FFF2-40B4-BE49-F238E27FC236}">
                <a16:creationId xmlns:a16="http://schemas.microsoft.com/office/drawing/2014/main" id="{DE0F6349-A15A-3742-B77F-220242693E94}"/>
              </a:ext>
            </a:extLst>
          </p:cNvPr>
          <p:cNvSpPr>
            <a:spLocks noGrp="1"/>
          </p:cNvSpPr>
          <p:nvPr>
            <p:ph type="title"/>
          </p:nvPr>
        </p:nvSpPr>
        <p:spPr>
          <a:xfrm>
            <a:off x="457200" y="910885"/>
            <a:ext cx="3200400" cy="295466"/>
          </a:xfrm>
        </p:spPr>
        <p:txBody>
          <a:bodyPr/>
          <a:lstStyle/>
          <a:p>
            <a:r>
              <a:rPr lang="en-US"/>
              <a:t>Gemba Walk Guide </a:t>
            </a:r>
          </a:p>
        </p:txBody>
      </p:sp>
    </p:spTree>
    <p:extLst>
      <p:ext uri="{BB962C8B-B14F-4D97-AF65-F5344CB8AC3E}">
        <p14:creationId xmlns:p14="http://schemas.microsoft.com/office/powerpoint/2010/main" val="30512116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9D1AC00-16A5-D54D-BC39-738BCFF4D5F5}"/>
              </a:ext>
            </a:extLst>
          </p:cNvPr>
          <p:cNvSpPr>
            <a:spLocks noGrp="1"/>
          </p:cNvSpPr>
          <p:nvPr>
            <p:ph type="body" sz="quarter" idx="14"/>
          </p:nvPr>
        </p:nvSpPr>
        <p:spPr>
          <a:xfrm>
            <a:off x="594360" y="1600200"/>
            <a:ext cx="2926080" cy="1106424"/>
          </a:xfrm>
        </p:spPr>
        <p:txBody>
          <a:bodyPr/>
          <a:lstStyle/>
          <a:p>
            <a:pPr marL="171450" indent="-171450">
              <a:buFont typeface="Arial" panose="020B0604020202020204" pitchFamily="34" charset="0"/>
              <a:buChar char="•"/>
            </a:pPr>
            <a:r>
              <a:rPr lang="en-US" dirty="0"/>
              <a:t>Takt time</a:t>
            </a:r>
          </a:p>
          <a:p>
            <a:pPr marL="171450" indent="-171450">
              <a:buFont typeface="Arial" panose="020B0604020202020204" pitchFamily="34" charset="0"/>
              <a:buChar char="•"/>
            </a:pPr>
            <a:r>
              <a:rPr lang="en-US" dirty="0"/>
              <a:t>Work sequence</a:t>
            </a:r>
          </a:p>
          <a:p>
            <a:pPr marL="171450" indent="-171450">
              <a:buFont typeface="Arial" panose="020B0604020202020204" pitchFamily="34" charset="0"/>
              <a:buChar char="•"/>
            </a:pPr>
            <a:r>
              <a:rPr lang="en-US" dirty="0"/>
              <a:t>Standard inventory</a:t>
            </a:r>
          </a:p>
        </p:txBody>
      </p:sp>
      <p:sp>
        <p:nvSpPr>
          <p:cNvPr id="4" name="Title 3">
            <a:extLst>
              <a:ext uri="{FF2B5EF4-FFF2-40B4-BE49-F238E27FC236}">
                <a16:creationId xmlns:a16="http://schemas.microsoft.com/office/drawing/2014/main" id="{D2050652-CB2D-CF41-8308-BA34411000CF}"/>
              </a:ext>
            </a:extLst>
          </p:cNvPr>
          <p:cNvSpPr>
            <a:spLocks noGrp="1"/>
          </p:cNvSpPr>
          <p:nvPr>
            <p:ph type="title"/>
          </p:nvPr>
        </p:nvSpPr>
        <p:spPr>
          <a:xfrm>
            <a:off x="457200" y="24487"/>
            <a:ext cx="3200400" cy="1181862"/>
          </a:xfrm>
        </p:spPr>
        <p:txBody>
          <a:bodyPr/>
          <a:lstStyle/>
          <a:p>
            <a:br>
              <a:rPr lang="en-US"/>
            </a:br>
            <a:br>
              <a:rPr lang="en-US"/>
            </a:br>
            <a:r>
              <a:rPr lang="en-US"/>
              <a:t>Elements of </a:t>
            </a:r>
            <a:br>
              <a:rPr lang="en-US"/>
            </a:br>
            <a:r>
              <a:rPr lang="en-US"/>
              <a:t>Standard Work </a:t>
            </a:r>
          </a:p>
        </p:txBody>
      </p:sp>
      <p:grpSp>
        <p:nvGrpSpPr>
          <p:cNvPr id="12" name="Group 11">
            <a:extLst>
              <a:ext uri="{FF2B5EF4-FFF2-40B4-BE49-F238E27FC236}">
                <a16:creationId xmlns:a16="http://schemas.microsoft.com/office/drawing/2014/main" id="{EA46D0D2-2472-5B4B-9D26-BBE30A57C195}"/>
              </a:ext>
            </a:extLst>
          </p:cNvPr>
          <p:cNvGrpSpPr/>
          <p:nvPr/>
        </p:nvGrpSpPr>
        <p:grpSpPr>
          <a:xfrm>
            <a:off x="625710" y="3340172"/>
            <a:ext cx="3146190" cy="515984"/>
            <a:chOff x="625710" y="3340172"/>
            <a:chExt cx="3146190" cy="515984"/>
          </a:xfrm>
        </p:grpSpPr>
        <p:sp>
          <p:nvSpPr>
            <p:cNvPr id="6" name="Text Placeholder 4">
              <a:extLst>
                <a:ext uri="{FF2B5EF4-FFF2-40B4-BE49-F238E27FC236}">
                  <a16:creationId xmlns:a16="http://schemas.microsoft.com/office/drawing/2014/main" id="{1C037E6B-910C-2D4F-BC2F-BAC5CB81759B}"/>
                </a:ext>
              </a:extLst>
            </p:cNvPr>
            <p:cNvSpPr txBox="1">
              <a:spLocks/>
            </p:cNvSpPr>
            <p:nvPr/>
          </p:nvSpPr>
          <p:spPr>
            <a:xfrm>
              <a:off x="625710" y="3434226"/>
              <a:ext cx="1171738" cy="421930"/>
            </a:xfrm>
            <a:prstGeom prst="rect">
              <a:avLst/>
            </a:prstGeom>
          </p:spPr>
          <p:txBody>
            <a:bodyPr wrap="square" lIns="0" tIns="0" rIns="0" bIns="0">
              <a:noAutofit/>
            </a:bodyPr>
            <a:lstStyle>
              <a:lvl1pPr marL="0"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1pPr>
              <a:lvl2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2pPr>
              <a:lvl3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3pPr>
              <a:lvl4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4pPr>
              <a:lvl5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5pPr>
              <a:lvl6pPr marL="113157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6pPr>
              <a:lvl7pPr marL="133731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7pPr>
              <a:lvl8pPr marL="154305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8pPr>
              <a:lvl9pPr marL="174879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9pPr>
            </a:lstStyle>
            <a:p>
              <a:r>
                <a:rPr lang="en-US">
                  <a:solidFill>
                    <a:srgbClr val="0A4A8E"/>
                  </a:solidFill>
                </a:rPr>
                <a:t>Takt time = </a:t>
              </a:r>
            </a:p>
          </p:txBody>
        </p:sp>
        <p:grpSp>
          <p:nvGrpSpPr>
            <p:cNvPr id="11" name="Group 10">
              <a:extLst>
                <a:ext uri="{FF2B5EF4-FFF2-40B4-BE49-F238E27FC236}">
                  <a16:creationId xmlns:a16="http://schemas.microsoft.com/office/drawing/2014/main" id="{7909918B-67E2-6B43-A026-05229A88C9AA}"/>
                </a:ext>
              </a:extLst>
            </p:cNvPr>
            <p:cNvGrpSpPr/>
            <p:nvPr/>
          </p:nvGrpSpPr>
          <p:grpSpPr>
            <a:xfrm>
              <a:off x="1440180" y="3340172"/>
              <a:ext cx="2331720" cy="438253"/>
              <a:chOff x="1440180" y="3340172"/>
              <a:chExt cx="2331720" cy="438253"/>
            </a:xfrm>
          </p:grpSpPr>
          <p:sp>
            <p:nvSpPr>
              <p:cNvPr id="7" name="Text Placeholder 4">
                <a:extLst>
                  <a:ext uri="{FF2B5EF4-FFF2-40B4-BE49-F238E27FC236}">
                    <a16:creationId xmlns:a16="http://schemas.microsoft.com/office/drawing/2014/main" id="{CB480706-7A33-F94C-A18D-298D10792B52}"/>
                  </a:ext>
                </a:extLst>
              </p:cNvPr>
              <p:cNvSpPr txBox="1">
                <a:spLocks/>
              </p:cNvSpPr>
              <p:nvPr/>
            </p:nvSpPr>
            <p:spPr>
              <a:xfrm>
                <a:off x="1440180" y="3340172"/>
                <a:ext cx="2331720" cy="249500"/>
              </a:xfrm>
              <a:prstGeom prst="rect">
                <a:avLst/>
              </a:prstGeom>
            </p:spPr>
            <p:txBody>
              <a:bodyPr wrap="square" lIns="0" tIns="0" rIns="0" bIns="0">
                <a:noAutofit/>
              </a:bodyPr>
              <a:lstStyle>
                <a:lvl1pPr marL="0"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1pPr>
                <a:lvl2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2pPr>
                <a:lvl3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3pPr>
                <a:lvl4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4pPr>
                <a:lvl5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5pPr>
                <a:lvl6pPr marL="113157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6pPr>
                <a:lvl7pPr marL="133731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7pPr>
                <a:lvl8pPr marL="154305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8pPr>
                <a:lvl9pPr marL="174879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9pPr>
              </a:lstStyle>
              <a:p>
                <a:pPr algn="ctr"/>
                <a:r>
                  <a:rPr lang="en-US" sz="1200">
                    <a:solidFill>
                      <a:srgbClr val="0A4A8E"/>
                    </a:solidFill>
                  </a:rPr>
                  <a:t>Available time per day</a:t>
                </a:r>
              </a:p>
            </p:txBody>
          </p:sp>
          <p:sp>
            <p:nvSpPr>
              <p:cNvPr id="8" name="Text Placeholder 4">
                <a:extLst>
                  <a:ext uri="{FF2B5EF4-FFF2-40B4-BE49-F238E27FC236}">
                    <a16:creationId xmlns:a16="http://schemas.microsoft.com/office/drawing/2014/main" id="{2FF74266-6DC9-4249-A104-384E644D1A6E}"/>
                  </a:ext>
                </a:extLst>
              </p:cNvPr>
              <p:cNvSpPr txBox="1">
                <a:spLocks/>
              </p:cNvSpPr>
              <p:nvPr/>
            </p:nvSpPr>
            <p:spPr>
              <a:xfrm>
                <a:off x="1440180" y="3583140"/>
                <a:ext cx="2331720" cy="195285"/>
              </a:xfrm>
              <a:prstGeom prst="rect">
                <a:avLst/>
              </a:prstGeom>
            </p:spPr>
            <p:txBody>
              <a:bodyPr wrap="square" lIns="0" tIns="0" rIns="0" bIns="0">
                <a:noAutofit/>
              </a:bodyPr>
              <a:lstStyle>
                <a:lvl1pPr marL="0"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1pPr>
                <a:lvl2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2pPr>
                <a:lvl3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3pPr>
                <a:lvl4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4pPr>
                <a:lvl5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5pPr>
                <a:lvl6pPr marL="113157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6pPr>
                <a:lvl7pPr marL="133731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7pPr>
                <a:lvl8pPr marL="154305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8pPr>
                <a:lvl9pPr marL="174879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9pPr>
              </a:lstStyle>
              <a:p>
                <a:pPr algn="ctr"/>
                <a:r>
                  <a:rPr lang="en-US" sz="1200">
                    <a:solidFill>
                      <a:srgbClr val="0A4A8E"/>
                    </a:solidFill>
                  </a:rPr>
                  <a:t>Customer demand per day</a:t>
                </a:r>
              </a:p>
            </p:txBody>
          </p:sp>
          <p:cxnSp>
            <p:nvCxnSpPr>
              <p:cNvPr id="3" name="Straight Connector 2">
                <a:extLst>
                  <a:ext uri="{FF2B5EF4-FFF2-40B4-BE49-F238E27FC236}">
                    <a16:creationId xmlns:a16="http://schemas.microsoft.com/office/drawing/2014/main" id="{8A26F9B2-99CB-B346-AEFE-DF3714D23756}"/>
                  </a:ext>
                </a:extLst>
              </p:cNvPr>
              <p:cNvCxnSpPr>
                <a:cxnSpLocks/>
              </p:cNvCxnSpPr>
              <p:nvPr/>
            </p:nvCxnSpPr>
            <p:spPr>
              <a:xfrm>
                <a:off x="1697519" y="3558322"/>
                <a:ext cx="1818349" cy="0"/>
              </a:xfrm>
              <a:prstGeom prst="line">
                <a:avLst/>
              </a:prstGeom>
              <a:ln w="12700">
                <a:solidFill>
                  <a:srgbClr val="0A4A8E"/>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172533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A88DB4-7F20-C24F-B04D-4A8CA8E4870F}"/>
              </a:ext>
            </a:extLst>
          </p:cNvPr>
          <p:cNvSpPr>
            <a:spLocks noGrp="1"/>
          </p:cNvSpPr>
          <p:nvPr>
            <p:ph type="body" sz="quarter" idx="14"/>
          </p:nvPr>
        </p:nvSpPr>
        <p:spPr>
          <a:xfrm>
            <a:off x="594360" y="1600200"/>
            <a:ext cx="3177540" cy="3938954"/>
          </a:xfrm>
        </p:spPr>
        <p:txBody>
          <a:bodyPr/>
          <a:lstStyle/>
          <a:p>
            <a:pPr>
              <a:spcAft>
                <a:spcPts val="0"/>
              </a:spcAft>
            </a:pPr>
            <a:r>
              <a:rPr lang="en-US" sz="1400" b="1" dirty="0">
                <a:solidFill>
                  <a:srgbClr val="0A4A8E"/>
                </a:solidFill>
              </a:rPr>
              <a:t>Profit = Price – Cost </a:t>
            </a:r>
          </a:p>
          <a:p>
            <a:pPr>
              <a:spcAft>
                <a:spcPts val="600"/>
              </a:spcAft>
            </a:pPr>
            <a:r>
              <a:rPr lang="en-US" sz="1200" dirty="0"/>
              <a:t>The thinking here is that the costs cannot </a:t>
            </a:r>
            <a:br>
              <a:rPr lang="en-US" sz="1200" dirty="0"/>
            </a:br>
            <a:r>
              <a:rPr lang="en-US" sz="1200" dirty="0"/>
              <a:t>be reduced, so the value added must be </a:t>
            </a:r>
            <a:br>
              <a:rPr lang="en-US" sz="1200" dirty="0"/>
            </a:br>
            <a:r>
              <a:rPr lang="en-US" sz="1200" dirty="0"/>
              <a:t>increased, making profit producing </a:t>
            </a:r>
            <a:br>
              <a:rPr lang="en-US" sz="1200" dirty="0"/>
            </a:br>
            <a:r>
              <a:rPr lang="en-US" sz="1200" dirty="0"/>
              <a:t>luxury services. </a:t>
            </a:r>
          </a:p>
          <a:p>
            <a:pPr>
              <a:spcAft>
                <a:spcPts val="0"/>
              </a:spcAft>
            </a:pPr>
            <a:r>
              <a:rPr lang="en-US" sz="1400" b="1" dirty="0">
                <a:solidFill>
                  <a:srgbClr val="0A4A8E"/>
                </a:solidFill>
              </a:rPr>
              <a:t>Price = Cost + Profits </a:t>
            </a:r>
          </a:p>
          <a:p>
            <a:pPr>
              <a:spcAft>
                <a:spcPts val="600"/>
              </a:spcAft>
            </a:pPr>
            <a:r>
              <a:rPr lang="en-US" sz="1200" dirty="0"/>
              <a:t>The price is set by the service provider </a:t>
            </a:r>
            <a:br>
              <a:rPr lang="en-US" sz="1200" dirty="0"/>
            </a:br>
            <a:r>
              <a:rPr lang="en-US" sz="1200" dirty="0"/>
              <a:t>because he or she believes that this will result </a:t>
            </a:r>
            <a:br>
              <a:rPr lang="en-US" sz="1200" dirty="0"/>
            </a:br>
            <a:r>
              <a:rPr lang="en-US" sz="1200" dirty="0"/>
              <a:t>in a fair profit. This fair profit will not be achieved unless the sales price is set to the calculated level. Cost is considered as something that cannot be changed. </a:t>
            </a:r>
          </a:p>
          <a:p>
            <a:pPr>
              <a:spcAft>
                <a:spcPts val="0"/>
              </a:spcAft>
            </a:pPr>
            <a:r>
              <a:rPr lang="en-US" sz="1400" b="1" dirty="0">
                <a:solidFill>
                  <a:srgbClr val="0A4A8E"/>
                </a:solidFill>
              </a:rPr>
              <a:t>Price – Cost = Profit (Lean approach) </a:t>
            </a:r>
          </a:p>
          <a:p>
            <a:pPr>
              <a:spcAft>
                <a:spcPts val="600"/>
              </a:spcAft>
            </a:pPr>
            <a:r>
              <a:rPr lang="en-US" sz="1200" dirty="0"/>
              <a:t>The sales price is already set. So we must reduce cost, no matter what. The cost </a:t>
            </a:r>
            <a:br>
              <a:rPr lang="en-US" sz="1200" dirty="0"/>
            </a:br>
            <a:r>
              <a:rPr lang="en-US" sz="1200" dirty="0"/>
              <a:t>reduced is the profit generated. </a:t>
            </a:r>
          </a:p>
        </p:txBody>
      </p:sp>
      <p:sp>
        <p:nvSpPr>
          <p:cNvPr id="3" name="Title 2">
            <a:extLst>
              <a:ext uri="{FF2B5EF4-FFF2-40B4-BE49-F238E27FC236}">
                <a16:creationId xmlns:a16="http://schemas.microsoft.com/office/drawing/2014/main" id="{DE0F6349-A15A-3742-B77F-220242693E94}"/>
              </a:ext>
            </a:extLst>
          </p:cNvPr>
          <p:cNvSpPr>
            <a:spLocks noGrp="1"/>
          </p:cNvSpPr>
          <p:nvPr>
            <p:ph type="title"/>
          </p:nvPr>
        </p:nvSpPr>
        <p:spPr>
          <a:xfrm>
            <a:off x="457200" y="615419"/>
            <a:ext cx="3200400" cy="590931"/>
          </a:xfrm>
        </p:spPr>
        <p:txBody>
          <a:bodyPr/>
          <a:lstStyle/>
          <a:p>
            <a:r>
              <a:rPr lang="en-US" dirty="0"/>
              <a:t>How Do You </a:t>
            </a:r>
            <a:br>
              <a:rPr lang="en-US" dirty="0"/>
            </a:br>
            <a:r>
              <a:rPr lang="en-US" dirty="0"/>
              <a:t>Make a Profit? </a:t>
            </a:r>
          </a:p>
        </p:txBody>
      </p:sp>
      <p:grpSp>
        <p:nvGrpSpPr>
          <p:cNvPr id="4" name="Group 3">
            <a:extLst>
              <a:ext uri="{FF2B5EF4-FFF2-40B4-BE49-F238E27FC236}">
                <a16:creationId xmlns:a16="http://schemas.microsoft.com/office/drawing/2014/main" id="{45823BF6-7916-4F4F-892A-BD95BA15E8C7}"/>
              </a:ext>
            </a:extLst>
          </p:cNvPr>
          <p:cNvGrpSpPr/>
          <p:nvPr/>
        </p:nvGrpSpPr>
        <p:grpSpPr>
          <a:xfrm>
            <a:off x="639023" y="4746190"/>
            <a:ext cx="2969188" cy="792964"/>
            <a:chOff x="745888" y="3521746"/>
            <a:chExt cx="2969188" cy="792964"/>
          </a:xfrm>
        </p:grpSpPr>
        <p:sp>
          <p:nvSpPr>
            <p:cNvPr id="5" name="Text Placeholder 1">
              <a:extLst>
                <a:ext uri="{FF2B5EF4-FFF2-40B4-BE49-F238E27FC236}">
                  <a16:creationId xmlns:a16="http://schemas.microsoft.com/office/drawing/2014/main" id="{0656F9DF-DDC2-E743-815A-478EF9B3C4F6}"/>
                </a:ext>
              </a:extLst>
            </p:cNvPr>
            <p:cNvSpPr txBox="1">
              <a:spLocks/>
            </p:cNvSpPr>
            <p:nvPr/>
          </p:nvSpPr>
          <p:spPr>
            <a:xfrm>
              <a:off x="745888" y="3521746"/>
              <a:ext cx="445444" cy="585216"/>
            </a:xfrm>
            <a:prstGeom prst="rect">
              <a:avLst/>
            </a:prstGeom>
          </p:spPr>
          <p:txBody>
            <a:bodyPr wrap="square" lIns="0" tIns="0" rIns="0" bIns="0">
              <a:noAutofit/>
            </a:bodyPr>
            <a:lstStyle>
              <a:lvl1pPr marL="0"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1pPr>
              <a:lvl2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2pPr>
              <a:lvl3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3pPr>
              <a:lvl4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4pPr>
              <a:lvl5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5pPr>
              <a:lvl6pPr marL="113157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6pPr>
              <a:lvl7pPr marL="133731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7pPr>
              <a:lvl8pPr marL="154305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8pPr>
              <a:lvl9pPr marL="174879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9pPr>
            </a:lstStyle>
            <a:p>
              <a:pPr marL="4763"/>
              <a:r>
                <a:rPr lang="en-US" sz="7200" b="1" spc="-300">
                  <a:solidFill>
                    <a:srgbClr val="5FA4CE">
                      <a:alpha val="30000"/>
                    </a:srgbClr>
                  </a:solidFill>
                </a:rPr>
                <a:t>‘‘</a:t>
              </a:r>
            </a:p>
          </p:txBody>
        </p:sp>
        <p:sp>
          <p:nvSpPr>
            <p:cNvPr id="6" name="Text Placeholder 1">
              <a:extLst>
                <a:ext uri="{FF2B5EF4-FFF2-40B4-BE49-F238E27FC236}">
                  <a16:creationId xmlns:a16="http://schemas.microsoft.com/office/drawing/2014/main" id="{2C4BBE98-1AF3-B048-820D-4AB9A7B5FE77}"/>
                </a:ext>
              </a:extLst>
            </p:cNvPr>
            <p:cNvSpPr txBox="1">
              <a:spLocks/>
            </p:cNvSpPr>
            <p:nvPr/>
          </p:nvSpPr>
          <p:spPr>
            <a:xfrm>
              <a:off x="1191332" y="3814354"/>
              <a:ext cx="2523744" cy="500356"/>
            </a:xfrm>
            <a:prstGeom prst="rect">
              <a:avLst/>
            </a:prstGeom>
          </p:spPr>
          <p:txBody>
            <a:bodyPr wrap="square" lIns="0" tIns="0" rIns="0" bIns="0">
              <a:noAutofit/>
            </a:bodyPr>
            <a:lstStyle>
              <a:lvl1pPr marL="0"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1pPr>
              <a:lvl2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2pPr>
              <a:lvl3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3pPr>
              <a:lvl4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4pPr>
              <a:lvl5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5pPr>
              <a:lvl6pPr marL="113157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6pPr>
              <a:lvl7pPr marL="133731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7pPr>
              <a:lvl8pPr marL="154305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8pPr>
              <a:lvl9pPr marL="174879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9pPr>
            </a:lstStyle>
            <a:p>
              <a:pPr marL="4763"/>
              <a:r>
                <a:rPr lang="en-US" i="1">
                  <a:solidFill>
                    <a:srgbClr val="5FA4CE"/>
                  </a:solidFill>
                </a:rPr>
                <a:t>Cost exists to be reduced, and not to be calculated.”</a:t>
              </a:r>
            </a:p>
          </p:txBody>
        </p:sp>
      </p:grpSp>
    </p:spTree>
    <p:extLst>
      <p:ext uri="{BB962C8B-B14F-4D97-AF65-F5344CB8AC3E}">
        <p14:creationId xmlns:p14="http://schemas.microsoft.com/office/powerpoint/2010/main" val="20634460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9D1AC00-16A5-D54D-BC39-738BCFF4D5F5}"/>
              </a:ext>
            </a:extLst>
          </p:cNvPr>
          <p:cNvSpPr>
            <a:spLocks noGrp="1"/>
          </p:cNvSpPr>
          <p:nvPr>
            <p:ph type="body" sz="quarter" idx="14"/>
          </p:nvPr>
        </p:nvSpPr>
        <p:spPr>
          <a:xfrm>
            <a:off x="594359" y="1600200"/>
            <a:ext cx="3130973" cy="3938954"/>
          </a:xfrm>
        </p:spPr>
        <p:txBody>
          <a:bodyPr/>
          <a:lstStyle/>
          <a:p>
            <a:r>
              <a:rPr lang="en-US" sz="1400" dirty="0"/>
              <a:t>A value stream is all steps, both </a:t>
            </a:r>
            <a:br>
              <a:rPr lang="en-US" sz="1400" dirty="0"/>
            </a:br>
            <a:r>
              <a:rPr lang="en-US" sz="1400" dirty="0"/>
              <a:t>value-add and non-value-add steps, required to complete a product or service from beginning to end. </a:t>
            </a:r>
          </a:p>
          <a:p>
            <a:pPr>
              <a:spcAft>
                <a:spcPts val="0"/>
              </a:spcAft>
            </a:pPr>
            <a:r>
              <a:rPr lang="en-US" sz="1400" dirty="0"/>
              <a:t>A VSM helps people: </a:t>
            </a:r>
          </a:p>
          <a:p>
            <a:pPr marL="174625" indent="-174625">
              <a:spcAft>
                <a:spcPts val="300"/>
              </a:spcAft>
              <a:buFont typeface="Arial" panose="020B0604020202020204" pitchFamily="34" charset="0"/>
              <a:buChar char="•"/>
            </a:pPr>
            <a:r>
              <a:rPr lang="en-US" sz="1400" dirty="0"/>
              <a:t>See how the process works now. </a:t>
            </a:r>
          </a:p>
          <a:p>
            <a:pPr marL="174625" indent="-174625">
              <a:spcAft>
                <a:spcPts val="300"/>
              </a:spcAft>
              <a:buFont typeface="Arial" panose="020B0604020202020204" pitchFamily="34" charset="0"/>
              <a:buChar char="•"/>
            </a:pPr>
            <a:r>
              <a:rPr lang="en-US" sz="1400" dirty="0"/>
              <a:t>Understand and reach agreement </a:t>
            </a:r>
            <a:br>
              <a:rPr lang="en-US" sz="1400" dirty="0"/>
            </a:br>
            <a:r>
              <a:rPr lang="en-US" sz="1400" dirty="0"/>
              <a:t>on how well the process is working now. </a:t>
            </a:r>
          </a:p>
          <a:p>
            <a:pPr marL="174625" indent="-174625">
              <a:spcAft>
                <a:spcPts val="300"/>
              </a:spcAft>
              <a:buFont typeface="Arial" panose="020B0604020202020204" pitchFamily="34" charset="0"/>
              <a:buChar char="•"/>
            </a:pPr>
            <a:r>
              <a:rPr lang="en-US" sz="1400" dirty="0"/>
              <a:t>Uncover waste and problems with flow in the value stream. </a:t>
            </a:r>
          </a:p>
          <a:p>
            <a:pPr marL="174625" indent="-174625">
              <a:spcAft>
                <a:spcPts val="300"/>
              </a:spcAft>
              <a:buFont typeface="Arial" panose="020B0604020202020204" pitchFamily="34" charset="0"/>
              <a:buChar char="•"/>
            </a:pPr>
            <a:r>
              <a:rPr lang="en-US" sz="1400" dirty="0"/>
              <a:t>Reach agreements on what </a:t>
            </a:r>
            <a:br>
              <a:rPr lang="en-US" sz="1400" dirty="0"/>
            </a:br>
            <a:r>
              <a:rPr lang="en-US" sz="1400" dirty="0"/>
              <a:t>changes need to be made to </a:t>
            </a:r>
            <a:br>
              <a:rPr lang="en-US" sz="1400" dirty="0"/>
            </a:br>
            <a:r>
              <a:rPr lang="en-US" sz="1400" dirty="0"/>
              <a:t>improve the process. </a:t>
            </a:r>
          </a:p>
          <a:p>
            <a:pPr marL="174625" indent="-174625">
              <a:spcAft>
                <a:spcPts val="300"/>
              </a:spcAft>
              <a:buFont typeface="Arial" panose="020B0604020202020204" pitchFamily="34" charset="0"/>
              <a:buChar char="•"/>
            </a:pPr>
            <a:r>
              <a:rPr lang="en-US" sz="1400" dirty="0"/>
              <a:t>Reach agreements on how to </a:t>
            </a:r>
            <a:br>
              <a:rPr lang="en-US" sz="1400" dirty="0"/>
            </a:br>
            <a:r>
              <a:rPr lang="en-US" sz="1400" dirty="0"/>
              <a:t>ensure that those changes </a:t>
            </a:r>
            <a:br>
              <a:rPr lang="en-US" sz="1400" dirty="0"/>
            </a:br>
            <a:r>
              <a:rPr lang="en-US" sz="1400" dirty="0"/>
              <a:t>are made.</a:t>
            </a:r>
          </a:p>
        </p:txBody>
      </p:sp>
      <p:sp>
        <p:nvSpPr>
          <p:cNvPr id="4" name="Title 3">
            <a:extLst>
              <a:ext uri="{FF2B5EF4-FFF2-40B4-BE49-F238E27FC236}">
                <a16:creationId xmlns:a16="http://schemas.microsoft.com/office/drawing/2014/main" id="{D2050652-CB2D-CF41-8308-BA34411000CF}"/>
              </a:ext>
            </a:extLst>
          </p:cNvPr>
          <p:cNvSpPr>
            <a:spLocks noGrp="1"/>
          </p:cNvSpPr>
          <p:nvPr>
            <p:ph type="title"/>
          </p:nvPr>
        </p:nvSpPr>
        <p:spPr>
          <a:xfrm>
            <a:off x="457200" y="615419"/>
            <a:ext cx="3200400" cy="590931"/>
          </a:xfrm>
        </p:spPr>
        <p:txBody>
          <a:bodyPr/>
          <a:lstStyle/>
          <a:p>
            <a:r>
              <a:rPr lang="en-US"/>
              <a:t>Value Stream Map (VSM) </a:t>
            </a:r>
          </a:p>
        </p:txBody>
      </p:sp>
    </p:spTree>
    <p:extLst>
      <p:ext uri="{BB962C8B-B14F-4D97-AF65-F5344CB8AC3E}">
        <p14:creationId xmlns:p14="http://schemas.microsoft.com/office/powerpoint/2010/main" val="6864574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A88DB4-7F20-C24F-B04D-4A8CA8E4870F}"/>
              </a:ext>
            </a:extLst>
          </p:cNvPr>
          <p:cNvSpPr>
            <a:spLocks noGrp="1"/>
          </p:cNvSpPr>
          <p:nvPr>
            <p:ph type="body" sz="quarter" idx="14"/>
          </p:nvPr>
        </p:nvSpPr>
        <p:spPr/>
        <p:txBody>
          <a:bodyPr/>
          <a:lstStyle/>
          <a:p>
            <a:pPr marL="174625" indent="-174625">
              <a:buFont typeface="Arial" panose="020B0604020202020204" pitchFamily="34" charset="0"/>
              <a:buChar char="•"/>
            </a:pPr>
            <a:r>
              <a:rPr lang="en-US"/>
              <a:t>Lead Time</a:t>
            </a:r>
          </a:p>
          <a:p>
            <a:pPr marL="174625" indent="-174625">
              <a:buFont typeface="Arial" panose="020B0604020202020204" pitchFamily="34" charset="0"/>
              <a:buChar char="•"/>
            </a:pPr>
            <a:r>
              <a:rPr lang="en-US"/>
              <a:t>Process Time (P/T)</a:t>
            </a:r>
          </a:p>
          <a:p>
            <a:pPr marL="174625" indent="-174625">
              <a:buFont typeface="Arial" panose="020B0604020202020204" pitchFamily="34" charset="0"/>
              <a:buChar char="•"/>
            </a:pPr>
            <a:r>
              <a:rPr lang="en-US"/>
              <a:t>Wait Time (W/T)</a:t>
            </a:r>
          </a:p>
          <a:p>
            <a:pPr marL="174625" indent="-174625">
              <a:buFont typeface="Arial" panose="020B0604020202020204" pitchFamily="34" charset="0"/>
              <a:buChar char="•"/>
            </a:pPr>
            <a:r>
              <a:rPr lang="en-US"/>
              <a:t>Takt Time</a:t>
            </a:r>
          </a:p>
          <a:p>
            <a:pPr marL="174625" indent="-174625">
              <a:buFont typeface="Arial" panose="020B0604020202020204" pitchFamily="34" charset="0"/>
              <a:buChar char="•"/>
            </a:pPr>
            <a:r>
              <a:rPr lang="en-US"/>
              <a:t>First Time Quality (FTQ)</a:t>
            </a:r>
          </a:p>
          <a:p>
            <a:pPr marL="174625" indent="-174625">
              <a:buFont typeface="Arial" panose="020B0604020202020204" pitchFamily="34" charset="0"/>
              <a:buChar char="•"/>
            </a:pPr>
            <a:r>
              <a:rPr lang="en-US"/>
              <a:t>Touches</a:t>
            </a:r>
          </a:p>
        </p:txBody>
      </p:sp>
      <p:sp>
        <p:nvSpPr>
          <p:cNvPr id="3" name="Title 2">
            <a:extLst>
              <a:ext uri="{FF2B5EF4-FFF2-40B4-BE49-F238E27FC236}">
                <a16:creationId xmlns:a16="http://schemas.microsoft.com/office/drawing/2014/main" id="{DE0F6349-A15A-3742-B77F-220242693E94}"/>
              </a:ext>
            </a:extLst>
          </p:cNvPr>
          <p:cNvSpPr>
            <a:spLocks noGrp="1"/>
          </p:cNvSpPr>
          <p:nvPr>
            <p:ph type="title"/>
          </p:nvPr>
        </p:nvSpPr>
        <p:spPr>
          <a:xfrm>
            <a:off x="457200" y="615418"/>
            <a:ext cx="3200400" cy="590931"/>
          </a:xfrm>
        </p:spPr>
        <p:txBody>
          <a:bodyPr/>
          <a:lstStyle/>
          <a:p>
            <a:r>
              <a:rPr lang="en-US"/>
              <a:t>Value Stream Measures</a:t>
            </a:r>
          </a:p>
        </p:txBody>
      </p:sp>
    </p:spTree>
    <p:extLst>
      <p:ext uri="{BB962C8B-B14F-4D97-AF65-F5344CB8AC3E}">
        <p14:creationId xmlns:p14="http://schemas.microsoft.com/office/powerpoint/2010/main" val="20791424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9D1AC00-16A5-D54D-BC39-738BCFF4D5F5}"/>
              </a:ext>
            </a:extLst>
          </p:cNvPr>
          <p:cNvSpPr>
            <a:spLocks noGrp="1"/>
          </p:cNvSpPr>
          <p:nvPr>
            <p:ph type="body" sz="quarter" idx="14"/>
          </p:nvPr>
        </p:nvSpPr>
        <p:spPr>
          <a:xfrm>
            <a:off x="594360" y="1600200"/>
            <a:ext cx="2926080" cy="1521178"/>
          </a:xfrm>
        </p:spPr>
        <p:txBody>
          <a:bodyPr/>
          <a:lstStyle/>
          <a:p>
            <a:r>
              <a:rPr lang="en-US"/>
              <a:t>The time it takes one piece to move all the way through a </a:t>
            </a:r>
            <a:br>
              <a:rPr lang="en-US"/>
            </a:br>
            <a:r>
              <a:rPr lang="en-US"/>
              <a:t>process or a value stream, from start to finish. Envision timing a marked part as it moves from beginning to end.</a:t>
            </a:r>
          </a:p>
        </p:txBody>
      </p:sp>
      <p:sp>
        <p:nvSpPr>
          <p:cNvPr id="4" name="Title 3">
            <a:extLst>
              <a:ext uri="{FF2B5EF4-FFF2-40B4-BE49-F238E27FC236}">
                <a16:creationId xmlns:a16="http://schemas.microsoft.com/office/drawing/2014/main" id="{D2050652-CB2D-CF41-8308-BA34411000CF}"/>
              </a:ext>
            </a:extLst>
          </p:cNvPr>
          <p:cNvSpPr>
            <a:spLocks noGrp="1"/>
          </p:cNvSpPr>
          <p:nvPr>
            <p:ph type="title"/>
          </p:nvPr>
        </p:nvSpPr>
        <p:spPr/>
        <p:txBody>
          <a:bodyPr/>
          <a:lstStyle/>
          <a:p>
            <a:r>
              <a:rPr lang="en-US"/>
              <a:t>Lead Time</a:t>
            </a:r>
          </a:p>
        </p:txBody>
      </p:sp>
      <p:grpSp>
        <p:nvGrpSpPr>
          <p:cNvPr id="36" name="Group 35">
            <a:extLst>
              <a:ext uri="{FF2B5EF4-FFF2-40B4-BE49-F238E27FC236}">
                <a16:creationId xmlns:a16="http://schemas.microsoft.com/office/drawing/2014/main" id="{D609370D-F43F-A840-AE5B-12F212F535D1}"/>
              </a:ext>
            </a:extLst>
          </p:cNvPr>
          <p:cNvGrpSpPr/>
          <p:nvPr/>
        </p:nvGrpSpPr>
        <p:grpSpPr>
          <a:xfrm>
            <a:off x="946172" y="3561430"/>
            <a:ext cx="2498164" cy="1277270"/>
            <a:chOff x="946172" y="3561430"/>
            <a:chExt cx="2498164" cy="1277270"/>
          </a:xfrm>
        </p:grpSpPr>
        <p:sp>
          <p:nvSpPr>
            <p:cNvPr id="6" name="Rectangle 5">
              <a:extLst>
                <a:ext uri="{FF2B5EF4-FFF2-40B4-BE49-F238E27FC236}">
                  <a16:creationId xmlns:a16="http://schemas.microsoft.com/office/drawing/2014/main" id="{D7A1E66C-BEA0-C64B-828C-262B1E586846}"/>
                </a:ext>
              </a:extLst>
            </p:cNvPr>
            <p:cNvSpPr/>
            <p:nvPr/>
          </p:nvSpPr>
          <p:spPr>
            <a:xfrm>
              <a:off x="1119101" y="4094672"/>
              <a:ext cx="1863306" cy="744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BF23E639-6006-A748-99F2-BBDC0C0AC161}"/>
                </a:ext>
              </a:extLst>
            </p:cNvPr>
            <p:cNvCxnSpPr>
              <a:cxnSpLocks/>
            </p:cNvCxnSpPr>
            <p:nvPr/>
          </p:nvCxnSpPr>
          <p:spPr>
            <a:xfrm>
              <a:off x="1034750" y="3662110"/>
              <a:ext cx="2070400" cy="0"/>
            </a:xfrm>
            <a:prstGeom prst="straightConnector1">
              <a:avLst/>
            </a:prstGeom>
            <a:ln w="25400">
              <a:solidFill>
                <a:srgbClr val="5FA4CE"/>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A85FC91-B58D-4F4C-91B7-EA0AEB36442C}"/>
                </a:ext>
              </a:extLst>
            </p:cNvPr>
            <p:cNvCxnSpPr>
              <a:cxnSpLocks/>
            </p:cNvCxnSpPr>
            <p:nvPr/>
          </p:nvCxnSpPr>
          <p:spPr>
            <a:xfrm flipV="1">
              <a:off x="1034750" y="3561430"/>
              <a:ext cx="0" cy="201360"/>
            </a:xfrm>
            <a:prstGeom prst="straightConnector1">
              <a:avLst/>
            </a:prstGeom>
            <a:ln w="25400">
              <a:solidFill>
                <a:srgbClr val="5FA4CE"/>
              </a:solidFill>
              <a:tailEnd type="non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84EC3E8-2DE5-8A46-B6A1-1E6AB98B4EAC}"/>
                </a:ext>
              </a:extLst>
            </p:cNvPr>
            <p:cNvCxnSpPr>
              <a:cxnSpLocks/>
            </p:cNvCxnSpPr>
            <p:nvPr/>
          </p:nvCxnSpPr>
          <p:spPr>
            <a:xfrm flipV="1">
              <a:off x="3114136" y="3561430"/>
              <a:ext cx="0" cy="201360"/>
            </a:xfrm>
            <a:prstGeom prst="straightConnector1">
              <a:avLst/>
            </a:prstGeom>
            <a:ln w="25400">
              <a:solidFill>
                <a:srgbClr val="5FA4CE"/>
              </a:solidFill>
              <a:tailEnd type="none" w="lg" len="lg"/>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DAFF601F-704A-AD4B-8314-8C696965E9CB}"/>
                </a:ext>
              </a:extLst>
            </p:cNvPr>
            <p:cNvSpPr/>
            <p:nvPr/>
          </p:nvSpPr>
          <p:spPr>
            <a:xfrm>
              <a:off x="1033972" y="3808543"/>
              <a:ext cx="98964" cy="139697"/>
            </a:xfrm>
            <a:prstGeom prst="rect">
              <a:avLst/>
            </a:prstGeom>
            <a:solidFill>
              <a:schemeClr val="bg1"/>
            </a:solidFill>
            <a:ln w="2540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35D0F79-3ACA-7D49-96FB-438044F52D26}"/>
                </a:ext>
              </a:extLst>
            </p:cNvPr>
            <p:cNvSpPr/>
            <p:nvPr/>
          </p:nvSpPr>
          <p:spPr>
            <a:xfrm>
              <a:off x="1364172" y="3808543"/>
              <a:ext cx="98964" cy="139697"/>
            </a:xfrm>
            <a:prstGeom prst="rect">
              <a:avLst/>
            </a:prstGeom>
            <a:solidFill>
              <a:schemeClr val="bg1"/>
            </a:solidFill>
            <a:ln w="2540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06BB75F-4F10-B044-BE7D-0271FD94A0CD}"/>
                </a:ext>
              </a:extLst>
            </p:cNvPr>
            <p:cNvSpPr/>
            <p:nvPr/>
          </p:nvSpPr>
          <p:spPr>
            <a:xfrm>
              <a:off x="1694372" y="3808543"/>
              <a:ext cx="98964" cy="139697"/>
            </a:xfrm>
            <a:prstGeom prst="rect">
              <a:avLst/>
            </a:prstGeom>
            <a:solidFill>
              <a:schemeClr val="bg1"/>
            </a:solidFill>
            <a:ln w="2540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995FF4D-A097-1A4A-BBCA-95FB85286656}"/>
                </a:ext>
              </a:extLst>
            </p:cNvPr>
            <p:cNvSpPr/>
            <p:nvPr/>
          </p:nvSpPr>
          <p:spPr>
            <a:xfrm>
              <a:off x="2024572" y="3808543"/>
              <a:ext cx="98964" cy="139697"/>
            </a:xfrm>
            <a:prstGeom prst="rect">
              <a:avLst/>
            </a:prstGeom>
            <a:solidFill>
              <a:schemeClr val="bg1"/>
            </a:solidFill>
            <a:ln w="2540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6C04DCC-31E7-B748-A0D6-16B6CEC01FAC}"/>
                </a:ext>
              </a:extLst>
            </p:cNvPr>
            <p:cNvSpPr/>
            <p:nvPr/>
          </p:nvSpPr>
          <p:spPr>
            <a:xfrm>
              <a:off x="2354772" y="3808543"/>
              <a:ext cx="98964" cy="139697"/>
            </a:xfrm>
            <a:prstGeom prst="rect">
              <a:avLst/>
            </a:prstGeom>
            <a:solidFill>
              <a:schemeClr val="bg1"/>
            </a:solidFill>
            <a:ln w="2540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0AD5D5D-D417-1B40-A7A4-9AD366FC04B1}"/>
                </a:ext>
              </a:extLst>
            </p:cNvPr>
            <p:cNvSpPr/>
            <p:nvPr/>
          </p:nvSpPr>
          <p:spPr>
            <a:xfrm>
              <a:off x="2684972" y="3808543"/>
              <a:ext cx="98964" cy="139697"/>
            </a:xfrm>
            <a:prstGeom prst="rect">
              <a:avLst/>
            </a:prstGeom>
            <a:solidFill>
              <a:schemeClr val="bg1"/>
            </a:solidFill>
            <a:ln w="2540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2EF82B5-6623-0743-A633-BFB8C56D0A68}"/>
                </a:ext>
              </a:extLst>
            </p:cNvPr>
            <p:cNvSpPr/>
            <p:nvPr/>
          </p:nvSpPr>
          <p:spPr>
            <a:xfrm>
              <a:off x="3015172" y="3808543"/>
              <a:ext cx="98964" cy="139697"/>
            </a:xfrm>
            <a:prstGeom prst="rect">
              <a:avLst/>
            </a:prstGeom>
            <a:solidFill>
              <a:schemeClr val="bg1"/>
            </a:solidFill>
            <a:ln w="2540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1F37E8D-6065-824D-85BA-D33881214D9C}"/>
                </a:ext>
              </a:extLst>
            </p:cNvPr>
            <p:cNvSpPr/>
            <p:nvPr/>
          </p:nvSpPr>
          <p:spPr>
            <a:xfrm>
              <a:off x="3345372" y="3808543"/>
              <a:ext cx="98964" cy="139697"/>
            </a:xfrm>
            <a:prstGeom prst="rect">
              <a:avLst/>
            </a:prstGeom>
            <a:solidFill>
              <a:schemeClr val="bg1"/>
            </a:solidFill>
            <a:ln w="2540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a:extLst>
                <a:ext uri="{FF2B5EF4-FFF2-40B4-BE49-F238E27FC236}">
                  <a16:creationId xmlns:a16="http://schemas.microsoft.com/office/drawing/2014/main" id="{5477B5C8-4AC9-3743-A096-CC5164A30D6A}"/>
                </a:ext>
              </a:extLst>
            </p:cNvPr>
            <p:cNvSpPr/>
            <p:nvPr/>
          </p:nvSpPr>
          <p:spPr>
            <a:xfrm>
              <a:off x="946172" y="4035263"/>
              <a:ext cx="2209165" cy="91440"/>
            </a:xfrm>
            <a:custGeom>
              <a:avLst/>
              <a:gdLst>
                <a:gd name="connsiteX0" fmla="*/ 45720 w 2209165"/>
                <a:gd name="connsiteY0" fmla="*/ 0 h 91440"/>
                <a:gd name="connsiteX1" fmla="*/ 47606 w 2209165"/>
                <a:gd name="connsiteY1" fmla="*/ 381 h 91440"/>
                <a:gd name="connsiteX2" fmla="*/ 47606 w 2209165"/>
                <a:gd name="connsiteY2" fmla="*/ 0 h 91440"/>
                <a:gd name="connsiteX3" fmla="*/ 2163445 w 2209165"/>
                <a:gd name="connsiteY3" fmla="*/ 0 h 91440"/>
                <a:gd name="connsiteX4" fmla="*/ 2165317 w 2209165"/>
                <a:gd name="connsiteY4" fmla="*/ 0 h 91440"/>
                <a:gd name="connsiteX5" fmla="*/ 2165317 w 2209165"/>
                <a:gd name="connsiteY5" fmla="*/ 378 h 91440"/>
                <a:gd name="connsiteX6" fmla="*/ 2181241 w 2209165"/>
                <a:gd name="connsiteY6" fmla="*/ 3593 h 91440"/>
                <a:gd name="connsiteX7" fmla="*/ 2209165 w 2209165"/>
                <a:gd name="connsiteY7" fmla="*/ 45720 h 91440"/>
                <a:gd name="connsiteX8" fmla="*/ 2181241 w 2209165"/>
                <a:gd name="connsiteY8" fmla="*/ 87847 h 91440"/>
                <a:gd name="connsiteX9" fmla="*/ 2165317 w 2209165"/>
                <a:gd name="connsiteY9" fmla="*/ 91062 h 91440"/>
                <a:gd name="connsiteX10" fmla="*/ 2165317 w 2209165"/>
                <a:gd name="connsiteY10" fmla="*/ 91440 h 91440"/>
                <a:gd name="connsiteX11" fmla="*/ 2163445 w 2209165"/>
                <a:gd name="connsiteY11" fmla="*/ 91440 h 91440"/>
                <a:gd name="connsiteX12" fmla="*/ 47606 w 2209165"/>
                <a:gd name="connsiteY12" fmla="*/ 91440 h 91440"/>
                <a:gd name="connsiteX13" fmla="*/ 47606 w 2209165"/>
                <a:gd name="connsiteY13" fmla="*/ 91059 h 91440"/>
                <a:gd name="connsiteX14" fmla="*/ 45720 w 2209165"/>
                <a:gd name="connsiteY14" fmla="*/ 91440 h 91440"/>
                <a:gd name="connsiteX15" fmla="*/ 0 w 2209165"/>
                <a:gd name="connsiteY15" fmla="*/ 45720 h 91440"/>
                <a:gd name="connsiteX16" fmla="*/ 45720 w 2209165"/>
                <a:gd name="connsiteY16" fmla="*/ 0 h 9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09165" h="91440">
                  <a:moveTo>
                    <a:pt x="45720" y="0"/>
                  </a:moveTo>
                  <a:lnTo>
                    <a:pt x="47606" y="381"/>
                  </a:lnTo>
                  <a:lnTo>
                    <a:pt x="47606" y="0"/>
                  </a:lnTo>
                  <a:lnTo>
                    <a:pt x="2163445" y="0"/>
                  </a:lnTo>
                  <a:lnTo>
                    <a:pt x="2165317" y="0"/>
                  </a:lnTo>
                  <a:lnTo>
                    <a:pt x="2165317" y="378"/>
                  </a:lnTo>
                  <a:lnTo>
                    <a:pt x="2181241" y="3593"/>
                  </a:lnTo>
                  <a:cubicBezTo>
                    <a:pt x="2197651" y="10534"/>
                    <a:pt x="2209165" y="26783"/>
                    <a:pt x="2209165" y="45720"/>
                  </a:cubicBezTo>
                  <a:cubicBezTo>
                    <a:pt x="2209165" y="64658"/>
                    <a:pt x="2197651" y="80906"/>
                    <a:pt x="2181241" y="87847"/>
                  </a:cubicBezTo>
                  <a:lnTo>
                    <a:pt x="2165317" y="91062"/>
                  </a:lnTo>
                  <a:lnTo>
                    <a:pt x="2165317" y="91440"/>
                  </a:lnTo>
                  <a:lnTo>
                    <a:pt x="2163445" y="91440"/>
                  </a:lnTo>
                  <a:lnTo>
                    <a:pt x="47606" y="91440"/>
                  </a:lnTo>
                  <a:lnTo>
                    <a:pt x="47606" y="91059"/>
                  </a:lnTo>
                  <a:lnTo>
                    <a:pt x="45720" y="91440"/>
                  </a:lnTo>
                  <a:cubicBezTo>
                    <a:pt x="20470" y="91440"/>
                    <a:pt x="0" y="70970"/>
                    <a:pt x="0" y="45720"/>
                  </a:cubicBezTo>
                  <a:cubicBezTo>
                    <a:pt x="0" y="20470"/>
                    <a:pt x="20470" y="0"/>
                    <a:pt x="45720" y="0"/>
                  </a:cubicBezTo>
                  <a:close/>
                </a:path>
              </a:pathLst>
            </a:custGeom>
            <a:solidFill>
              <a:schemeClr val="bg1"/>
            </a:solidFill>
            <a:ln w="19050">
              <a:solidFill>
                <a:srgbClr val="0A4A8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32" name="Straight Arrow Connector 31">
              <a:extLst>
                <a:ext uri="{FF2B5EF4-FFF2-40B4-BE49-F238E27FC236}">
                  <a16:creationId xmlns:a16="http://schemas.microsoft.com/office/drawing/2014/main" id="{1511F851-1A65-334F-B7C6-A763B6BF3795}"/>
                </a:ext>
              </a:extLst>
            </p:cNvPr>
            <p:cNvCxnSpPr>
              <a:cxnSpLocks/>
            </p:cNvCxnSpPr>
            <p:nvPr/>
          </p:nvCxnSpPr>
          <p:spPr>
            <a:xfrm>
              <a:off x="1445917" y="4471735"/>
              <a:ext cx="1209675" cy="0"/>
            </a:xfrm>
            <a:prstGeom prst="straightConnector1">
              <a:avLst/>
            </a:prstGeom>
            <a:ln w="57150">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307703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A88DB4-7F20-C24F-B04D-4A8CA8E4870F}"/>
              </a:ext>
            </a:extLst>
          </p:cNvPr>
          <p:cNvSpPr>
            <a:spLocks noGrp="1"/>
          </p:cNvSpPr>
          <p:nvPr>
            <p:ph type="body" sz="quarter" idx="14"/>
          </p:nvPr>
        </p:nvSpPr>
        <p:spPr>
          <a:xfrm>
            <a:off x="594360" y="1600200"/>
            <a:ext cx="2926080" cy="1871133"/>
          </a:xfrm>
        </p:spPr>
        <p:txBody>
          <a:bodyPr/>
          <a:lstStyle/>
          <a:p>
            <a:r>
              <a:rPr lang="en-US" dirty="0"/>
              <a:t>The time a product actually is being worked on in design or production, and the time an order actually is being processed. </a:t>
            </a:r>
          </a:p>
          <a:p>
            <a:r>
              <a:rPr lang="en-US" dirty="0"/>
              <a:t>Typically, processing time is a small fraction of lead time. </a:t>
            </a:r>
          </a:p>
        </p:txBody>
      </p:sp>
      <p:sp>
        <p:nvSpPr>
          <p:cNvPr id="3" name="Title 2">
            <a:extLst>
              <a:ext uri="{FF2B5EF4-FFF2-40B4-BE49-F238E27FC236}">
                <a16:creationId xmlns:a16="http://schemas.microsoft.com/office/drawing/2014/main" id="{DE0F6349-A15A-3742-B77F-220242693E94}"/>
              </a:ext>
            </a:extLst>
          </p:cNvPr>
          <p:cNvSpPr>
            <a:spLocks noGrp="1"/>
          </p:cNvSpPr>
          <p:nvPr>
            <p:ph type="title"/>
          </p:nvPr>
        </p:nvSpPr>
        <p:spPr/>
        <p:txBody>
          <a:bodyPr/>
          <a:lstStyle/>
          <a:p>
            <a:r>
              <a:rPr lang="en-US"/>
              <a:t>Process Time</a:t>
            </a:r>
          </a:p>
        </p:txBody>
      </p:sp>
      <p:grpSp>
        <p:nvGrpSpPr>
          <p:cNvPr id="19" name="Group 18">
            <a:extLst>
              <a:ext uri="{FF2B5EF4-FFF2-40B4-BE49-F238E27FC236}">
                <a16:creationId xmlns:a16="http://schemas.microsoft.com/office/drawing/2014/main" id="{64249BD6-6598-A143-97C4-B101776BD8F7}"/>
              </a:ext>
            </a:extLst>
          </p:cNvPr>
          <p:cNvGrpSpPr/>
          <p:nvPr/>
        </p:nvGrpSpPr>
        <p:grpSpPr>
          <a:xfrm>
            <a:off x="538127" y="3865184"/>
            <a:ext cx="3029373" cy="894678"/>
            <a:chOff x="538127" y="3824112"/>
            <a:chExt cx="3029373" cy="894678"/>
          </a:xfrm>
        </p:grpSpPr>
        <p:sp>
          <p:nvSpPr>
            <p:cNvPr id="4" name="Text Placeholder 1">
              <a:extLst>
                <a:ext uri="{FF2B5EF4-FFF2-40B4-BE49-F238E27FC236}">
                  <a16:creationId xmlns:a16="http://schemas.microsoft.com/office/drawing/2014/main" id="{CC5075D6-F1B1-6B40-92BF-46D084B8F571}"/>
                </a:ext>
              </a:extLst>
            </p:cNvPr>
            <p:cNvSpPr txBox="1">
              <a:spLocks/>
            </p:cNvSpPr>
            <p:nvPr/>
          </p:nvSpPr>
          <p:spPr>
            <a:xfrm>
              <a:off x="594360" y="3824112"/>
              <a:ext cx="2926080" cy="177799"/>
            </a:xfrm>
            <a:prstGeom prst="rect">
              <a:avLst/>
            </a:prstGeom>
          </p:spPr>
          <p:txBody>
            <a:bodyPr wrap="square" lIns="0" tIns="0" rIns="0" bIns="0">
              <a:noAutofit/>
            </a:bodyPr>
            <a:lstStyle>
              <a:lvl1pPr marL="0"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1pPr>
              <a:lvl2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2pPr>
              <a:lvl3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3pPr>
              <a:lvl4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4pPr>
              <a:lvl5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5pPr>
              <a:lvl6pPr marL="113157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6pPr>
              <a:lvl7pPr marL="133731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7pPr>
              <a:lvl8pPr marL="154305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8pPr>
              <a:lvl9pPr marL="174879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9pPr>
            </a:lstStyle>
            <a:p>
              <a:pPr algn="ctr"/>
              <a:r>
                <a:rPr lang="en-US" sz="1100" b="1">
                  <a:solidFill>
                    <a:srgbClr val="0A4A8E"/>
                  </a:solidFill>
                </a:rPr>
                <a:t>Lead time</a:t>
              </a:r>
            </a:p>
          </p:txBody>
        </p:sp>
        <p:cxnSp>
          <p:nvCxnSpPr>
            <p:cNvPr id="5" name="Straight Arrow Connector 4">
              <a:extLst>
                <a:ext uri="{FF2B5EF4-FFF2-40B4-BE49-F238E27FC236}">
                  <a16:creationId xmlns:a16="http://schemas.microsoft.com/office/drawing/2014/main" id="{06ED5A63-5E1C-A447-9F69-E7DF7063DDAD}"/>
                </a:ext>
              </a:extLst>
            </p:cNvPr>
            <p:cNvCxnSpPr>
              <a:cxnSpLocks/>
            </p:cNvCxnSpPr>
            <p:nvPr/>
          </p:nvCxnSpPr>
          <p:spPr>
            <a:xfrm>
              <a:off x="583002" y="4095061"/>
              <a:ext cx="2950773" cy="0"/>
            </a:xfrm>
            <a:prstGeom prst="straightConnector1">
              <a:avLst/>
            </a:prstGeom>
            <a:ln w="76200">
              <a:solidFill>
                <a:srgbClr val="5FA4CE"/>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05BB9896-FC76-B44B-9423-11B50162310B}"/>
                </a:ext>
              </a:extLst>
            </p:cNvPr>
            <p:cNvCxnSpPr>
              <a:cxnSpLocks/>
            </p:cNvCxnSpPr>
            <p:nvPr/>
          </p:nvCxnSpPr>
          <p:spPr>
            <a:xfrm>
              <a:off x="1522024" y="4416828"/>
              <a:ext cx="1070751" cy="0"/>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2" name="Text Placeholder 1">
              <a:extLst>
                <a:ext uri="{FF2B5EF4-FFF2-40B4-BE49-F238E27FC236}">
                  <a16:creationId xmlns:a16="http://schemas.microsoft.com/office/drawing/2014/main" id="{1D70701F-2016-FA4B-B974-765FB8A25EFA}"/>
                </a:ext>
              </a:extLst>
            </p:cNvPr>
            <p:cNvSpPr txBox="1">
              <a:spLocks/>
            </p:cNvSpPr>
            <p:nvPr/>
          </p:nvSpPr>
          <p:spPr>
            <a:xfrm>
              <a:off x="1595402" y="4540991"/>
              <a:ext cx="997373" cy="177799"/>
            </a:xfrm>
            <a:prstGeom prst="rect">
              <a:avLst/>
            </a:prstGeom>
          </p:spPr>
          <p:txBody>
            <a:bodyPr wrap="square" lIns="0" tIns="0" rIns="0" bIns="0">
              <a:noAutofit/>
            </a:bodyPr>
            <a:lstStyle>
              <a:lvl1pPr marL="0"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1pPr>
              <a:lvl2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2pPr>
              <a:lvl3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3pPr>
              <a:lvl4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4pPr>
              <a:lvl5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5pPr>
              <a:lvl6pPr marL="113157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6pPr>
              <a:lvl7pPr marL="133731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7pPr>
              <a:lvl8pPr marL="154305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8pPr>
              <a:lvl9pPr marL="174879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9pPr>
            </a:lstStyle>
            <a:p>
              <a:pPr algn="ctr"/>
              <a:r>
                <a:rPr lang="en-US" sz="1100" b="1">
                  <a:solidFill>
                    <a:srgbClr val="0A4A8E"/>
                  </a:solidFill>
                </a:rPr>
                <a:t>Process time</a:t>
              </a:r>
            </a:p>
          </p:txBody>
        </p:sp>
        <p:sp>
          <p:nvSpPr>
            <p:cNvPr id="13" name="Left Brace 12">
              <a:extLst>
                <a:ext uri="{FF2B5EF4-FFF2-40B4-BE49-F238E27FC236}">
                  <a16:creationId xmlns:a16="http://schemas.microsoft.com/office/drawing/2014/main" id="{74B1C653-0175-CD44-A7E6-7E03B1D591AB}"/>
                </a:ext>
              </a:extLst>
            </p:cNvPr>
            <p:cNvSpPr/>
            <p:nvPr/>
          </p:nvSpPr>
          <p:spPr>
            <a:xfrm rot="16200000">
              <a:off x="2982346" y="3999719"/>
              <a:ext cx="154877" cy="927666"/>
            </a:xfrm>
            <a:prstGeom prst="leftBrace">
              <a:avLst>
                <a:gd name="adj1" fmla="val 44122"/>
                <a:gd name="adj2" fmla="val 50405"/>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Left Brace 13">
              <a:extLst>
                <a:ext uri="{FF2B5EF4-FFF2-40B4-BE49-F238E27FC236}">
                  <a16:creationId xmlns:a16="http://schemas.microsoft.com/office/drawing/2014/main" id="{E4BBAB48-F4C0-FF4B-A469-044B6009CCEC}"/>
                </a:ext>
              </a:extLst>
            </p:cNvPr>
            <p:cNvSpPr/>
            <p:nvPr/>
          </p:nvSpPr>
          <p:spPr>
            <a:xfrm rot="16200000">
              <a:off x="969397" y="3999719"/>
              <a:ext cx="154877" cy="927666"/>
            </a:xfrm>
            <a:prstGeom prst="leftBrace">
              <a:avLst>
                <a:gd name="adj1" fmla="val 44122"/>
                <a:gd name="adj2" fmla="val 50405"/>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 Placeholder 1">
              <a:extLst>
                <a:ext uri="{FF2B5EF4-FFF2-40B4-BE49-F238E27FC236}">
                  <a16:creationId xmlns:a16="http://schemas.microsoft.com/office/drawing/2014/main" id="{41BC1B9D-E6C1-7D4A-9DC9-8A2FE67EB2A6}"/>
                </a:ext>
              </a:extLst>
            </p:cNvPr>
            <p:cNvSpPr txBox="1">
              <a:spLocks/>
            </p:cNvSpPr>
            <p:nvPr/>
          </p:nvSpPr>
          <p:spPr>
            <a:xfrm>
              <a:off x="2570127" y="4540991"/>
              <a:ext cx="997373" cy="177799"/>
            </a:xfrm>
            <a:prstGeom prst="rect">
              <a:avLst/>
            </a:prstGeom>
          </p:spPr>
          <p:txBody>
            <a:bodyPr wrap="square" lIns="0" tIns="0" rIns="0" bIns="0">
              <a:noAutofit/>
            </a:bodyPr>
            <a:lstStyle>
              <a:lvl1pPr marL="0"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1pPr>
              <a:lvl2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2pPr>
              <a:lvl3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3pPr>
              <a:lvl4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4pPr>
              <a:lvl5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5pPr>
              <a:lvl6pPr marL="113157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6pPr>
              <a:lvl7pPr marL="133731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7pPr>
              <a:lvl8pPr marL="154305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8pPr>
              <a:lvl9pPr marL="174879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9pPr>
            </a:lstStyle>
            <a:p>
              <a:pPr algn="ctr"/>
              <a:r>
                <a:rPr lang="en-US" sz="1100" b="1">
                  <a:solidFill>
                    <a:srgbClr val="0A4A8E"/>
                  </a:solidFill>
                </a:rPr>
                <a:t>Work is idle</a:t>
              </a:r>
            </a:p>
          </p:txBody>
        </p:sp>
        <p:sp>
          <p:nvSpPr>
            <p:cNvPr id="16" name="Text Placeholder 1">
              <a:extLst>
                <a:ext uri="{FF2B5EF4-FFF2-40B4-BE49-F238E27FC236}">
                  <a16:creationId xmlns:a16="http://schemas.microsoft.com/office/drawing/2014/main" id="{EA59B136-C97E-7A4C-8CCB-64AFC8D3D928}"/>
                </a:ext>
              </a:extLst>
            </p:cNvPr>
            <p:cNvSpPr txBox="1">
              <a:spLocks/>
            </p:cNvSpPr>
            <p:nvPr/>
          </p:nvSpPr>
          <p:spPr>
            <a:xfrm>
              <a:off x="538127" y="4540991"/>
              <a:ext cx="997373" cy="177799"/>
            </a:xfrm>
            <a:prstGeom prst="rect">
              <a:avLst/>
            </a:prstGeom>
          </p:spPr>
          <p:txBody>
            <a:bodyPr wrap="square" lIns="0" tIns="0" rIns="0" bIns="0">
              <a:noAutofit/>
            </a:bodyPr>
            <a:lstStyle>
              <a:lvl1pPr marL="0"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1pPr>
              <a:lvl2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2pPr>
              <a:lvl3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3pPr>
              <a:lvl4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4pPr>
              <a:lvl5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5pPr>
              <a:lvl6pPr marL="113157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6pPr>
              <a:lvl7pPr marL="133731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7pPr>
              <a:lvl8pPr marL="154305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8pPr>
              <a:lvl9pPr marL="174879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9pPr>
            </a:lstStyle>
            <a:p>
              <a:pPr algn="ctr"/>
              <a:r>
                <a:rPr lang="en-US" sz="1100" b="1">
                  <a:solidFill>
                    <a:srgbClr val="0A4A8E"/>
                  </a:solidFill>
                </a:rPr>
                <a:t>Work is idle</a:t>
              </a:r>
            </a:p>
          </p:txBody>
        </p:sp>
      </p:grpSp>
    </p:spTree>
    <p:extLst>
      <p:ext uri="{BB962C8B-B14F-4D97-AF65-F5344CB8AC3E}">
        <p14:creationId xmlns:p14="http://schemas.microsoft.com/office/powerpoint/2010/main" val="26850960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9D1AC00-16A5-D54D-BC39-738BCFF4D5F5}"/>
              </a:ext>
            </a:extLst>
          </p:cNvPr>
          <p:cNvSpPr>
            <a:spLocks noGrp="1"/>
          </p:cNvSpPr>
          <p:nvPr>
            <p:ph type="body" sz="quarter" idx="14"/>
          </p:nvPr>
        </p:nvSpPr>
        <p:spPr>
          <a:xfrm>
            <a:off x="594360" y="1600200"/>
            <a:ext cx="3063240" cy="1530927"/>
          </a:xfrm>
        </p:spPr>
        <p:txBody>
          <a:bodyPr/>
          <a:lstStyle/>
          <a:p>
            <a:r>
              <a:rPr lang="en-US"/>
              <a:t>How often a part or product </a:t>
            </a:r>
            <a:br>
              <a:rPr lang="en-US"/>
            </a:br>
            <a:r>
              <a:rPr lang="en-US"/>
              <a:t>actually is completed by a process, as timed by observation. Also, the time it takes an operator to go through all work elements before repeating them.</a:t>
            </a:r>
          </a:p>
        </p:txBody>
      </p:sp>
      <p:sp>
        <p:nvSpPr>
          <p:cNvPr id="4" name="Title 3">
            <a:extLst>
              <a:ext uri="{FF2B5EF4-FFF2-40B4-BE49-F238E27FC236}">
                <a16:creationId xmlns:a16="http://schemas.microsoft.com/office/drawing/2014/main" id="{D2050652-CB2D-CF41-8308-BA34411000CF}"/>
              </a:ext>
            </a:extLst>
          </p:cNvPr>
          <p:cNvSpPr>
            <a:spLocks noGrp="1"/>
          </p:cNvSpPr>
          <p:nvPr>
            <p:ph type="title"/>
          </p:nvPr>
        </p:nvSpPr>
        <p:spPr>
          <a:xfrm>
            <a:off x="457200" y="910885"/>
            <a:ext cx="3200400" cy="295466"/>
          </a:xfrm>
        </p:spPr>
        <p:txBody>
          <a:bodyPr/>
          <a:lstStyle/>
          <a:p>
            <a:r>
              <a:rPr lang="en-US"/>
              <a:t>Cycle Time (CT) </a:t>
            </a:r>
          </a:p>
        </p:txBody>
      </p:sp>
      <p:grpSp>
        <p:nvGrpSpPr>
          <p:cNvPr id="32" name="Group 31">
            <a:extLst>
              <a:ext uri="{FF2B5EF4-FFF2-40B4-BE49-F238E27FC236}">
                <a16:creationId xmlns:a16="http://schemas.microsoft.com/office/drawing/2014/main" id="{7C206C2F-FD22-7648-A4BB-1CB537AA290F}"/>
              </a:ext>
            </a:extLst>
          </p:cNvPr>
          <p:cNvGrpSpPr/>
          <p:nvPr/>
        </p:nvGrpSpPr>
        <p:grpSpPr>
          <a:xfrm>
            <a:off x="714397" y="3405856"/>
            <a:ext cx="2806139" cy="1455069"/>
            <a:chOff x="714397" y="3405856"/>
            <a:chExt cx="2806139" cy="1455069"/>
          </a:xfrm>
        </p:grpSpPr>
        <p:sp>
          <p:nvSpPr>
            <p:cNvPr id="8" name="Rectangle 7">
              <a:extLst>
                <a:ext uri="{FF2B5EF4-FFF2-40B4-BE49-F238E27FC236}">
                  <a16:creationId xmlns:a16="http://schemas.microsoft.com/office/drawing/2014/main" id="{D64585A8-AB49-F744-871D-1AE6FF5737BC}"/>
                </a:ext>
              </a:extLst>
            </p:cNvPr>
            <p:cNvSpPr/>
            <p:nvPr/>
          </p:nvSpPr>
          <p:spPr>
            <a:xfrm>
              <a:off x="887326" y="4116897"/>
              <a:ext cx="1863306" cy="744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429A5426-DCF5-4040-BA5A-2C776AF2DC14}"/>
                </a:ext>
              </a:extLst>
            </p:cNvPr>
            <p:cNvCxnSpPr>
              <a:cxnSpLocks/>
            </p:cNvCxnSpPr>
            <p:nvPr/>
          </p:nvCxnSpPr>
          <p:spPr>
            <a:xfrm flipV="1">
              <a:off x="3136361" y="3583655"/>
              <a:ext cx="0" cy="201360"/>
            </a:xfrm>
            <a:prstGeom prst="straightConnector1">
              <a:avLst/>
            </a:prstGeom>
            <a:ln w="25400">
              <a:solidFill>
                <a:srgbClr val="5FA4CE"/>
              </a:solidFill>
              <a:tailEnd type="none" w="lg" len="lg"/>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E61C7AFF-520C-9E45-9DE7-111D7A464AF7}"/>
                </a:ext>
              </a:extLst>
            </p:cNvPr>
            <p:cNvSpPr/>
            <p:nvPr/>
          </p:nvSpPr>
          <p:spPr>
            <a:xfrm>
              <a:off x="802197" y="3830768"/>
              <a:ext cx="98964" cy="139697"/>
            </a:xfrm>
            <a:prstGeom prst="rect">
              <a:avLst/>
            </a:prstGeom>
            <a:solidFill>
              <a:schemeClr val="bg1"/>
            </a:solidFill>
            <a:ln w="2540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30D4760-5A39-044D-A1EF-77778092D55E}"/>
                </a:ext>
              </a:extLst>
            </p:cNvPr>
            <p:cNvSpPr/>
            <p:nvPr/>
          </p:nvSpPr>
          <p:spPr>
            <a:xfrm>
              <a:off x="1129619" y="3830768"/>
              <a:ext cx="98964" cy="139697"/>
            </a:xfrm>
            <a:prstGeom prst="rect">
              <a:avLst/>
            </a:prstGeom>
            <a:solidFill>
              <a:schemeClr val="bg1"/>
            </a:solidFill>
            <a:ln w="2540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7297DB4-9FA7-A349-BAFF-E4D37D3D6337}"/>
                </a:ext>
              </a:extLst>
            </p:cNvPr>
            <p:cNvSpPr/>
            <p:nvPr/>
          </p:nvSpPr>
          <p:spPr>
            <a:xfrm>
              <a:off x="1457041" y="3830768"/>
              <a:ext cx="98964" cy="139697"/>
            </a:xfrm>
            <a:prstGeom prst="rect">
              <a:avLst/>
            </a:prstGeom>
            <a:solidFill>
              <a:schemeClr val="bg1"/>
            </a:solidFill>
            <a:ln w="2540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9F86D60-0B95-E44E-A46C-6316B0B96284}"/>
                </a:ext>
              </a:extLst>
            </p:cNvPr>
            <p:cNvSpPr/>
            <p:nvPr/>
          </p:nvSpPr>
          <p:spPr>
            <a:xfrm>
              <a:off x="1784463" y="3830768"/>
              <a:ext cx="98964" cy="139697"/>
            </a:xfrm>
            <a:prstGeom prst="rect">
              <a:avLst/>
            </a:prstGeom>
            <a:solidFill>
              <a:schemeClr val="bg1"/>
            </a:solidFill>
            <a:ln w="2540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506E8EC-7E5E-934D-AC52-4F31EF9D3323}"/>
                </a:ext>
              </a:extLst>
            </p:cNvPr>
            <p:cNvSpPr/>
            <p:nvPr/>
          </p:nvSpPr>
          <p:spPr>
            <a:xfrm>
              <a:off x="2111885" y="3830768"/>
              <a:ext cx="98964" cy="139697"/>
            </a:xfrm>
            <a:prstGeom prst="rect">
              <a:avLst/>
            </a:prstGeom>
            <a:solidFill>
              <a:schemeClr val="bg1"/>
            </a:solidFill>
            <a:ln w="2540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5072E83-AACC-9547-BE97-D44836D698E0}"/>
                </a:ext>
              </a:extLst>
            </p:cNvPr>
            <p:cNvSpPr/>
            <p:nvPr/>
          </p:nvSpPr>
          <p:spPr>
            <a:xfrm>
              <a:off x="2439307" y="3830768"/>
              <a:ext cx="98964" cy="139697"/>
            </a:xfrm>
            <a:prstGeom prst="rect">
              <a:avLst/>
            </a:prstGeom>
            <a:solidFill>
              <a:schemeClr val="bg1"/>
            </a:solidFill>
            <a:ln w="2540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D1101BB-BA08-B14A-B85B-5637083713C3}"/>
                </a:ext>
              </a:extLst>
            </p:cNvPr>
            <p:cNvSpPr/>
            <p:nvPr/>
          </p:nvSpPr>
          <p:spPr>
            <a:xfrm>
              <a:off x="2766729" y="3830768"/>
              <a:ext cx="98964" cy="139697"/>
            </a:xfrm>
            <a:prstGeom prst="rect">
              <a:avLst/>
            </a:prstGeom>
            <a:solidFill>
              <a:schemeClr val="bg1"/>
            </a:solidFill>
            <a:ln w="2540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46F43C8-D7AB-AF47-992A-32BB698F644B}"/>
                </a:ext>
              </a:extLst>
            </p:cNvPr>
            <p:cNvSpPr/>
            <p:nvPr/>
          </p:nvSpPr>
          <p:spPr>
            <a:xfrm>
              <a:off x="3094151" y="3830768"/>
              <a:ext cx="98964" cy="139697"/>
            </a:xfrm>
            <a:prstGeom prst="rect">
              <a:avLst/>
            </a:prstGeom>
            <a:solidFill>
              <a:schemeClr val="bg1"/>
            </a:solidFill>
            <a:ln w="2540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51ADFE8-130A-6D47-AD0D-6BAB3BF78888}"/>
                </a:ext>
              </a:extLst>
            </p:cNvPr>
            <p:cNvSpPr/>
            <p:nvPr/>
          </p:nvSpPr>
          <p:spPr>
            <a:xfrm>
              <a:off x="714397" y="4057488"/>
              <a:ext cx="2209165" cy="91440"/>
            </a:xfrm>
            <a:custGeom>
              <a:avLst/>
              <a:gdLst>
                <a:gd name="connsiteX0" fmla="*/ 45720 w 2209165"/>
                <a:gd name="connsiteY0" fmla="*/ 0 h 91440"/>
                <a:gd name="connsiteX1" fmla="*/ 47606 w 2209165"/>
                <a:gd name="connsiteY1" fmla="*/ 381 h 91440"/>
                <a:gd name="connsiteX2" fmla="*/ 47606 w 2209165"/>
                <a:gd name="connsiteY2" fmla="*/ 0 h 91440"/>
                <a:gd name="connsiteX3" fmla="*/ 2163445 w 2209165"/>
                <a:gd name="connsiteY3" fmla="*/ 0 h 91440"/>
                <a:gd name="connsiteX4" fmla="*/ 2165317 w 2209165"/>
                <a:gd name="connsiteY4" fmla="*/ 0 h 91440"/>
                <a:gd name="connsiteX5" fmla="*/ 2165317 w 2209165"/>
                <a:gd name="connsiteY5" fmla="*/ 378 h 91440"/>
                <a:gd name="connsiteX6" fmla="*/ 2181241 w 2209165"/>
                <a:gd name="connsiteY6" fmla="*/ 3593 h 91440"/>
                <a:gd name="connsiteX7" fmla="*/ 2209165 w 2209165"/>
                <a:gd name="connsiteY7" fmla="*/ 45720 h 91440"/>
                <a:gd name="connsiteX8" fmla="*/ 2181241 w 2209165"/>
                <a:gd name="connsiteY8" fmla="*/ 87847 h 91440"/>
                <a:gd name="connsiteX9" fmla="*/ 2165317 w 2209165"/>
                <a:gd name="connsiteY9" fmla="*/ 91062 h 91440"/>
                <a:gd name="connsiteX10" fmla="*/ 2165317 w 2209165"/>
                <a:gd name="connsiteY10" fmla="*/ 91440 h 91440"/>
                <a:gd name="connsiteX11" fmla="*/ 2163445 w 2209165"/>
                <a:gd name="connsiteY11" fmla="*/ 91440 h 91440"/>
                <a:gd name="connsiteX12" fmla="*/ 47606 w 2209165"/>
                <a:gd name="connsiteY12" fmla="*/ 91440 h 91440"/>
                <a:gd name="connsiteX13" fmla="*/ 47606 w 2209165"/>
                <a:gd name="connsiteY13" fmla="*/ 91059 h 91440"/>
                <a:gd name="connsiteX14" fmla="*/ 45720 w 2209165"/>
                <a:gd name="connsiteY14" fmla="*/ 91440 h 91440"/>
                <a:gd name="connsiteX15" fmla="*/ 0 w 2209165"/>
                <a:gd name="connsiteY15" fmla="*/ 45720 h 91440"/>
                <a:gd name="connsiteX16" fmla="*/ 45720 w 2209165"/>
                <a:gd name="connsiteY16" fmla="*/ 0 h 9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09165" h="91440">
                  <a:moveTo>
                    <a:pt x="45720" y="0"/>
                  </a:moveTo>
                  <a:lnTo>
                    <a:pt x="47606" y="381"/>
                  </a:lnTo>
                  <a:lnTo>
                    <a:pt x="47606" y="0"/>
                  </a:lnTo>
                  <a:lnTo>
                    <a:pt x="2163445" y="0"/>
                  </a:lnTo>
                  <a:lnTo>
                    <a:pt x="2165317" y="0"/>
                  </a:lnTo>
                  <a:lnTo>
                    <a:pt x="2165317" y="378"/>
                  </a:lnTo>
                  <a:lnTo>
                    <a:pt x="2181241" y="3593"/>
                  </a:lnTo>
                  <a:cubicBezTo>
                    <a:pt x="2197651" y="10534"/>
                    <a:pt x="2209165" y="26783"/>
                    <a:pt x="2209165" y="45720"/>
                  </a:cubicBezTo>
                  <a:cubicBezTo>
                    <a:pt x="2209165" y="64658"/>
                    <a:pt x="2197651" y="80906"/>
                    <a:pt x="2181241" y="87847"/>
                  </a:cubicBezTo>
                  <a:lnTo>
                    <a:pt x="2165317" y="91062"/>
                  </a:lnTo>
                  <a:lnTo>
                    <a:pt x="2165317" y="91440"/>
                  </a:lnTo>
                  <a:lnTo>
                    <a:pt x="2163445" y="91440"/>
                  </a:lnTo>
                  <a:lnTo>
                    <a:pt x="47606" y="91440"/>
                  </a:lnTo>
                  <a:lnTo>
                    <a:pt x="47606" y="91059"/>
                  </a:lnTo>
                  <a:lnTo>
                    <a:pt x="45720" y="91440"/>
                  </a:lnTo>
                  <a:cubicBezTo>
                    <a:pt x="20470" y="91440"/>
                    <a:pt x="0" y="70970"/>
                    <a:pt x="0" y="45720"/>
                  </a:cubicBezTo>
                  <a:cubicBezTo>
                    <a:pt x="0" y="20470"/>
                    <a:pt x="20470" y="0"/>
                    <a:pt x="45720" y="0"/>
                  </a:cubicBezTo>
                  <a:close/>
                </a:path>
              </a:pathLst>
            </a:custGeom>
            <a:solidFill>
              <a:schemeClr val="bg1"/>
            </a:solidFill>
            <a:ln w="19050">
              <a:solidFill>
                <a:srgbClr val="0A4A8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21" name="Straight Arrow Connector 20">
              <a:extLst>
                <a:ext uri="{FF2B5EF4-FFF2-40B4-BE49-F238E27FC236}">
                  <a16:creationId xmlns:a16="http://schemas.microsoft.com/office/drawing/2014/main" id="{F132546B-D322-C743-858F-990F61AA9C69}"/>
                </a:ext>
              </a:extLst>
            </p:cNvPr>
            <p:cNvCxnSpPr>
              <a:cxnSpLocks/>
            </p:cNvCxnSpPr>
            <p:nvPr/>
          </p:nvCxnSpPr>
          <p:spPr>
            <a:xfrm>
              <a:off x="1214142" y="4493960"/>
              <a:ext cx="1209675" cy="0"/>
            </a:xfrm>
            <a:prstGeom prst="straightConnector1">
              <a:avLst/>
            </a:prstGeom>
            <a:ln w="57150">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ACA0008-DE2E-BC41-897D-C5064AEC1869}"/>
                </a:ext>
              </a:extLst>
            </p:cNvPr>
            <p:cNvCxnSpPr>
              <a:cxnSpLocks/>
            </p:cNvCxnSpPr>
            <p:nvPr/>
          </p:nvCxnSpPr>
          <p:spPr>
            <a:xfrm flipV="1">
              <a:off x="3469736" y="3583655"/>
              <a:ext cx="0" cy="201360"/>
            </a:xfrm>
            <a:prstGeom prst="straightConnector1">
              <a:avLst/>
            </a:prstGeom>
            <a:ln w="25400">
              <a:solidFill>
                <a:srgbClr val="5FA4CE"/>
              </a:solidFill>
              <a:tailEnd type="non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45F05E49-1BA3-D04F-A117-3A7A78C9AA76}"/>
                </a:ext>
              </a:extLst>
            </p:cNvPr>
            <p:cNvCxnSpPr>
              <a:cxnSpLocks/>
            </p:cNvCxnSpPr>
            <p:nvPr/>
          </p:nvCxnSpPr>
          <p:spPr>
            <a:xfrm flipH="1" flipV="1">
              <a:off x="3126299" y="3596355"/>
              <a:ext cx="350326" cy="920"/>
            </a:xfrm>
            <a:prstGeom prst="straightConnector1">
              <a:avLst/>
            </a:prstGeom>
            <a:ln w="25400">
              <a:solidFill>
                <a:srgbClr val="5FA4CE"/>
              </a:solidFill>
              <a:tailEnd type="none" w="lg" len="lg"/>
            </a:ln>
          </p:spPr>
          <p:style>
            <a:lnRef idx="1">
              <a:schemeClr val="accent1"/>
            </a:lnRef>
            <a:fillRef idx="0">
              <a:schemeClr val="accent1"/>
            </a:fillRef>
            <a:effectRef idx="0">
              <a:schemeClr val="accent1"/>
            </a:effectRef>
            <a:fontRef idx="minor">
              <a:schemeClr val="tx1"/>
            </a:fontRef>
          </p:style>
        </p:cxnSp>
        <p:sp>
          <p:nvSpPr>
            <p:cNvPr id="27" name="Text Placeholder 1">
              <a:extLst>
                <a:ext uri="{FF2B5EF4-FFF2-40B4-BE49-F238E27FC236}">
                  <a16:creationId xmlns:a16="http://schemas.microsoft.com/office/drawing/2014/main" id="{BBF3E0EE-246B-EC48-8D5C-4E4DA0CC8B1A}"/>
                </a:ext>
              </a:extLst>
            </p:cNvPr>
            <p:cNvSpPr txBox="1">
              <a:spLocks/>
            </p:cNvSpPr>
            <p:nvPr/>
          </p:nvSpPr>
          <p:spPr>
            <a:xfrm>
              <a:off x="1478132" y="3405856"/>
              <a:ext cx="818513" cy="177799"/>
            </a:xfrm>
            <a:prstGeom prst="rect">
              <a:avLst/>
            </a:prstGeom>
          </p:spPr>
          <p:txBody>
            <a:bodyPr wrap="square" lIns="0" tIns="0" rIns="0" bIns="0">
              <a:noAutofit/>
            </a:bodyPr>
            <a:lstStyle>
              <a:lvl1pPr marL="0"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1pPr>
              <a:lvl2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2pPr>
              <a:lvl3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3pPr>
              <a:lvl4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4pPr>
              <a:lvl5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5pPr>
              <a:lvl6pPr marL="113157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6pPr>
              <a:lvl7pPr marL="133731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7pPr>
              <a:lvl8pPr marL="154305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8pPr>
              <a:lvl9pPr marL="174879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9pPr>
            </a:lstStyle>
            <a:p>
              <a:pPr algn="ctr"/>
              <a:r>
                <a:rPr lang="en-US" sz="1100" b="1">
                  <a:solidFill>
                    <a:srgbClr val="0A4A8E"/>
                  </a:solidFill>
                </a:rPr>
                <a:t>Cycle Time</a:t>
              </a:r>
            </a:p>
          </p:txBody>
        </p:sp>
        <p:sp>
          <p:nvSpPr>
            <p:cNvPr id="28" name="Text Placeholder 1">
              <a:extLst>
                <a:ext uri="{FF2B5EF4-FFF2-40B4-BE49-F238E27FC236}">
                  <a16:creationId xmlns:a16="http://schemas.microsoft.com/office/drawing/2014/main" id="{EA272B61-D1C9-7849-BE61-4A3945F84BA3}"/>
                </a:ext>
              </a:extLst>
            </p:cNvPr>
            <p:cNvSpPr txBox="1">
              <a:spLocks/>
            </p:cNvSpPr>
            <p:nvPr/>
          </p:nvSpPr>
          <p:spPr>
            <a:xfrm>
              <a:off x="3090248" y="3405856"/>
              <a:ext cx="425601" cy="177799"/>
            </a:xfrm>
            <a:prstGeom prst="rect">
              <a:avLst/>
            </a:prstGeom>
          </p:spPr>
          <p:txBody>
            <a:bodyPr wrap="square" lIns="0" tIns="0" rIns="0" bIns="0">
              <a:noAutofit/>
            </a:bodyPr>
            <a:lstStyle>
              <a:lvl1pPr marL="0"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1pPr>
              <a:lvl2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2pPr>
              <a:lvl3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3pPr>
              <a:lvl4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4pPr>
              <a:lvl5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5pPr>
              <a:lvl6pPr marL="113157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6pPr>
              <a:lvl7pPr marL="133731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7pPr>
              <a:lvl8pPr marL="154305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8pPr>
              <a:lvl9pPr marL="174879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9pPr>
            </a:lstStyle>
            <a:p>
              <a:pPr algn="ctr"/>
              <a:r>
                <a:rPr lang="en-US" sz="1100" b="1">
                  <a:solidFill>
                    <a:srgbClr val="0A4A8E"/>
                  </a:solidFill>
                </a:rPr>
                <a:t>(CT)</a:t>
              </a:r>
            </a:p>
          </p:txBody>
        </p:sp>
        <p:sp>
          <p:nvSpPr>
            <p:cNvPr id="29" name="Rectangle 28">
              <a:extLst>
                <a:ext uri="{FF2B5EF4-FFF2-40B4-BE49-F238E27FC236}">
                  <a16:creationId xmlns:a16="http://schemas.microsoft.com/office/drawing/2014/main" id="{92456D36-6D0D-4645-9E22-69CF7A6A7ADE}"/>
                </a:ext>
              </a:extLst>
            </p:cNvPr>
            <p:cNvSpPr/>
            <p:nvPr/>
          </p:nvSpPr>
          <p:spPr>
            <a:xfrm>
              <a:off x="3421572" y="3830768"/>
              <a:ext cx="98964" cy="139697"/>
            </a:xfrm>
            <a:prstGeom prst="rect">
              <a:avLst/>
            </a:prstGeom>
            <a:solidFill>
              <a:schemeClr val="bg1"/>
            </a:solidFill>
            <a:ln w="2540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83321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F61B99-D0A5-0747-A4E9-0CEA01EE05A0}"/>
              </a:ext>
            </a:extLst>
          </p:cNvPr>
          <p:cNvSpPr>
            <a:spLocks noGrp="1"/>
          </p:cNvSpPr>
          <p:nvPr>
            <p:ph type="body" sz="quarter" idx="14"/>
          </p:nvPr>
        </p:nvSpPr>
        <p:spPr>
          <a:xfrm>
            <a:off x="594359" y="1600200"/>
            <a:ext cx="2980649" cy="3938954"/>
          </a:xfrm>
        </p:spPr>
        <p:txBody>
          <a:bodyPr/>
          <a:lstStyle/>
          <a:p>
            <a:r>
              <a:rPr lang="en-US" dirty="0"/>
              <a:t>Lean is a set of concepts, principles and tools used           to create and deliver the most value from the customers perspective while consuming </a:t>
            </a:r>
            <a:br>
              <a:rPr lang="en-US" dirty="0"/>
            </a:br>
            <a:r>
              <a:rPr lang="en-US" dirty="0"/>
              <a:t>the fewest resources and fully utilizing the skills and knowledge of those who do the work.</a:t>
            </a:r>
          </a:p>
        </p:txBody>
      </p:sp>
      <p:sp>
        <p:nvSpPr>
          <p:cNvPr id="3" name="Title 2">
            <a:extLst>
              <a:ext uri="{FF2B5EF4-FFF2-40B4-BE49-F238E27FC236}">
                <a16:creationId xmlns:a16="http://schemas.microsoft.com/office/drawing/2014/main" id="{08DDB5CF-506F-B047-A84A-F17C184E572D}"/>
              </a:ext>
            </a:extLst>
          </p:cNvPr>
          <p:cNvSpPr>
            <a:spLocks noGrp="1"/>
          </p:cNvSpPr>
          <p:nvPr>
            <p:ph type="title"/>
          </p:nvPr>
        </p:nvSpPr>
        <p:spPr/>
        <p:txBody>
          <a:bodyPr/>
          <a:lstStyle/>
          <a:p>
            <a:r>
              <a:rPr lang="en-US"/>
              <a:t>Lean Definition</a:t>
            </a:r>
          </a:p>
        </p:txBody>
      </p:sp>
    </p:spTree>
    <p:extLst>
      <p:ext uri="{BB962C8B-B14F-4D97-AF65-F5344CB8AC3E}">
        <p14:creationId xmlns:p14="http://schemas.microsoft.com/office/powerpoint/2010/main" val="2922536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A88DB4-7F20-C24F-B04D-4A8CA8E4870F}"/>
              </a:ext>
            </a:extLst>
          </p:cNvPr>
          <p:cNvSpPr>
            <a:spLocks noGrp="1"/>
          </p:cNvSpPr>
          <p:nvPr>
            <p:ph type="body" sz="quarter" idx="14"/>
          </p:nvPr>
        </p:nvSpPr>
        <p:spPr/>
        <p:txBody>
          <a:bodyPr/>
          <a:lstStyle/>
          <a:p>
            <a:pPr marL="176213" indent="-176213">
              <a:buFont typeface="Arial" panose="020B0604020202020204" pitchFamily="34" charset="0"/>
              <a:buChar char="•"/>
            </a:pPr>
            <a:r>
              <a:rPr lang="en-US" dirty="0"/>
              <a:t>Service Family Matrix</a:t>
            </a:r>
          </a:p>
          <a:p>
            <a:pPr marL="176213" indent="-176213">
              <a:buFont typeface="Arial" panose="020B0604020202020204" pitchFamily="34" charset="0"/>
              <a:buChar char="•"/>
            </a:pPr>
            <a:r>
              <a:rPr lang="en-US" dirty="0"/>
              <a:t>General guideline -&gt; 80% common process steps </a:t>
            </a:r>
          </a:p>
          <a:p>
            <a:pPr marL="176213" indent="-176213">
              <a:buFont typeface="Arial" panose="020B0604020202020204" pitchFamily="34" charset="0"/>
              <a:buChar char="•"/>
            </a:pPr>
            <a:r>
              <a:rPr lang="en-US" dirty="0"/>
              <a:t>General guideline -&gt; 30% maximum variation in total process time</a:t>
            </a:r>
          </a:p>
        </p:txBody>
      </p:sp>
      <p:sp>
        <p:nvSpPr>
          <p:cNvPr id="3" name="Title 2">
            <a:extLst>
              <a:ext uri="{FF2B5EF4-FFF2-40B4-BE49-F238E27FC236}">
                <a16:creationId xmlns:a16="http://schemas.microsoft.com/office/drawing/2014/main" id="{DE0F6349-A15A-3742-B77F-220242693E94}"/>
              </a:ext>
            </a:extLst>
          </p:cNvPr>
          <p:cNvSpPr>
            <a:spLocks noGrp="1"/>
          </p:cNvSpPr>
          <p:nvPr>
            <p:ph type="title"/>
          </p:nvPr>
        </p:nvSpPr>
        <p:spPr>
          <a:xfrm>
            <a:off x="457200" y="319954"/>
            <a:ext cx="3200400" cy="886397"/>
          </a:xfrm>
        </p:spPr>
        <p:txBody>
          <a:bodyPr/>
          <a:lstStyle/>
          <a:p>
            <a:r>
              <a:rPr lang="en-US"/>
              <a:t>Define Service/Product Families </a:t>
            </a:r>
          </a:p>
        </p:txBody>
      </p:sp>
    </p:spTree>
    <p:extLst>
      <p:ext uri="{BB962C8B-B14F-4D97-AF65-F5344CB8AC3E}">
        <p14:creationId xmlns:p14="http://schemas.microsoft.com/office/powerpoint/2010/main" val="33518030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9D1AC00-16A5-D54D-BC39-738BCFF4D5F5}"/>
              </a:ext>
            </a:extLst>
          </p:cNvPr>
          <p:cNvSpPr>
            <a:spLocks noGrp="1"/>
          </p:cNvSpPr>
          <p:nvPr>
            <p:ph type="body" sz="quarter" idx="14"/>
          </p:nvPr>
        </p:nvSpPr>
        <p:spPr>
          <a:xfrm>
            <a:off x="671945" y="1600200"/>
            <a:ext cx="2926080" cy="1979815"/>
          </a:xfrm>
        </p:spPr>
        <p:txBody>
          <a:bodyPr/>
          <a:lstStyle/>
          <a:p>
            <a:pPr marL="176213" indent="-176213">
              <a:buFont typeface="Arial" panose="020B0604020202020204" pitchFamily="34" charset="0"/>
              <a:buChar char="•"/>
            </a:pPr>
            <a:r>
              <a:rPr lang="en-US"/>
              <a:t>Takt time </a:t>
            </a:r>
          </a:p>
          <a:p>
            <a:pPr marL="176213" indent="-176213">
              <a:buFont typeface="Arial" panose="020B0604020202020204" pitchFamily="34" charset="0"/>
              <a:buChar char="•"/>
            </a:pPr>
            <a:r>
              <a:rPr lang="en-US"/>
              <a:t>Finished good strategy </a:t>
            </a:r>
          </a:p>
          <a:p>
            <a:pPr marL="176213" indent="-176213">
              <a:buFont typeface="Arial" panose="020B0604020202020204" pitchFamily="34" charset="0"/>
              <a:buChar char="•"/>
            </a:pPr>
            <a:r>
              <a:rPr lang="en-US"/>
              <a:t>Continuous flow </a:t>
            </a:r>
          </a:p>
          <a:p>
            <a:pPr marL="176213" indent="-176213">
              <a:buFont typeface="Arial" panose="020B0604020202020204" pitchFamily="34" charset="0"/>
              <a:buChar char="•"/>
            </a:pPr>
            <a:r>
              <a:rPr lang="en-US"/>
              <a:t>FIFO </a:t>
            </a:r>
          </a:p>
          <a:p>
            <a:pPr marL="176213" indent="-176213">
              <a:buFont typeface="Arial" panose="020B0604020202020204" pitchFamily="34" charset="0"/>
              <a:buChar char="•"/>
            </a:pPr>
            <a:r>
              <a:rPr lang="en-US"/>
              <a:t>Pull </a:t>
            </a:r>
          </a:p>
          <a:p>
            <a:pPr marL="176213" indent="-176213">
              <a:buFont typeface="Arial" panose="020B0604020202020204" pitchFamily="34" charset="0"/>
              <a:buChar char="•"/>
            </a:pPr>
            <a:r>
              <a:rPr lang="en-US"/>
              <a:t>Standard work </a:t>
            </a:r>
          </a:p>
          <a:p>
            <a:endParaRPr lang="en-US"/>
          </a:p>
        </p:txBody>
      </p:sp>
      <p:sp>
        <p:nvSpPr>
          <p:cNvPr id="4" name="Title 3">
            <a:extLst>
              <a:ext uri="{FF2B5EF4-FFF2-40B4-BE49-F238E27FC236}">
                <a16:creationId xmlns:a16="http://schemas.microsoft.com/office/drawing/2014/main" id="{D2050652-CB2D-CF41-8308-BA34411000CF}"/>
              </a:ext>
            </a:extLst>
          </p:cNvPr>
          <p:cNvSpPr>
            <a:spLocks noGrp="1"/>
          </p:cNvSpPr>
          <p:nvPr>
            <p:ph type="title"/>
          </p:nvPr>
        </p:nvSpPr>
        <p:spPr>
          <a:xfrm>
            <a:off x="457200" y="24487"/>
            <a:ext cx="3200400" cy="1181862"/>
          </a:xfrm>
        </p:spPr>
        <p:txBody>
          <a:bodyPr/>
          <a:lstStyle/>
          <a:p>
            <a:br>
              <a:rPr lang="en-US" dirty="0"/>
            </a:br>
            <a:br>
              <a:rPr lang="en-US" dirty="0"/>
            </a:br>
            <a:r>
              <a:rPr lang="en-US" dirty="0"/>
              <a:t>9 Steps for Value Stream Design </a:t>
            </a:r>
          </a:p>
        </p:txBody>
      </p:sp>
      <p:sp>
        <p:nvSpPr>
          <p:cNvPr id="6" name="Text Placeholder 4">
            <a:extLst>
              <a:ext uri="{FF2B5EF4-FFF2-40B4-BE49-F238E27FC236}">
                <a16:creationId xmlns:a16="http://schemas.microsoft.com/office/drawing/2014/main" id="{99CE7AAC-B81B-844F-8B6E-C1EB8E29CFBE}"/>
              </a:ext>
            </a:extLst>
          </p:cNvPr>
          <p:cNvSpPr txBox="1">
            <a:spLocks/>
          </p:cNvSpPr>
          <p:nvPr/>
        </p:nvSpPr>
        <p:spPr>
          <a:xfrm>
            <a:off x="671945" y="4149437"/>
            <a:ext cx="2926080" cy="949035"/>
          </a:xfrm>
          <a:prstGeom prst="rect">
            <a:avLst/>
          </a:prstGeom>
        </p:spPr>
        <p:txBody>
          <a:bodyPr wrap="square" lIns="0" tIns="0" rIns="0" bIns="0">
            <a:noAutofit/>
          </a:bodyPr>
          <a:lstStyle>
            <a:lvl1pPr marL="0"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1pPr>
            <a:lvl2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2pPr>
            <a:lvl3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3pPr>
            <a:lvl4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4pPr>
            <a:lvl5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5pPr>
            <a:lvl6pPr marL="113157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6pPr>
            <a:lvl7pPr marL="133731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7pPr>
            <a:lvl8pPr marL="154305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8pPr>
            <a:lvl9pPr marL="174879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9pPr>
          </a:lstStyle>
          <a:p>
            <a:pPr marL="176213" indent="-176213">
              <a:buFont typeface="Arial" panose="020B0604020202020204" pitchFamily="34" charset="0"/>
              <a:buChar char="•"/>
            </a:pPr>
            <a:r>
              <a:rPr lang="en-US"/>
              <a:t>Single point schedule</a:t>
            </a:r>
          </a:p>
          <a:p>
            <a:pPr marL="176213" indent="-176213">
              <a:buFont typeface="Arial" panose="020B0604020202020204" pitchFamily="34" charset="0"/>
              <a:buChar char="•"/>
            </a:pPr>
            <a:r>
              <a:rPr lang="en-US"/>
              <a:t>Interval</a:t>
            </a:r>
          </a:p>
          <a:p>
            <a:pPr marL="176213" indent="-176213">
              <a:buFont typeface="Arial" panose="020B0604020202020204" pitchFamily="34" charset="0"/>
              <a:buChar char="•"/>
            </a:pPr>
            <a:r>
              <a:rPr lang="en-US"/>
              <a:t>Pitch</a:t>
            </a:r>
          </a:p>
        </p:txBody>
      </p:sp>
      <p:cxnSp>
        <p:nvCxnSpPr>
          <p:cNvPr id="3" name="Straight Connector 2">
            <a:extLst>
              <a:ext uri="{FF2B5EF4-FFF2-40B4-BE49-F238E27FC236}">
                <a16:creationId xmlns:a16="http://schemas.microsoft.com/office/drawing/2014/main" id="{4B5A56C2-07B1-E34A-9353-5FA5FF6840A7}"/>
              </a:ext>
            </a:extLst>
          </p:cNvPr>
          <p:cNvCxnSpPr>
            <a:cxnSpLocks/>
          </p:cNvCxnSpPr>
          <p:nvPr/>
        </p:nvCxnSpPr>
        <p:spPr>
          <a:xfrm>
            <a:off x="671945" y="3868188"/>
            <a:ext cx="2883999" cy="0"/>
          </a:xfrm>
          <a:prstGeom prst="line">
            <a:avLst/>
          </a:prstGeom>
          <a:ln w="38100">
            <a:solidFill>
              <a:srgbClr val="5FA4CE"/>
            </a:solidFill>
            <a:prstDash val="dash"/>
          </a:ln>
        </p:spPr>
        <p:style>
          <a:lnRef idx="1">
            <a:schemeClr val="accent1"/>
          </a:lnRef>
          <a:fillRef idx="0">
            <a:schemeClr val="accent1"/>
          </a:fillRef>
          <a:effectRef idx="0">
            <a:schemeClr val="accent1"/>
          </a:effectRef>
          <a:fontRef idx="minor">
            <a:schemeClr val="tx1"/>
          </a:fontRef>
        </p:style>
      </p:cxnSp>
      <p:sp>
        <p:nvSpPr>
          <p:cNvPr id="7" name="Text Placeholder 4">
            <a:extLst>
              <a:ext uri="{FF2B5EF4-FFF2-40B4-BE49-F238E27FC236}">
                <a16:creationId xmlns:a16="http://schemas.microsoft.com/office/drawing/2014/main" id="{8BC9748C-B9E2-2945-A9D0-7CDF589C068F}"/>
              </a:ext>
            </a:extLst>
          </p:cNvPr>
          <p:cNvSpPr txBox="1">
            <a:spLocks/>
          </p:cNvSpPr>
          <p:nvPr/>
        </p:nvSpPr>
        <p:spPr>
          <a:xfrm rot="16200000">
            <a:off x="2493472" y="2431820"/>
            <a:ext cx="1936174" cy="272933"/>
          </a:xfrm>
          <a:prstGeom prst="rect">
            <a:avLst/>
          </a:prstGeom>
        </p:spPr>
        <p:txBody>
          <a:bodyPr wrap="square" lIns="0" tIns="0" rIns="0" bIns="0">
            <a:noAutofit/>
          </a:bodyPr>
          <a:lstStyle>
            <a:lvl1pPr marL="0"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1pPr>
            <a:lvl2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2pPr>
            <a:lvl3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3pPr>
            <a:lvl4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4pPr>
            <a:lvl5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5pPr>
            <a:lvl6pPr marL="113157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6pPr>
            <a:lvl7pPr marL="133731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7pPr>
            <a:lvl8pPr marL="154305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8pPr>
            <a:lvl9pPr marL="174879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9pPr>
          </a:lstStyle>
          <a:p>
            <a:pPr algn="ctr"/>
            <a:r>
              <a:rPr lang="en-US" sz="1400" b="1">
                <a:solidFill>
                  <a:srgbClr val="0A4A8E"/>
                </a:solidFill>
              </a:rPr>
              <a:t>Design future state</a:t>
            </a:r>
          </a:p>
        </p:txBody>
      </p:sp>
      <p:sp>
        <p:nvSpPr>
          <p:cNvPr id="8" name="Text Placeholder 4">
            <a:extLst>
              <a:ext uri="{FF2B5EF4-FFF2-40B4-BE49-F238E27FC236}">
                <a16:creationId xmlns:a16="http://schemas.microsoft.com/office/drawing/2014/main" id="{AE7D3058-E164-5F41-8C21-8AD2A0F99261}"/>
              </a:ext>
            </a:extLst>
          </p:cNvPr>
          <p:cNvSpPr txBox="1">
            <a:spLocks/>
          </p:cNvSpPr>
          <p:nvPr/>
        </p:nvSpPr>
        <p:spPr>
          <a:xfrm rot="16200000">
            <a:off x="2493472" y="4660596"/>
            <a:ext cx="1936174" cy="272933"/>
          </a:xfrm>
          <a:prstGeom prst="rect">
            <a:avLst/>
          </a:prstGeom>
        </p:spPr>
        <p:txBody>
          <a:bodyPr wrap="square" lIns="0" tIns="0" rIns="0" bIns="0">
            <a:noAutofit/>
          </a:bodyPr>
          <a:lstStyle>
            <a:lvl1pPr marL="0"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1pPr>
            <a:lvl2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2pPr>
            <a:lvl3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3pPr>
            <a:lvl4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4pPr>
            <a:lvl5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5pPr>
            <a:lvl6pPr marL="113157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6pPr>
            <a:lvl7pPr marL="133731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7pPr>
            <a:lvl8pPr marL="154305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8pPr>
            <a:lvl9pPr marL="174879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9pPr>
          </a:lstStyle>
          <a:p>
            <a:pPr algn="ctr"/>
            <a:r>
              <a:rPr lang="en-US" sz="1400" b="1" dirty="0">
                <a:solidFill>
                  <a:srgbClr val="0A4A8E"/>
                </a:solidFill>
              </a:rPr>
              <a:t>Operate future state</a:t>
            </a:r>
          </a:p>
        </p:txBody>
      </p:sp>
    </p:spTree>
    <p:extLst>
      <p:ext uri="{BB962C8B-B14F-4D97-AF65-F5344CB8AC3E}">
        <p14:creationId xmlns:p14="http://schemas.microsoft.com/office/powerpoint/2010/main" val="15010340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A88DB4-7F20-C24F-B04D-4A8CA8E4870F}"/>
              </a:ext>
            </a:extLst>
          </p:cNvPr>
          <p:cNvSpPr>
            <a:spLocks noGrp="1"/>
          </p:cNvSpPr>
          <p:nvPr>
            <p:ph type="body" sz="quarter" idx="14"/>
          </p:nvPr>
        </p:nvSpPr>
        <p:spPr>
          <a:xfrm>
            <a:off x="594360" y="1431237"/>
            <a:ext cx="2926080" cy="2138710"/>
          </a:xfrm>
        </p:spPr>
        <p:txBody>
          <a:bodyPr/>
          <a:lstStyle/>
          <a:p>
            <a:pPr marL="176213" indent="-176213">
              <a:buFont typeface="Arial" panose="020B0604020202020204" pitchFamily="34" charset="0"/>
              <a:buChar char="•"/>
            </a:pPr>
            <a:r>
              <a:rPr lang="en-US" dirty="0"/>
              <a:t>Define activity level work </a:t>
            </a:r>
            <a:br>
              <a:rPr lang="en-US" dirty="0"/>
            </a:br>
            <a:r>
              <a:rPr lang="en-US" dirty="0"/>
              <a:t>elements within each process. </a:t>
            </a:r>
          </a:p>
          <a:p>
            <a:pPr marL="176213" indent="-176213">
              <a:buFont typeface="Arial" panose="020B0604020202020204" pitchFamily="34" charset="0"/>
              <a:buChar char="•"/>
            </a:pPr>
            <a:r>
              <a:rPr lang="en-US" dirty="0"/>
              <a:t>Balance the elements to takt time to meet demand. </a:t>
            </a:r>
          </a:p>
          <a:p>
            <a:pPr marL="176213" indent="-176213">
              <a:buFont typeface="Arial" panose="020B0604020202020204" pitchFamily="34" charset="0"/>
              <a:buChar char="•"/>
            </a:pPr>
            <a:r>
              <a:rPr lang="en-US" dirty="0"/>
              <a:t>Core work is defined as work that requires a specific skillset to perform. All other work is non-core. </a:t>
            </a:r>
          </a:p>
          <a:p>
            <a:endParaRPr lang="en-US" dirty="0"/>
          </a:p>
        </p:txBody>
      </p:sp>
      <p:sp>
        <p:nvSpPr>
          <p:cNvPr id="3" name="Title 2">
            <a:extLst>
              <a:ext uri="{FF2B5EF4-FFF2-40B4-BE49-F238E27FC236}">
                <a16:creationId xmlns:a16="http://schemas.microsoft.com/office/drawing/2014/main" id="{DE0F6349-A15A-3742-B77F-220242693E94}"/>
              </a:ext>
            </a:extLst>
          </p:cNvPr>
          <p:cNvSpPr>
            <a:spLocks noGrp="1"/>
          </p:cNvSpPr>
          <p:nvPr>
            <p:ph type="title"/>
          </p:nvPr>
        </p:nvSpPr>
        <p:spPr>
          <a:xfrm>
            <a:off x="457200" y="910885"/>
            <a:ext cx="3200400" cy="295466"/>
          </a:xfrm>
        </p:spPr>
        <p:txBody>
          <a:bodyPr/>
          <a:lstStyle/>
          <a:p>
            <a:r>
              <a:rPr lang="en-US"/>
              <a:t>Balance Workload </a:t>
            </a:r>
          </a:p>
        </p:txBody>
      </p:sp>
      <p:sp>
        <p:nvSpPr>
          <p:cNvPr id="13" name="Text Placeholder 1">
            <a:extLst>
              <a:ext uri="{FF2B5EF4-FFF2-40B4-BE49-F238E27FC236}">
                <a16:creationId xmlns:a16="http://schemas.microsoft.com/office/drawing/2014/main" id="{53A45EEB-1E75-1945-9A5D-8015D5402C4D}"/>
              </a:ext>
            </a:extLst>
          </p:cNvPr>
          <p:cNvSpPr txBox="1">
            <a:spLocks/>
          </p:cNvSpPr>
          <p:nvPr/>
        </p:nvSpPr>
        <p:spPr>
          <a:xfrm>
            <a:off x="522051" y="3962775"/>
            <a:ext cx="1476375" cy="242816"/>
          </a:xfrm>
          <a:prstGeom prst="rect">
            <a:avLst/>
          </a:prstGeom>
          <a:solidFill>
            <a:schemeClr val="bg1"/>
          </a:solidFill>
        </p:spPr>
        <p:txBody>
          <a:bodyPr wrap="square" lIns="0" tIns="0" rIns="0" bIns="0">
            <a:noAutofit/>
          </a:bodyPr>
          <a:lstStyle>
            <a:lvl1pPr marL="0"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1pPr>
            <a:lvl2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2pPr>
            <a:lvl3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3pPr>
            <a:lvl4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4pPr>
            <a:lvl5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5pPr>
            <a:lvl6pPr marL="113157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6pPr>
            <a:lvl7pPr marL="133731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7pPr>
            <a:lvl8pPr marL="154305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8pPr>
            <a:lvl9pPr marL="174879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9pPr>
          </a:lstStyle>
          <a:p>
            <a:pPr algn="ctr">
              <a:spcAft>
                <a:spcPts val="100"/>
              </a:spcAft>
            </a:pPr>
            <a:r>
              <a:rPr lang="en-US" sz="600" b="1">
                <a:solidFill>
                  <a:srgbClr val="0A4A8E"/>
                </a:solidFill>
              </a:rPr>
              <a:t>Current State Work Balance Chart</a:t>
            </a:r>
          </a:p>
          <a:p>
            <a:pPr algn="ctr">
              <a:spcAft>
                <a:spcPts val="300"/>
              </a:spcAft>
            </a:pPr>
            <a:r>
              <a:rPr lang="en-US" sz="600">
                <a:solidFill>
                  <a:srgbClr val="0A4A8E"/>
                </a:solidFill>
              </a:rPr>
              <a:t>Core Work</a:t>
            </a:r>
          </a:p>
        </p:txBody>
      </p:sp>
      <p:sp>
        <p:nvSpPr>
          <p:cNvPr id="49" name="Text Placeholder 1">
            <a:extLst>
              <a:ext uri="{FF2B5EF4-FFF2-40B4-BE49-F238E27FC236}">
                <a16:creationId xmlns:a16="http://schemas.microsoft.com/office/drawing/2014/main" id="{D69FFFDF-268F-B34B-8555-6E1CF7FF466D}"/>
              </a:ext>
            </a:extLst>
          </p:cNvPr>
          <p:cNvSpPr txBox="1">
            <a:spLocks/>
          </p:cNvSpPr>
          <p:nvPr/>
        </p:nvSpPr>
        <p:spPr>
          <a:xfrm>
            <a:off x="704826" y="5203822"/>
            <a:ext cx="1108099" cy="81673"/>
          </a:xfrm>
          <a:prstGeom prst="rect">
            <a:avLst/>
          </a:prstGeom>
          <a:solidFill>
            <a:schemeClr val="bg1"/>
          </a:solidFill>
        </p:spPr>
        <p:txBody>
          <a:bodyPr wrap="square" lIns="0" tIns="0" rIns="0" bIns="0">
            <a:noAutofit/>
          </a:bodyPr>
          <a:lstStyle>
            <a:lvl1pPr marL="0"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1pPr>
            <a:lvl2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2pPr>
            <a:lvl3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3pPr>
            <a:lvl4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4pPr>
            <a:lvl5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5pPr>
            <a:lvl6pPr marL="113157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6pPr>
            <a:lvl7pPr marL="133731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7pPr>
            <a:lvl8pPr marL="154305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8pPr>
            <a:lvl9pPr marL="174879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9pPr>
          </a:lstStyle>
          <a:p>
            <a:pPr>
              <a:spcAft>
                <a:spcPts val="100"/>
              </a:spcAft>
              <a:tabLst>
                <a:tab pos="301752" algn="l"/>
                <a:tab pos="594360" algn="l"/>
                <a:tab pos="886968" algn="l"/>
              </a:tabLst>
            </a:pPr>
            <a:r>
              <a:rPr lang="en-US" sz="600"/>
              <a:t>Op1	Op2	Op3	Op4</a:t>
            </a:r>
          </a:p>
        </p:txBody>
      </p:sp>
      <p:grpSp>
        <p:nvGrpSpPr>
          <p:cNvPr id="64" name="Group 63">
            <a:extLst>
              <a:ext uri="{FF2B5EF4-FFF2-40B4-BE49-F238E27FC236}">
                <a16:creationId xmlns:a16="http://schemas.microsoft.com/office/drawing/2014/main" id="{8E440235-10A2-2444-B93D-E6E83B8E5E0C}"/>
              </a:ext>
            </a:extLst>
          </p:cNvPr>
          <p:cNvGrpSpPr/>
          <p:nvPr/>
        </p:nvGrpSpPr>
        <p:grpSpPr>
          <a:xfrm>
            <a:off x="571500" y="4205591"/>
            <a:ext cx="1335121" cy="956959"/>
            <a:chOff x="571500" y="4205591"/>
            <a:chExt cx="1335121" cy="956959"/>
          </a:xfrm>
        </p:grpSpPr>
        <p:grpSp>
          <p:nvGrpSpPr>
            <p:cNvPr id="20" name="Group 19">
              <a:extLst>
                <a:ext uri="{FF2B5EF4-FFF2-40B4-BE49-F238E27FC236}">
                  <a16:creationId xmlns:a16="http://schemas.microsoft.com/office/drawing/2014/main" id="{E6283CFE-9F14-9148-AA46-FC58C4E66D4F}"/>
                </a:ext>
              </a:extLst>
            </p:cNvPr>
            <p:cNvGrpSpPr/>
            <p:nvPr/>
          </p:nvGrpSpPr>
          <p:grpSpPr>
            <a:xfrm>
              <a:off x="571500" y="4231531"/>
              <a:ext cx="1335121" cy="904673"/>
              <a:chOff x="571500" y="4231531"/>
              <a:chExt cx="1335121" cy="904673"/>
            </a:xfrm>
          </p:grpSpPr>
          <p:cxnSp>
            <p:nvCxnSpPr>
              <p:cNvPr id="7" name="Straight Connector 6">
                <a:extLst>
                  <a:ext uri="{FF2B5EF4-FFF2-40B4-BE49-F238E27FC236}">
                    <a16:creationId xmlns:a16="http://schemas.microsoft.com/office/drawing/2014/main" id="{04F201AF-4D93-5746-BBB9-CE35F10D0CD7}"/>
                  </a:ext>
                </a:extLst>
              </p:cNvPr>
              <p:cNvCxnSpPr>
                <a:cxnSpLocks/>
              </p:cNvCxnSpPr>
              <p:nvPr/>
            </p:nvCxnSpPr>
            <p:spPr>
              <a:xfrm>
                <a:off x="574743" y="4231531"/>
                <a:ext cx="0" cy="904673"/>
              </a:xfrm>
              <a:prstGeom prst="line">
                <a:avLst/>
              </a:prstGeom>
              <a:ln w="12700">
                <a:solidFill>
                  <a:srgbClr val="0A4A8E"/>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F5E398B-777A-6A4A-B8A1-D73872F2F5E8}"/>
                  </a:ext>
                </a:extLst>
              </p:cNvPr>
              <p:cNvCxnSpPr>
                <a:cxnSpLocks/>
              </p:cNvCxnSpPr>
              <p:nvPr/>
            </p:nvCxnSpPr>
            <p:spPr>
              <a:xfrm flipH="1">
                <a:off x="571500" y="5129718"/>
                <a:ext cx="1335121" cy="0"/>
              </a:xfrm>
              <a:prstGeom prst="line">
                <a:avLst/>
              </a:prstGeom>
              <a:ln w="12700">
                <a:solidFill>
                  <a:srgbClr val="0A4A8E"/>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FEEDDE23-B3B9-E441-A8EE-61A3EA0DDF7F}"/>
                </a:ext>
              </a:extLst>
            </p:cNvPr>
            <p:cNvGrpSpPr/>
            <p:nvPr/>
          </p:nvGrpSpPr>
          <p:grpSpPr>
            <a:xfrm>
              <a:off x="694177" y="4367582"/>
              <a:ext cx="171516" cy="762136"/>
              <a:chOff x="-884892" y="4371839"/>
              <a:chExt cx="171516" cy="762136"/>
            </a:xfrm>
          </p:grpSpPr>
          <p:sp>
            <p:nvSpPr>
              <p:cNvPr id="24" name="Rectangle 23">
                <a:extLst>
                  <a:ext uri="{FF2B5EF4-FFF2-40B4-BE49-F238E27FC236}">
                    <a16:creationId xmlns:a16="http://schemas.microsoft.com/office/drawing/2014/main" id="{D0689786-8D95-7841-89F7-FA26E55D05EE}"/>
                  </a:ext>
                </a:extLst>
              </p:cNvPr>
              <p:cNvSpPr/>
              <p:nvPr/>
            </p:nvSpPr>
            <p:spPr>
              <a:xfrm>
                <a:off x="-884892" y="4486275"/>
                <a:ext cx="171516" cy="647700"/>
              </a:xfrm>
              <a:prstGeom prst="rect">
                <a:avLst/>
              </a:prstGeom>
              <a:solidFill>
                <a:srgbClr val="5FA4CE"/>
              </a:solidFill>
              <a:ln w="9525">
                <a:solidFill>
                  <a:srgbClr val="0A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CAFE028-FEF3-6D40-97EC-31F5856C368E}"/>
                  </a:ext>
                </a:extLst>
              </p:cNvPr>
              <p:cNvSpPr/>
              <p:nvPr/>
            </p:nvSpPr>
            <p:spPr>
              <a:xfrm>
                <a:off x="-884892" y="4371839"/>
                <a:ext cx="171516" cy="762136"/>
              </a:xfrm>
              <a:prstGeom prst="rect">
                <a:avLst/>
              </a:prstGeom>
              <a:noFill/>
              <a:ln w="9525">
                <a:solidFill>
                  <a:srgbClr val="0A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53C531CD-6BDB-FD4F-B67A-E807F8F21AB4}"/>
                  </a:ext>
                </a:extLst>
              </p:cNvPr>
              <p:cNvCxnSpPr>
                <a:cxnSpLocks/>
              </p:cNvCxnSpPr>
              <p:nvPr/>
            </p:nvCxnSpPr>
            <p:spPr>
              <a:xfrm>
                <a:off x="-884892" y="4813232"/>
                <a:ext cx="171516" cy="0"/>
              </a:xfrm>
              <a:prstGeom prst="line">
                <a:avLst/>
              </a:prstGeom>
              <a:ln w="9525">
                <a:solidFill>
                  <a:srgbClr val="0A4A8E"/>
                </a:solidFill>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72475BF5-D829-6B41-8E02-72F16B24186A}"/>
                </a:ext>
              </a:extLst>
            </p:cNvPr>
            <p:cNvGrpSpPr/>
            <p:nvPr/>
          </p:nvGrpSpPr>
          <p:grpSpPr>
            <a:xfrm>
              <a:off x="987600" y="4262945"/>
              <a:ext cx="171516" cy="866773"/>
              <a:chOff x="-674619" y="4267202"/>
              <a:chExt cx="171516" cy="866773"/>
            </a:xfrm>
          </p:grpSpPr>
          <p:sp>
            <p:nvSpPr>
              <p:cNvPr id="27" name="Rectangle 26">
                <a:extLst>
                  <a:ext uri="{FF2B5EF4-FFF2-40B4-BE49-F238E27FC236}">
                    <a16:creationId xmlns:a16="http://schemas.microsoft.com/office/drawing/2014/main" id="{E2BC2869-43B0-414B-B3F5-13DF3DE6F6E8}"/>
                  </a:ext>
                </a:extLst>
              </p:cNvPr>
              <p:cNvSpPr/>
              <p:nvPr/>
            </p:nvSpPr>
            <p:spPr>
              <a:xfrm>
                <a:off x="-674619" y="4365625"/>
                <a:ext cx="171516" cy="647700"/>
              </a:xfrm>
              <a:prstGeom prst="rect">
                <a:avLst/>
              </a:prstGeom>
              <a:solidFill>
                <a:srgbClr val="5FA4CE"/>
              </a:solidFill>
              <a:ln w="9525">
                <a:solidFill>
                  <a:srgbClr val="0A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3ED7852-4417-8F4E-B116-0A85AB3F199B}"/>
                  </a:ext>
                </a:extLst>
              </p:cNvPr>
              <p:cNvSpPr/>
              <p:nvPr/>
            </p:nvSpPr>
            <p:spPr>
              <a:xfrm>
                <a:off x="-674619" y="4267202"/>
                <a:ext cx="171516" cy="866773"/>
              </a:xfrm>
              <a:prstGeom prst="rect">
                <a:avLst/>
              </a:prstGeom>
              <a:noFill/>
              <a:ln w="9525">
                <a:solidFill>
                  <a:srgbClr val="0A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61829311-1562-044E-9FD5-57AC228DDF3B}"/>
                  </a:ext>
                </a:extLst>
              </p:cNvPr>
              <p:cNvCxnSpPr>
                <a:cxnSpLocks/>
              </p:cNvCxnSpPr>
              <p:nvPr/>
            </p:nvCxnSpPr>
            <p:spPr>
              <a:xfrm>
                <a:off x="-674619" y="4689475"/>
                <a:ext cx="171516" cy="0"/>
              </a:xfrm>
              <a:prstGeom prst="line">
                <a:avLst/>
              </a:prstGeom>
              <a:ln w="9525">
                <a:solidFill>
                  <a:srgbClr val="0A4A8E"/>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2ACF78F0-39C3-AF4C-8057-F779BB78248A}"/>
                </a:ext>
              </a:extLst>
            </p:cNvPr>
            <p:cNvGrpSpPr/>
            <p:nvPr/>
          </p:nvGrpSpPr>
          <p:grpSpPr>
            <a:xfrm>
              <a:off x="1574445" y="4421697"/>
              <a:ext cx="171516" cy="708021"/>
              <a:chOff x="198506" y="4425954"/>
              <a:chExt cx="171516" cy="708021"/>
            </a:xfrm>
          </p:grpSpPr>
          <p:sp>
            <p:nvSpPr>
              <p:cNvPr id="30" name="Rectangle 29">
                <a:extLst>
                  <a:ext uri="{FF2B5EF4-FFF2-40B4-BE49-F238E27FC236}">
                    <a16:creationId xmlns:a16="http://schemas.microsoft.com/office/drawing/2014/main" id="{0528BAA2-6854-DC4B-BC20-C3BD2E6E92FC}"/>
                  </a:ext>
                </a:extLst>
              </p:cNvPr>
              <p:cNvSpPr/>
              <p:nvPr/>
            </p:nvSpPr>
            <p:spPr>
              <a:xfrm>
                <a:off x="198506" y="4470400"/>
                <a:ext cx="171516" cy="625475"/>
              </a:xfrm>
              <a:prstGeom prst="rect">
                <a:avLst/>
              </a:prstGeom>
              <a:solidFill>
                <a:srgbClr val="5FA4CE"/>
              </a:solidFill>
              <a:ln w="9525">
                <a:solidFill>
                  <a:srgbClr val="0A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09FD78D-D0B1-E94D-9C5D-7D5A89E25B46}"/>
                  </a:ext>
                </a:extLst>
              </p:cNvPr>
              <p:cNvSpPr/>
              <p:nvPr/>
            </p:nvSpPr>
            <p:spPr>
              <a:xfrm>
                <a:off x="198506" y="4425954"/>
                <a:ext cx="171516" cy="708021"/>
              </a:xfrm>
              <a:prstGeom prst="rect">
                <a:avLst/>
              </a:prstGeom>
              <a:noFill/>
              <a:ln w="9525">
                <a:solidFill>
                  <a:srgbClr val="0A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ABE4558F-F640-0C40-8E93-60E636F6662B}"/>
                  </a:ext>
                </a:extLst>
              </p:cNvPr>
              <p:cNvCxnSpPr>
                <a:cxnSpLocks/>
              </p:cNvCxnSpPr>
              <p:nvPr/>
            </p:nvCxnSpPr>
            <p:spPr>
              <a:xfrm>
                <a:off x="198506" y="4718050"/>
                <a:ext cx="171516" cy="0"/>
              </a:xfrm>
              <a:prstGeom prst="line">
                <a:avLst/>
              </a:prstGeom>
              <a:ln w="9525">
                <a:solidFill>
                  <a:srgbClr val="0A4A8E"/>
                </a:solidFill>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F5690071-A785-F546-A93D-ABD97FA7ACA6}"/>
                </a:ext>
              </a:extLst>
            </p:cNvPr>
            <p:cNvGrpSpPr/>
            <p:nvPr/>
          </p:nvGrpSpPr>
          <p:grpSpPr>
            <a:xfrm>
              <a:off x="1281023" y="4561396"/>
              <a:ext cx="171516" cy="568322"/>
              <a:chOff x="-439669" y="4565653"/>
              <a:chExt cx="171516" cy="568322"/>
            </a:xfrm>
          </p:grpSpPr>
          <p:sp>
            <p:nvSpPr>
              <p:cNvPr id="35" name="Rectangle 34">
                <a:extLst>
                  <a:ext uri="{FF2B5EF4-FFF2-40B4-BE49-F238E27FC236}">
                    <a16:creationId xmlns:a16="http://schemas.microsoft.com/office/drawing/2014/main" id="{FEEB8CBA-7B37-E24C-A4E7-1A7AB1CA8138}"/>
                  </a:ext>
                </a:extLst>
              </p:cNvPr>
              <p:cNvSpPr/>
              <p:nvPr/>
            </p:nvSpPr>
            <p:spPr>
              <a:xfrm>
                <a:off x="-439669" y="4654549"/>
                <a:ext cx="171516" cy="390526"/>
              </a:xfrm>
              <a:prstGeom prst="rect">
                <a:avLst/>
              </a:prstGeom>
              <a:solidFill>
                <a:srgbClr val="5FA4CE"/>
              </a:solidFill>
              <a:ln w="9525">
                <a:solidFill>
                  <a:srgbClr val="0A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059F18CC-5E6D-8348-A141-11F5D0BCBB09}"/>
                  </a:ext>
                </a:extLst>
              </p:cNvPr>
              <p:cNvSpPr/>
              <p:nvPr/>
            </p:nvSpPr>
            <p:spPr>
              <a:xfrm>
                <a:off x="-439669" y="4565653"/>
                <a:ext cx="171516" cy="568322"/>
              </a:xfrm>
              <a:prstGeom prst="rect">
                <a:avLst/>
              </a:prstGeom>
              <a:noFill/>
              <a:ln w="9525">
                <a:solidFill>
                  <a:srgbClr val="0A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BBC1AAE3-7FDD-864E-9F38-5AFAD36C0B50}"/>
                  </a:ext>
                </a:extLst>
              </p:cNvPr>
              <p:cNvCxnSpPr>
                <a:cxnSpLocks/>
              </p:cNvCxnSpPr>
              <p:nvPr/>
            </p:nvCxnSpPr>
            <p:spPr>
              <a:xfrm>
                <a:off x="-439669" y="4778375"/>
                <a:ext cx="171516" cy="0"/>
              </a:xfrm>
              <a:prstGeom prst="line">
                <a:avLst/>
              </a:prstGeom>
              <a:ln w="9525">
                <a:solidFill>
                  <a:srgbClr val="0A4A8E"/>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29F75D7-0589-5343-AFCA-BB4C823F8E8B}"/>
                  </a:ext>
                </a:extLst>
              </p:cNvPr>
              <p:cNvCxnSpPr>
                <a:cxnSpLocks/>
              </p:cNvCxnSpPr>
              <p:nvPr/>
            </p:nvCxnSpPr>
            <p:spPr>
              <a:xfrm>
                <a:off x="-439669" y="4606925"/>
                <a:ext cx="171516" cy="0"/>
              </a:xfrm>
              <a:prstGeom prst="line">
                <a:avLst/>
              </a:prstGeom>
              <a:ln w="9525">
                <a:solidFill>
                  <a:srgbClr val="0A4A8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C224C69-A4B4-F949-B254-9A0186F6696D}"/>
                  </a:ext>
                </a:extLst>
              </p:cNvPr>
              <p:cNvCxnSpPr>
                <a:cxnSpLocks/>
              </p:cNvCxnSpPr>
              <p:nvPr/>
            </p:nvCxnSpPr>
            <p:spPr>
              <a:xfrm>
                <a:off x="-439669" y="5089525"/>
                <a:ext cx="171516" cy="0"/>
              </a:xfrm>
              <a:prstGeom prst="line">
                <a:avLst/>
              </a:prstGeom>
              <a:ln w="9525">
                <a:solidFill>
                  <a:srgbClr val="0A4A8E"/>
                </a:solidFill>
              </a:ln>
            </p:spPr>
            <p:style>
              <a:lnRef idx="1">
                <a:schemeClr val="accent1"/>
              </a:lnRef>
              <a:fillRef idx="0">
                <a:schemeClr val="accent1"/>
              </a:fillRef>
              <a:effectRef idx="0">
                <a:schemeClr val="accent1"/>
              </a:effectRef>
              <a:fontRef idx="minor">
                <a:schemeClr val="tx1"/>
              </a:fontRef>
            </p:style>
          </p:cxnSp>
        </p:grpSp>
        <p:cxnSp>
          <p:nvCxnSpPr>
            <p:cNvPr id="51" name="Straight Connector 50">
              <a:extLst>
                <a:ext uri="{FF2B5EF4-FFF2-40B4-BE49-F238E27FC236}">
                  <a16:creationId xmlns:a16="http://schemas.microsoft.com/office/drawing/2014/main" id="{273C341E-34C4-AA41-9FAF-44EB53185476}"/>
                </a:ext>
              </a:extLst>
            </p:cNvPr>
            <p:cNvCxnSpPr>
              <a:cxnSpLocks/>
            </p:cNvCxnSpPr>
            <p:nvPr/>
          </p:nvCxnSpPr>
          <p:spPr>
            <a:xfrm flipH="1">
              <a:off x="581025" y="4448175"/>
              <a:ext cx="1325596" cy="0"/>
            </a:xfrm>
            <a:prstGeom prst="line">
              <a:avLst/>
            </a:prstGeom>
            <a:ln w="6350">
              <a:solidFill>
                <a:srgbClr val="5FA4CE"/>
              </a:solidFill>
              <a:prstDash val="sysDash"/>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50C11093-3AD4-C449-8A95-DADD75E0028E}"/>
                </a:ext>
              </a:extLst>
            </p:cNvPr>
            <p:cNvSpPr/>
            <p:nvPr/>
          </p:nvSpPr>
          <p:spPr>
            <a:xfrm>
              <a:off x="675632" y="4460875"/>
              <a:ext cx="203843" cy="701675"/>
            </a:xfrm>
            <a:prstGeom prst="rect">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517E166-C30B-4745-8786-E339B00882E5}"/>
                </a:ext>
              </a:extLst>
            </p:cNvPr>
            <p:cNvSpPr/>
            <p:nvPr/>
          </p:nvSpPr>
          <p:spPr>
            <a:xfrm>
              <a:off x="969849" y="4340225"/>
              <a:ext cx="203843" cy="701675"/>
            </a:xfrm>
            <a:prstGeom prst="rect">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A909E02B-ACE9-AE47-AFAE-4823659A4507}"/>
                </a:ext>
              </a:extLst>
            </p:cNvPr>
            <p:cNvSpPr/>
            <p:nvPr/>
          </p:nvSpPr>
          <p:spPr>
            <a:xfrm>
              <a:off x="1264066" y="4622107"/>
              <a:ext cx="203843" cy="442018"/>
            </a:xfrm>
            <a:prstGeom prst="rect">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B4DE1651-0DD5-2B49-98EA-8CE9A12276A2}"/>
                </a:ext>
              </a:extLst>
            </p:cNvPr>
            <p:cNvSpPr/>
            <p:nvPr/>
          </p:nvSpPr>
          <p:spPr>
            <a:xfrm>
              <a:off x="1558282" y="4448175"/>
              <a:ext cx="203843" cy="660400"/>
            </a:xfrm>
            <a:prstGeom prst="rect">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a:extLst>
                <a:ext uri="{FF2B5EF4-FFF2-40B4-BE49-F238E27FC236}">
                  <a16:creationId xmlns:a16="http://schemas.microsoft.com/office/drawing/2014/main" id="{81EDD045-2108-C44B-BA29-AF66152CC487}"/>
                </a:ext>
              </a:extLst>
            </p:cNvPr>
            <p:cNvCxnSpPr>
              <a:cxnSpLocks/>
            </p:cNvCxnSpPr>
            <p:nvPr/>
          </p:nvCxnSpPr>
          <p:spPr>
            <a:xfrm flipH="1">
              <a:off x="857250" y="4205591"/>
              <a:ext cx="168276" cy="255284"/>
            </a:xfrm>
            <a:prstGeom prst="line">
              <a:avLst/>
            </a:prstGeom>
            <a:ln w="3175">
              <a:solidFill>
                <a:srgbClr val="5FA4CE"/>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0F4FF4C4-24BC-0940-8D37-37618F808EF3}"/>
                </a:ext>
              </a:extLst>
            </p:cNvPr>
            <p:cNvCxnSpPr>
              <a:cxnSpLocks/>
              <a:endCxn id="27" idx="0"/>
            </p:cNvCxnSpPr>
            <p:nvPr/>
          </p:nvCxnSpPr>
          <p:spPr>
            <a:xfrm flipH="1">
              <a:off x="1073358" y="4205591"/>
              <a:ext cx="34718" cy="155777"/>
            </a:xfrm>
            <a:prstGeom prst="line">
              <a:avLst/>
            </a:prstGeom>
            <a:ln w="3175">
              <a:solidFill>
                <a:srgbClr val="5FA4CE"/>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29BDFEDA-E62B-9345-98AF-FB6643C7B471}"/>
                </a:ext>
              </a:extLst>
            </p:cNvPr>
            <p:cNvCxnSpPr>
              <a:cxnSpLocks/>
              <a:endCxn id="46" idx="0"/>
            </p:cNvCxnSpPr>
            <p:nvPr/>
          </p:nvCxnSpPr>
          <p:spPr>
            <a:xfrm>
              <a:off x="1209676" y="4205591"/>
              <a:ext cx="156312" cy="416516"/>
            </a:xfrm>
            <a:prstGeom prst="line">
              <a:avLst/>
            </a:prstGeom>
            <a:ln w="3175">
              <a:solidFill>
                <a:srgbClr val="5FA4CE"/>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694EDA2-A50B-4947-A173-8ED98E08D90A}"/>
                </a:ext>
              </a:extLst>
            </p:cNvPr>
            <p:cNvCxnSpPr>
              <a:cxnSpLocks/>
            </p:cNvCxnSpPr>
            <p:nvPr/>
          </p:nvCxnSpPr>
          <p:spPr>
            <a:xfrm>
              <a:off x="1320801" y="4205591"/>
              <a:ext cx="226789" cy="237245"/>
            </a:xfrm>
            <a:prstGeom prst="line">
              <a:avLst/>
            </a:prstGeom>
            <a:ln w="3175">
              <a:solidFill>
                <a:srgbClr val="5FA4CE"/>
              </a:solidFill>
              <a:prstDash val="solid"/>
              <a:tailEnd type="triangle" w="sm" len="sm"/>
            </a:ln>
          </p:spPr>
          <p:style>
            <a:lnRef idx="1">
              <a:schemeClr val="accent1"/>
            </a:lnRef>
            <a:fillRef idx="0">
              <a:schemeClr val="accent1"/>
            </a:fillRef>
            <a:effectRef idx="0">
              <a:schemeClr val="accent1"/>
            </a:effectRef>
            <a:fontRef idx="minor">
              <a:schemeClr val="tx1"/>
            </a:fontRef>
          </p:style>
        </p:cxnSp>
      </p:grpSp>
      <p:sp>
        <p:nvSpPr>
          <p:cNvPr id="65" name="Text Placeholder 1">
            <a:extLst>
              <a:ext uri="{FF2B5EF4-FFF2-40B4-BE49-F238E27FC236}">
                <a16:creationId xmlns:a16="http://schemas.microsoft.com/office/drawing/2014/main" id="{FBD71496-B021-BE47-921D-24B08D3BDE51}"/>
              </a:ext>
            </a:extLst>
          </p:cNvPr>
          <p:cNvSpPr txBox="1">
            <a:spLocks/>
          </p:cNvSpPr>
          <p:nvPr/>
        </p:nvSpPr>
        <p:spPr>
          <a:xfrm>
            <a:off x="2163526" y="3962775"/>
            <a:ext cx="1476375" cy="242816"/>
          </a:xfrm>
          <a:prstGeom prst="rect">
            <a:avLst/>
          </a:prstGeom>
          <a:solidFill>
            <a:schemeClr val="bg1"/>
          </a:solidFill>
        </p:spPr>
        <p:txBody>
          <a:bodyPr wrap="square" lIns="0" tIns="0" rIns="0" bIns="0">
            <a:noAutofit/>
          </a:bodyPr>
          <a:lstStyle>
            <a:lvl1pPr marL="0"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1pPr>
            <a:lvl2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2pPr>
            <a:lvl3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3pPr>
            <a:lvl4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4pPr>
            <a:lvl5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5pPr>
            <a:lvl6pPr marL="113157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6pPr>
            <a:lvl7pPr marL="133731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7pPr>
            <a:lvl8pPr marL="154305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8pPr>
            <a:lvl9pPr marL="174879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9pPr>
          </a:lstStyle>
          <a:p>
            <a:pPr algn="ctr">
              <a:spcAft>
                <a:spcPts val="100"/>
              </a:spcAft>
            </a:pPr>
            <a:r>
              <a:rPr lang="en-US" sz="600" b="1">
                <a:solidFill>
                  <a:srgbClr val="0A4A8E"/>
                </a:solidFill>
              </a:rPr>
              <a:t>Future State Work Balance Chart</a:t>
            </a:r>
          </a:p>
          <a:p>
            <a:pPr algn="ctr">
              <a:spcAft>
                <a:spcPts val="300"/>
              </a:spcAft>
            </a:pPr>
            <a:r>
              <a:rPr lang="en-US" sz="600">
                <a:solidFill>
                  <a:srgbClr val="0A4A8E"/>
                </a:solidFill>
              </a:rPr>
              <a:t>Core Work</a:t>
            </a:r>
          </a:p>
        </p:txBody>
      </p:sp>
      <p:sp>
        <p:nvSpPr>
          <p:cNvPr id="66" name="Text Placeholder 1">
            <a:extLst>
              <a:ext uri="{FF2B5EF4-FFF2-40B4-BE49-F238E27FC236}">
                <a16:creationId xmlns:a16="http://schemas.microsoft.com/office/drawing/2014/main" id="{48714389-3702-1B4C-8E4D-32DC215B21B0}"/>
              </a:ext>
            </a:extLst>
          </p:cNvPr>
          <p:cNvSpPr txBox="1">
            <a:spLocks/>
          </p:cNvSpPr>
          <p:nvPr/>
        </p:nvSpPr>
        <p:spPr>
          <a:xfrm>
            <a:off x="2346301" y="5203822"/>
            <a:ext cx="1108099" cy="81673"/>
          </a:xfrm>
          <a:prstGeom prst="rect">
            <a:avLst/>
          </a:prstGeom>
          <a:solidFill>
            <a:schemeClr val="bg1"/>
          </a:solidFill>
        </p:spPr>
        <p:txBody>
          <a:bodyPr wrap="square" lIns="0" tIns="0" rIns="0" bIns="0">
            <a:noAutofit/>
          </a:bodyPr>
          <a:lstStyle>
            <a:lvl1pPr marL="0"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1pPr>
            <a:lvl2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2pPr>
            <a:lvl3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3pPr>
            <a:lvl4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4pPr>
            <a:lvl5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5pPr>
            <a:lvl6pPr marL="113157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6pPr>
            <a:lvl7pPr marL="133731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7pPr>
            <a:lvl8pPr marL="154305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8pPr>
            <a:lvl9pPr marL="174879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9pPr>
          </a:lstStyle>
          <a:p>
            <a:pPr>
              <a:spcAft>
                <a:spcPts val="100"/>
              </a:spcAft>
              <a:tabLst>
                <a:tab pos="301752" algn="l"/>
                <a:tab pos="594360" algn="l"/>
                <a:tab pos="886968" algn="l"/>
              </a:tabLst>
            </a:pPr>
            <a:r>
              <a:rPr lang="en-US" sz="600"/>
              <a:t>Op1	Op2	Op3	Op4</a:t>
            </a:r>
          </a:p>
        </p:txBody>
      </p:sp>
      <p:grpSp>
        <p:nvGrpSpPr>
          <p:cNvPr id="109" name="Group 108">
            <a:extLst>
              <a:ext uri="{FF2B5EF4-FFF2-40B4-BE49-F238E27FC236}">
                <a16:creationId xmlns:a16="http://schemas.microsoft.com/office/drawing/2014/main" id="{96AC3830-F87A-ED42-A240-FB5A9D373D82}"/>
              </a:ext>
            </a:extLst>
          </p:cNvPr>
          <p:cNvGrpSpPr/>
          <p:nvPr/>
        </p:nvGrpSpPr>
        <p:grpSpPr>
          <a:xfrm>
            <a:off x="2212975" y="4205591"/>
            <a:ext cx="1335121" cy="956959"/>
            <a:chOff x="2212975" y="4205591"/>
            <a:chExt cx="1335121" cy="956959"/>
          </a:xfrm>
        </p:grpSpPr>
        <p:cxnSp>
          <p:nvCxnSpPr>
            <p:cNvPr id="96" name="Straight Connector 95">
              <a:extLst>
                <a:ext uri="{FF2B5EF4-FFF2-40B4-BE49-F238E27FC236}">
                  <a16:creationId xmlns:a16="http://schemas.microsoft.com/office/drawing/2014/main" id="{10049A62-B0A8-5041-AC2B-6D10CA1D3457}"/>
                </a:ext>
              </a:extLst>
            </p:cNvPr>
            <p:cNvCxnSpPr>
              <a:cxnSpLocks/>
            </p:cNvCxnSpPr>
            <p:nvPr/>
          </p:nvCxnSpPr>
          <p:spPr>
            <a:xfrm>
              <a:off x="2216218" y="4231531"/>
              <a:ext cx="0" cy="904673"/>
            </a:xfrm>
            <a:prstGeom prst="line">
              <a:avLst/>
            </a:prstGeom>
            <a:ln w="12700">
              <a:solidFill>
                <a:srgbClr val="0A4A8E"/>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9F991C49-613B-A442-8778-334C99B184AC}"/>
                </a:ext>
              </a:extLst>
            </p:cNvPr>
            <p:cNvCxnSpPr>
              <a:cxnSpLocks/>
            </p:cNvCxnSpPr>
            <p:nvPr/>
          </p:nvCxnSpPr>
          <p:spPr>
            <a:xfrm flipH="1">
              <a:off x="2212975" y="5129718"/>
              <a:ext cx="1335121" cy="0"/>
            </a:xfrm>
            <a:prstGeom prst="line">
              <a:avLst/>
            </a:prstGeom>
            <a:ln w="12700">
              <a:solidFill>
                <a:srgbClr val="0A4A8E"/>
              </a:solidFill>
            </a:ln>
          </p:spPr>
          <p:style>
            <a:lnRef idx="1">
              <a:schemeClr val="accent1"/>
            </a:lnRef>
            <a:fillRef idx="0">
              <a:schemeClr val="accent1"/>
            </a:fillRef>
            <a:effectRef idx="0">
              <a:schemeClr val="accent1"/>
            </a:effectRef>
            <a:fontRef idx="minor">
              <a:schemeClr val="tx1"/>
            </a:fontRef>
          </p:style>
        </p:cxnSp>
        <p:sp>
          <p:nvSpPr>
            <p:cNvPr id="93" name="Rectangle 92">
              <a:extLst>
                <a:ext uri="{FF2B5EF4-FFF2-40B4-BE49-F238E27FC236}">
                  <a16:creationId xmlns:a16="http://schemas.microsoft.com/office/drawing/2014/main" id="{9AEA14A6-EEBE-6D4E-B6C8-EE80C153CCF0}"/>
                </a:ext>
              </a:extLst>
            </p:cNvPr>
            <p:cNvSpPr/>
            <p:nvPr/>
          </p:nvSpPr>
          <p:spPr>
            <a:xfrm>
              <a:off x="2335652" y="4578070"/>
              <a:ext cx="171516" cy="551648"/>
            </a:xfrm>
            <a:prstGeom prst="rect">
              <a:avLst/>
            </a:prstGeom>
            <a:solidFill>
              <a:srgbClr val="5FA4CE"/>
            </a:solidFill>
            <a:ln w="9525">
              <a:solidFill>
                <a:srgbClr val="0A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F6FFDC29-EC4D-5442-9767-DB1D8FDD2F6D}"/>
                </a:ext>
              </a:extLst>
            </p:cNvPr>
            <p:cNvSpPr/>
            <p:nvPr/>
          </p:nvSpPr>
          <p:spPr>
            <a:xfrm>
              <a:off x="2335652" y="4460875"/>
              <a:ext cx="171516" cy="668843"/>
            </a:xfrm>
            <a:prstGeom prst="rect">
              <a:avLst/>
            </a:prstGeom>
            <a:noFill/>
            <a:ln w="9525">
              <a:solidFill>
                <a:srgbClr val="0A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 name="Straight Connector 94">
              <a:extLst>
                <a:ext uri="{FF2B5EF4-FFF2-40B4-BE49-F238E27FC236}">
                  <a16:creationId xmlns:a16="http://schemas.microsoft.com/office/drawing/2014/main" id="{EC725EB3-73E8-6945-A438-1870D1AAFB64}"/>
                </a:ext>
              </a:extLst>
            </p:cNvPr>
            <p:cNvCxnSpPr>
              <a:cxnSpLocks/>
            </p:cNvCxnSpPr>
            <p:nvPr/>
          </p:nvCxnSpPr>
          <p:spPr>
            <a:xfrm>
              <a:off x="2335652" y="4808975"/>
              <a:ext cx="171516" cy="0"/>
            </a:xfrm>
            <a:prstGeom prst="line">
              <a:avLst/>
            </a:prstGeom>
            <a:ln w="9525">
              <a:solidFill>
                <a:srgbClr val="0A4A8E"/>
              </a:solidFill>
            </a:ln>
          </p:spPr>
          <p:style>
            <a:lnRef idx="1">
              <a:schemeClr val="accent1"/>
            </a:lnRef>
            <a:fillRef idx="0">
              <a:schemeClr val="accent1"/>
            </a:fillRef>
            <a:effectRef idx="0">
              <a:schemeClr val="accent1"/>
            </a:effectRef>
            <a:fontRef idx="minor">
              <a:schemeClr val="tx1"/>
            </a:fontRef>
          </p:style>
        </p:cxnSp>
        <p:sp>
          <p:nvSpPr>
            <p:cNvPr id="90" name="Rectangle 89">
              <a:extLst>
                <a:ext uri="{FF2B5EF4-FFF2-40B4-BE49-F238E27FC236}">
                  <a16:creationId xmlns:a16="http://schemas.microsoft.com/office/drawing/2014/main" id="{5865F075-0F8D-B349-BA37-F253E0FCBCEA}"/>
                </a:ext>
              </a:extLst>
            </p:cNvPr>
            <p:cNvSpPr/>
            <p:nvPr/>
          </p:nvSpPr>
          <p:spPr>
            <a:xfrm>
              <a:off x="2629075" y="4473575"/>
              <a:ext cx="171516" cy="590550"/>
            </a:xfrm>
            <a:prstGeom prst="rect">
              <a:avLst/>
            </a:prstGeom>
            <a:solidFill>
              <a:srgbClr val="5FA4CE"/>
            </a:solidFill>
            <a:ln w="9525">
              <a:solidFill>
                <a:srgbClr val="0A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8FB06C17-C9FA-FE47-842A-9A98D7A40168}"/>
                </a:ext>
              </a:extLst>
            </p:cNvPr>
            <p:cNvSpPr/>
            <p:nvPr/>
          </p:nvSpPr>
          <p:spPr>
            <a:xfrm>
              <a:off x="2629075" y="4473575"/>
              <a:ext cx="171516" cy="656144"/>
            </a:xfrm>
            <a:prstGeom prst="rect">
              <a:avLst/>
            </a:prstGeom>
            <a:noFill/>
            <a:ln w="9525">
              <a:solidFill>
                <a:srgbClr val="0A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2" name="Straight Connector 91">
              <a:extLst>
                <a:ext uri="{FF2B5EF4-FFF2-40B4-BE49-F238E27FC236}">
                  <a16:creationId xmlns:a16="http://schemas.microsoft.com/office/drawing/2014/main" id="{1CEEC68D-D3AC-8549-B885-460DB8607820}"/>
                </a:ext>
              </a:extLst>
            </p:cNvPr>
            <p:cNvCxnSpPr>
              <a:cxnSpLocks/>
            </p:cNvCxnSpPr>
            <p:nvPr/>
          </p:nvCxnSpPr>
          <p:spPr>
            <a:xfrm>
              <a:off x="2629075" y="4732843"/>
              <a:ext cx="171516" cy="0"/>
            </a:xfrm>
            <a:prstGeom prst="line">
              <a:avLst/>
            </a:prstGeom>
            <a:ln w="9525">
              <a:solidFill>
                <a:srgbClr val="0A4A8E"/>
              </a:solidFill>
            </a:ln>
          </p:spPr>
          <p:style>
            <a:lnRef idx="1">
              <a:schemeClr val="accent1"/>
            </a:lnRef>
            <a:fillRef idx="0">
              <a:schemeClr val="accent1"/>
            </a:fillRef>
            <a:effectRef idx="0">
              <a:schemeClr val="accent1"/>
            </a:effectRef>
            <a:fontRef idx="minor">
              <a:schemeClr val="tx1"/>
            </a:fontRef>
          </p:style>
        </p:cxnSp>
        <p:sp>
          <p:nvSpPr>
            <p:cNvPr id="87" name="Rectangle 86">
              <a:extLst>
                <a:ext uri="{FF2B5EF4-FFF2-40B4-BE49-F238E27FC236}">
                  <a16:creationId xmlns:a16="http://schemas.microsoft.com/office/drawing/2014/main" id="{FDE77A6D-7B53-464C-8B44-EEA8F4B9C0BD}"/>
                </a:ext>
              </a:extLst>
            </p:cNvPr>
            <p:cNvSpPr/>
            <p:nvPr/>
          </p:nvSpPr>
          <p:spPr>
            <a:xfrm>
              <a:off x="3215920" y="4832350"/>
              <a:ext cx="171516" cy="295275"/>
            </a:xfrm>
            <a:prstGeom prst="rect">
              <a:avLst/>
            </a:prstGeom>
            <a:solidFill>
              <a:srgbClr val="5FA4CE"/>
            </a:solidFill>
            <a:ln w="9525">
              <a:solidFill>
                <a:srgbClr val="0A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88" name="Rectangle 87">
              <a:extLst>
                <a:ext uri="{FF2B5EF4-FFF2-40B4-BE49-F238E27FC236}">
                  <a16:creationId xmlns:a16="http://schemas.microsoft.com/office/drawing/2014/main" id="{13D8E033-30DE-544C-B769-28DD2B6B03A2}"/>
                </a:ext>
              </a:extLst>
            </p:cNvPr>
            <p:cNvSpPr/>
            <p:nvPr/>
          </p:nvSpPr>
          <p:spPr>
            <a:xfrm>
              <a:off x="3215920" y="4454524"/>
              <a:ext cx="171516" cy="669926"/>
            </a:xfrm>
            <a:prstGeom prst="rect">
              <a:avLst/>
            </a:prstGeom>
            <a:noFill/>
            <a:ln w="9525">
              <a:solidFill>
                <a:srgbClr val="0A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Connector 88">
              <a:extLst>
                <a:ext uri="{FF2B5EF4-FFF2-40B4-BE49-F238E27FC236}">
                  <a16:creationId xmlns:a16="http://schemas.microsoft.com/office/drawing/2014/main" id="{0A94F6AE-BB70-A946-8A9F-8F0F72D9323A}"/>
                </a:ext>
              </a:extLst>
            </p:cNvPr>
            <p:cNvCxnSpPr>
              <a:cxnSpLocks/>
            </p:cNvCxnSpPr>
            <p:nvPr/>
          </p:nvCxnSpPr>
          <p:spPr>
            <a:xfrm>
              <a:off x="3215920" y="4713793"/>
              <a:ext cx="171516" cy="0"/>
            </a:xfrm>
            <a:prstGeom prst="line">
              <a:avLst/>
            </a:prstGeom>
            <a:ln w="9525">
              <a:solidFill>
                <a:srgbClr val="0A4A8E"/>
              </a:solidFill>
            </a:ln>
          </p:spPr>
          <p:style>
            <a:lnRef idx="1">
              <a:schemeClr val="accent1"/>
            </a:lnRef>
            <a:fillRef idx="0">
              <a:schemeClr val="accent1"/>
            </a:fillRef>
            <a:effectRef idx="0">
              <a:schemeClr val="accent1"/>
            </a:effectRef>
            <a:fontRef idx="minor">
              <a:schemeClr val="tx1"/>
            </a:fontRef>
          </p:style>
        </p:cxnSp>
        <p:sp>
          <p:nvSpPr>
            <p:cNvPr id="82" name="Rectangle 81">
              <a:extLst>
                <a:ext uri="{FF2B5EF4-FFF2-40B4-BE49-F238E27FC236}">
                  <a16:creationId xmlns:a16="http://schemas.microsoft.com/office/drawing/2014/main" id="{8E29BA3F-A54E-FA44-9CDC-907C193783E6}"/>
                </a:ext>
              </a:extLst>
            </p:cNvPr>
            <p:cNvSpPr/>
            <p:nvPr/>
          </p:nvSpPr>
          <p:spPr>
            <a:xfrm>
              <a:off x="2922498" y="4650292"/>
              <a:ext cx="171516" cy="390526"/>
            </a:xfrm>
            <a:prstGeom prst="rect">
              <a:avLst/>
            </a:prstGeom>
            <a:solidFill>
              <a:srgbClr val="5FA4CE"/>
            </a:solidFill>
            <a:ln w="9525">
              <a:solidFill>
                <a:srgbClr val="0A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F9BCD8FC-09D1-D544-81A1-033BB310C4CD}"/>
                </a:ext>
              </a:extLst>
            </p:cNvPr>
            <p:cNvSpPr/>
            <p:nvPr/>
          </p:nvSpPr>
          <p:spPr>
            <a:xfrm>
              <a:off x="2922498" y="4456617"/>
              <a:ext cx="171516" cy="674183"/>
            </a:xfrm>
            <a:prstGeom prst="rect">
              <a:avLst/>
            </a:prstGeom>
            <a:noFill/>
            <a:ln w="9525">
              <a:solidFill>
                <a:srgbClr val="0A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4" name="Straight Connector 83">
              <a:extLst>
                <a:ext uri="{FF2B5EF4-FFF2-40B4-BE49-F238E27FC236}">
                  <a16:creationId xmlns:a16="http://schemas.microsoft.com/office/drawing/2014/main" id="{3689809F-D335-9042-89AC-216E6CA0FD5C}"/>
                </a:ext>
              </a:extLst>
            </p:cNvPr>
            <p:cNvCxnSpPr>
              <a:cxnSpLocks/>
            </p:cNvCxnSpPr>
            <p:nvPr/>
          </p:nvCxnSpPr>
          <p:spPr>
            <a:xfrm>
              <a:off x="2922498" y="4774118"/>
              <a:ext cx="171516" cy="0"/>
            </a:xfrm>
            <a:prstGeom prst="line">
              <a:avLst/>
            </a:prstGeom>
            <a:ln w="9525">
              <a:solidFill>
                <a:srgbClr val="0A4A8E"/>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58BD57AF-C76F-8C4F-9900-2018D63A38C5}"/>
                </a:ext>
              </a:extLst>
            </p:cNvPr>
            <p:cNvCxnSpPr>
              <a:cxnSpLocks/>
            </p:cNvCxnSpPr>
            <p:nvPr/>
          </p:nvCxnSpPr>
          <p:spPr>
            <a:xfrm>
              <a:off x="2922498" y="4602668"/>
              <a:ext cx="171516" cy="0"/>
            </a:xfrm>
            <a:prstGeom prst="line">
              <a:avLst/>
            </a:prstGeom>
            <a:ln w="9525">
              <a:solidFill>
                <a:srgbClr val="0A4A8E"/>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C05F23B-1D47-A545-84DD-79E8C6044D38}"/>
                </a:ext>
              </a:extLst>
            </p:cNvPr>
            <p:cNvCxnSpPr>
              <a:cxnSpLocks/>
            </p:cNvCxnSpPr>
            <p:nvPr/>
          </p:nvCxnSpPr>
          <p:spPr>
            <a:xfrm>
              <a:off x="2922498" y="5085268"/>
              <a:ext cx="171516" cy="0"/>
            </a:xfrm>
            <a:prstGeom prst="line">
              <a:avLst/>
            </a:prstGeom>
            <a:ln w="9525">
              <a:solidFill>
                <a:srgbClr val="0A4A8E"/>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3A8D86CF-915E-7B4E-AA6F-DCA6A1A5F5B7}"/>
                </a:ext>
              </a:extLst>
            </p:cNvPr>
            <p:cNvCxnSpPr>
              <a:cxnSpLocks/>
            </p:cNvCxnSpPr>
            <p:nvPr/>
          </p:nvCxnSpPr>
          <p:spPr>
            <a:xfrm flipH="1">
              <a:off x="2222500" y="4448175"/>
              <a:ext cx="1325596" cy="0"/>
            </a:xfrm>
            <a:prstGeom prst="line">
              <a:avLst/>
            </a:prstGeom>
            <a:ln w="6350">
              <a:solidFill>
                <a:srgbClr val="5FA4CE"/>
              </a:solidFill>
              <a:prstDash val="sysDash"/>
            </a:ln>
          </p:spPr>
          <p:style>
            <a:lnRef idx="1">
              <a:schemeClr val="accent1"/>
            </a:lnRef>
            <a:fillRef idx="0">
              <a:schemeClr val="accent1"/>
            </a:fillRef>
            <a:effectRef idx="0">
              <a:schemeClr val="accent1"/>
            </a:effectRef>
            <a:fontRef idx="minor">
              <a:schemeClr val="tx1"/>
            </a:fontRef>
          </p:style>
        </p:cxnSp>
        <p:sp>
          <p:nvSpPr>
            <p:cNvPr id="74" name="Rectangle 73">
              <a:extLst>
                <a:ext uri="{FF2B5EF4-FFF2-40B4-BE49-F238E27FC236}">
                  <a16:creationId xmlns:a16="http://schemas.microsoft.com/office/drawing/2014/main" id="{961D8F28-C262-6342-8985-A0F7F799FF72}"/>
                </a:ext>
              </a:extLst>
            </p:cNvPr>
            <p:cNvSpPr/>
            <p:nvPr/>
          </p:nvSpPr>
          <p:spPr>
            <a:xfrm>
              <a:off x="2317107" y="4460875"/>
              <a:ext cx="203843" cy="701675"/>
            </a:xfrm>
            <a:prstGeom prst="rect">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B9290FAD-96E6-B44F-9ADD-DECE3BA9B430}"/>
                </a:ext>
              </a:extLst>
            </p:cNvPr>
            <p:cNvSpPr/>
            <p:nvPr/>
          </p:nvSpPr>
          <p:spPr>
            <a:xfrm>
              <a:off x="2611324" y="4450267"/>
              <a:ext cx="203843" cy="632907"/>
            </a:xfrm>
            <a:prstGeom prst="rect">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01839A9E-BD24-5F4C-9969-DF574F4BEB01}"/>
                </a:ext>
              </a:extLst>
            </p:cNvPr>
            <p:cNvSpPr/>
            <p:nvPr/>
          </p:nvSpPr>
          <p:spPr>
            <a:xfrm>
              <a:off x="2905541" y="4622107"/>
              <a:ext cx="203843" cy="435668"/>
            </a:xfrm>
            <a:prstGeom prst="rect">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D4DEF473-21E9-2844-B122-69956D5CCF17}"/>
                </a:ext>
              </a:extLst>
            </p:cNvPr>
            <p:cNvSpPr/>
            <p:nvPr/>
          </p:nvSpPr>
          <p:spPr>
            <a:xfrm>
              <a:off x="3199757" y="4808975"/>
              <a:ext cx="203843" cy="353570"/>
            </a:xfrm>
            <a:prstGeom prst="rect">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721949CA-39DF-6F45-852A-7735CEFAC8D6}"/>
                </a:ext>
              </a:extLst>
            </p:cNvPr>
            <p:cNvSpPr/>
            <p:nvPr/>
          </p:nvSpPr>
          <p:spPr>
            <a:xfrm>
              <a:off x="3199757" y="4494650"/>
              <a:ext cx="203843" cy="276219"/>
            </a:xfrm>
            <a:prstGeom prst="rect">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07BEBD73-5767-244E-A683-78A600C13DFC}"/>
                </a:ext>
              </a:extLst>
            </p:cNvPr>
            <p:cNvSpPr/>
            <p:nvPr/>
          </p:nvSpPr>
          <p:spPr>
            <a:xfrm>
              <a:off x="3215920" y="4518025"/>
              <a:ext cx="171516" cy="234950"/>
            </a:xfrm>
            <a:prstGeom prst="rect">
              <a:avLst/>
            </a:prstGeom>
            <a:solidFill>
              <a:srgbClr val="5FA4CE"/>
            </a:solidFill>
            <a:ln w="9525">
              <a:solidFill>
                <a:srgbClr val="0A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cxnSp>
          <p:nvCxnSpPr>
            <p:cNvPr id="104" name="Straight Connector 103">
              <a:extLst>
                <a:ext uri="{FF2B5EF4-FFF2-40B4-BE49-F238E27FC236}">
                  <a16:creationId xmlns:a16="http://schemas.microsoft.com/office/drawing/2014/main" id="{FBD977D5-ADAE-BA40-B817-EE042DE3DB13}"/>
                </a:ext>
              </a:extLst>
            </p:cNvPr>
            <p:cNvCxnSpPr>
              <a:cxnSpLocks/>
            </p:cNvCxnSpPr>
            <p:nvPr/>
          </p:nvCxnSpPr>
          <p:spPr>
            <a:xfrm>
              <a:off x="2922498" y="4564568"/>
              <a:ext cx="171516" cy="0"/>
            </a:xfrm>
            <a:prstGeom prst="line">
              <a:avLst/>
            </a:prstGeom>
            <a:ln w="9525">
              <a:solidFill>
                <a:srgbClr val="0A4A8E"/>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6674BBA0-DA56-D34F-A5D3-054F2F0EBA4C}"/>
                </a:ext>
              </a:extLst>
            </p:cNvPr>
            <p:cNvCxnSpPr>
              <a:cxnSpLocks/>
            </p:cNvCxnSpPr>
            <p:nvPr/>
          </p:nvCxnSpPr>
          <p:spPr>
            <a:xfrm>
              <a:off x="2335652" y="4501000"/>
              <a:ext cx="171516" cy="0"/>
            </a:xfrm>
            <a:prstGeom prst="line">
              <a:avLst/>
            </a:prstGeom>
            <a:ln w="9525">
              <a:solidFill>
                <a:srgbClr val="0A4A8E"/>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F57508A1-EEEB-C04D-B866-7B694654E6B9}"/>
                </a:ext>
              </a:extLst>
            </p:cNvPr>
            <p:cNvCxnSpPr>
              <a:cxnSpLocks/>
            </p:cNvCxnSpPr>
            <p:nvPr/>
          </p:nvCxnSpPr>
          <p:spPr>
            <a:xfrm flipH="1">
              <a:off x="2428875" y="4205591"/>
              <a:ext cx="288926" cy="366409"/>
            </a:xfrm>
            <a:prstGeom prst="line">
              <a:avLst/>
            </a:prstGeom>
            <a:ln w="3175">
              <a:solidFill>
                <a:srgbClr val="5FA4CE"/>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B88777C5-4E25-D840-B9B4-6B4BBDAB84AD}"/>
                </a:ext>
              </a:extLst>
            </p:cNvPr>
            <p:cNvCxnSpPr>
              <a:cxnSpLocks/>
            </p:cNvCxnSpPr>
            <p:nvPr/>
          </p:nvCxnSpPr>
          <p:spPr>
            <a:xfrm flipH="1">
              <a:off x="2720975" y="4205591"/>
              <a:ext cx="63501" cy="233059"/>
            </a:xfrm>
            <a:prstGeom prst="line">
              <a:avLst/>
            </a:prstGeom>
            <a:ln w="3175">
              <a:solidFill>
                <a:srgbClr val="5FA4CE"/>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993CFA3-41ED-CC41-9FF3-BEFF22675760}"/>
                </a:ext>
              </a:extLst>
            </p:cNvPr>
            <p:cNvCxnSpPr>
              <a:cxnSpLocks/>
            </p:cNvCxnSpPr>
            <p:nvPr/>
          </p:nvCxnSpPr>
          <p:spPr>
            <a:xfrm>
              <a:off x="2971801" y="4205591"/>
              <a:ext cx="209549" cy="601359"/>
            </a:xfrm>
            <a:prstGeom prst="line">
              <a:avLst/>
            </a:prstGeom>
            <a:ln w="3175">
              <a:solidFill>
                <a:srgbClr val="5FA4CE"/>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B643BE4-2D0E-394C-98FB-AACDFA791328}"/>
                </a:ext>
              </a:extLst>
            </p:cNvPr>
            <p:cNvCxnSpPr>
              <a:cxnSpLocks/>
            </p:cNvCxnSpPr>
            <p:nvPr/>
          </p:nvCxnSpPr>
          <p:spPr>
            <a:xfrm>
              <a:off x="3038476" y="4205591"/>
              <a:ext cx="219074" cy="276219"/>
            </a:xfrm>
            <a:prstGeom prst="line">
              <a:avLst/>
            </a:prstGeom>
            <a:ln w="3175">
              <a:solidFill>
                <a:srgbClr val="5FA4CE"/>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EC7DD8A1-3616-B94C-B273-F01C92E9B503}"/>
                </a:ext>
              </a:extLst>
            </p:cNvPr>
            <p:cNvCxnSpPr>
              <a:cxnSpLocks/>
            </p:cNvCxnSpPr>
            <p:nvPr/>
          </p:nvCxnSpPr>
          <p:spPr>
            <a:xfrm>
              <a:off x="2927351" y="4205591"/>
              <a:ext cx="82549" cy="391809"/>
            </a:xfrm>
            <a:prstGeom prst="line">
              <a:avLst/>
            </a:prstGeom>
            <a:ln w="3175">
              <a:solidFill>
                <a:srgbClr val="5FA4CE"/>
              </a:solidFill>
              <a:prstDash val="solid"/>
              <a:tailEnd type="triangle" w="sm" len="sm"/>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054918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9D1AC00-16A5-D54D-BC39-738BCFF4D5F5}"/>
              </a:ext>
            </a:extLst>
          </p:cNvPr>
          <p:cNvSpPr>
            <a:spLocks noGrp="1"/>
          </p:cNvSpPr>
          <p:nvPr>
            <p:ph type="body" sz="quarter" idx="14"/>
          </p:nvPr>
        </p:nvSpPr>
        <p:spPr>
          <a:xfrm>
            <a:off x="594360" y="1600200"/>
            <a:ext cx="3063240" cy="2800004"/>
          </a:xfrm>
        </p:spPr>
        <p:txBody>
          <a:bodyPr/>
          <a:lstStyle/>
          <a:p>
            <a:pPr marL="176213" indent="-176213">
              <a:buFont typeface="Arial" panose="020B0604020202020204" pitchFamily="34" charset="0"/>
              <a:buChar char="•"/>
            </a:pPr>
            <a:r>
              <a:rPr lang="en-US" sz="1400"/>
              <a:t>FIFO is similar to ping pong balls going through a pipe. They always come out in the same order, and the pipe is only so big. Once you fill it, the supplying process signals that the max has been reached or exceeded. </a:t>
            </a:r>
          </a:p>
          <a:p>
            <a:pPr marL="176213" indent="-176213">
              <a:buFont typeface="Arial" panose="020B0604020202020204" pitchFamily="34" charset="0"/>
              <a:buChar char="•"/>
            </a:pPr>
            <a:r>
              <a:rPr lang="en-US" sz="1400"/>
              <a:t>Reaching the max typically signals abnormal flow. </a:t>
            </a:r>
          </a:p>
          <a:p>
            <a:pPr marL="176213" indent="-176213">
              <a:buFont typeface="Arial" panose="020B0604020202020204" pitchFamily="34" charset="0"/>
              <a:buChar char="•"/>
            </a:pPr>
            <a:r>
              <a:rPr lang="en-US" sz="1400"/>
              <a:t>A pre-established reaction plan must be followed to restore normal flow. </a:t>
            </a:r>
          </a:p>
        </p:txBody>
      </p:sp>
      <p:sp>
        <p:nvSpPr>
          <p:cNvPr id="4" name="Title 3">
            <a:extLst>
              <a:ext uri="{FF2B5EF4-FFF2-40B4-BE49-F238E27FC236}">
                <a16:creationId xmlns:a16="http://schemas.microsoft.com/office/drawing/2014/main" id="{D2050652-CB2D-CF41-8308-BA34411000CF}"/>
              </a:ext>
            </a:extLst>
          </p:cNvPr>
          <p:cNvSpPr>
            <a:spLocks noGrp="1"/>
          </p:cNvSpPr>
          <p:nvPr>
            <p:ph type="title"/>
          </p:nvPr>
        </p:nvSpPr>
        <p:spPr>
          <a:xfrm>
            <a:off x="457200" y="910885"/>
            <a:ext cx="3200400" cy="295466"/>
          </a:xfrm>
        </p:spPr>
        <p:txBody>
          <a:bodyPr/>
          <a:lstStyle/>
          <a:p>
            <a:r>
              <a:rPr lang="en-US"/>
              <a:t>First In First Out </a:t>
            </a:r>
          </a:p>
        </p:txBody>
      </p:sp>
      <p:graphicFrame>
        <p:nvGraphicFramePr>
          <p:cNvPr id="10" name="Table 10">
            <a:extLst>
              <a:ext uri="{FF2B5EF4-FFF2-40B4-BE49-F238E27FC236}">
                <a16:creationId xmlns:a16="http://schemas.microsoft.com/office/drawing/2014/main" id="{1566B5B2-59BE-B947-A1BA-6F2777A99E41}"/>
              </a:ext>
            </a:extLst>
          </p:cNvPr>
          <p:cNvGraphicFramePr>
            <a:graphicFrameLocks noGrp="1"/>
          </p:cNvGraphicFramePr>
          <p:nvPr>
            <p:extLst>
              <p:ext uri="{D42A27DB-BD31-4B8C-83A1-F6EECF244321}">
                <p14:modId xmlns:p14="http://schemas.microsoft.com/office/powerpoint/2010/main" val="2122239596"/>
              </p:ext>
            </p:extLst>
          </p:nvPr>
        </p:nvGraphicFramePr>
        <p:xfrm>
          <a:off x="631059" y="4591834"/>
          <a:ext cx="792062" cy="607084"/>
        </p:xfrm>
        <a:graphic>
          <a:graphicData uri="http://schemas.openxmlformats.org/drawingml/2006/table">
            <a:tbl>
              <a:tblPr firstRow="1" bandRow="1">
                <a:tableStyleId>{5C22544A-7EE6-4342-B048-85BDC9FD1C3A}</a:tableStyleId>
              </a:tblPr>
              <a:tblGrid>
                <a:gridCol w="792062">
                  <a:extLst>
                    <a:ext uri="{9D8B030D-6E8A-4147-A177-3AD203B41FA5}">
                      <a16:colId xmlns:a16="http://schemas.microsoft.com/office/drawing/2014/main" val="3609037549"/>
                    </a:ext>
                  </a:extLst>
                </a:gridCol>
              </a:tblGrid>
              <a:tr h="250013">
                <a:tc>
                  <a:txBody>
                    <a:bodyPr/>
                    <a:lstStyle/>
                    <a:p>
                      <a:pPr algn="ctr"/>
                      <a:r>
                        <a:rPr lang="en-US" sz="800" b="0">
                          <a:solidFill>
                            <a:srgbClr val="404040"/>
                          </a:solidFill>
                        </a:rPr>
                        <a:t>Process A</a:t>
                      </a:r>
                    </a:p>
                  </a:txBody>
                  <a:tcPr anchor="ctr">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solidFill>
                      <a:schemeClr val="bg1"/>
                    </a:solidFill>
                  </a:tcPr>
                </a:tc>
                <a:extLst>
                  <a:ext uri="{0D108BD9-81ED-4DB2-BD59-A6C34878D82A}">
                    <a16:rowId xmlns:a16="http://schemas.microsoft.com/office/drawing/2014/main" val="2825464258"/>
                  </a:ext>
                </a:extLst>
              </a:tr>
              <a:tr h="357071">
                <a:tc>
                  <a:txBody>
                    <a:bodyPr/>
                    <a:lstStyle/>
                    <a:p>
                      <a:pPr algn="ctr"/>
                      <a:endParaRPr lang="en-US" sz="800" b="0">
                        <a:solidFill>
                          <a:srgbClr val="404040"/>
                        </a:solidFill>
                      </a:endParaRPr>
                    </a:p>
                  </a:txBody>
                  <a:tcPr anchor="ctr">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solidFill>
                      <a:schemeClr val="bg1"/>
                    </a:solidFill>
                  </a:tcPr>
                </a:tc>
                <a:extLst>
                  <a:ext uri="{0D108BD9-81ED-4DB2-BD59-A6C34878D82A}">
                    <a16:rowId xmlns:a16="http://schemas.microsoft.com/office/drawing/2014/main" val="1921443649"/>
                  </a:ext>
                </a:extLst>
              </a:tr>
            </a:tbl>
          </a:graphicData>
        </a:graphic>
      </p:graphicFrame>
      <p:graphicFrame>
        <p:nvGraphicFramePr>
          <p:cNvPr id="11" name="Table 10">
            <a:extLst>
              <a:ext uri="{FF2B5EF4-FFF2-40B4-BE49-F238E27FC236}">
                <a16:creationId xmlns:a16="http://schemas.microsoft.com/office/drawing/2014/main" id="{FE5CF3C1-5C40-C448-9997-2818725BC7D2}"/>
              </a:ext>
            </a:extLst>
          </p:cNvPr>
          <p:cNvGraphicFramePr>
            <a:graphicFrameLocks noGrp="1"/>
          </p:cNvGraphicFramePr>
          <p:nvPr>
            <p:extLst>
              <p:ext uri="{D42A27DB-BD31-4B8C-83A1-F6EECF244321}">
                <p14:modId xmlns:p14="http://schemas.microsoft.com/office/powerpoint/2010/main" val="1002910553"/>
              </p:ext>
            </p:extLst>
          </p:nvPr>
        </p:nvGraphicFramePr>
        <p:xfrm>
          <a:off x="2848220" y="4591834"/>
          <a:ext cx="792062" cy="607084"/>
        </p:xfrm>
        <a:graphic>
          <a:graphicData uri="http://schemas.openxmlformats.org/drawingml/2006/table">
            <a:tbl>
              <a:tblPr firstRow="1" bandRow="1">
                <a:tableStyleId>{5C22544A-7EE6-4342-B048-85BDC9FD1C3A}</a:tableStyleId>
              </a:tblPr>
              <a:tblGrid>
                <a:gridCol w="792062">
                  <a:extLst>
                    <a:ext uri="{9D8B030D-6E8A-4147-A177-3AD203B41FA5}">
                      <a16:colId xmlns:a16="http://schemas.microsoft.com/office/drawing/2014/main" val="3609037549"/>
                    </a:ext>
                  </a:extLst>
                </a:gridCol>
              </a:tblGrid>
              <a:tr h="250013">
                <a:tc>
                  <a:txBody>
                    <a:bodyPr/>
                    <a:lstStyle/>
                    <a:p>
                      <a:pPr algn="ctr"/>
                      <a:r>
                        <a:rPr lang="en-US" sz="800" b="0">
                          <a:solidFill>
                            <a:srgbClr val="404040"/>
                          </a:solidFill>
                        </a:rPr>
                        <a:t>Process B</a:t>
                      </a:r>
                    </a:p>
                  </a:txBody>
                  <a:tcPr anchor="ctr">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solidFill>
                      <a:schemeClr val="bg1"/>
                    </a:solidFill>
                  </a:tcPr>
                </a:tc>
                <a:extLst>
                  <a:ext uri="{0D108BD9-81ED-4DB2-BD59-A6C34878D82A}">
                    <a16:rowId xmlns:a16="http://schemas.microsoft.com/office/drawing/2014/main" val="2825464258"/>
                  </a:ext>
                </a:extLst>
              </a:tr>
              <a:tr h="357071">
                <a:tc>
                  <a:txBody>
                    <a:bodyPr/>
                    <a:lstStyle/>
                    <a:p>
                      <a:pPr algn="ctr"/>
                      <a:endParaRPr lang="en-US" sz="800" b="0">
                        <a:solidFill>
                          <a:srgbClr val="404040"/>
                        </a:solidFill>
                      </a:endParaRPr>
                    </a:p>
                  </a:txBody>
                  <a:tcPr anchor="ctr">
                    <a:lnL w="9525" cap="flat" cmpd="sng" algn="ctr">
                      <a:solidFill>
                        <a:srgbClr val="404040"/>
                      </a:solidFill>
                      <a:prstDash val="solid"/>
                      <a:round/>
                      <a:headEnd type="none" w="med" len="med"/>
                      <a:tailEnd type="none" w="med" len="med"/>
                    </a:lnL>
                    <a:lnR w="9525" cap="flat" cmpd="sng" algn="ctr">
                      <a:solidFill>
                        <a:srgbClr val="404040"/>
                      </a:solidFill>
                      <a:prstDash val="solid"/>
                      <a:round/>
                      <a:headEnd type="none" w="med" len="med"/>
                      <a:tailEnd type="none" w="med" len="med"/>
                    </a:lnR>
                    <a:lnT w="9525" cap="flat" cmpd="sng" algn="ctr">
                      <a:solidFill>
                        <a:srgbClr val="404040"/>
                      </a:solidFill>
                      <a:prstDash val="solid"/>
                      <a:round/>
                      <a:headEnd type="none" w="med" len="med"/>
                      <a:tailEnd type="none" w="med" len="med"/>
                    </a:lnT>
                    <a:lnB w="9525" cap="flat" cmpd="sng" algn="ctr">
                      <a:solidFill>
                        <a:srgbClr val="404040"/>
                      </a:solidFill>
                      <a:prstDash val="solid"/>
                      <a:round/>
                      <a:headEnd type="none" w="med" len="med"/>
                      <a:tailEnd type="none" w="med" len="med"/>
                    </a:lnB>
                    <a:solidFill>
                      <a:schemeClr val="bg1"/>
                    </a:solidFill>
                  </a:tcPr>
                </a:tc>
                <a:extLst>
                  <a:ext uri="{0D108BD9-81ED-4DB2-BD59-A6C34878D82A}">
                    <a16:rowId xmlns:a16="http://schemas.microsoft.com/office/drawing/2014/main" val="1921443649"/>
                  </a:ext>
                </a:extLst>
              </a:tr>
            </a:tbl>
          </a:graphicData>
        </a:graphic>
      </p:graphicFrame>
      <p:sp>
        <p:nvSpPr>
          <p:cNvPr id="12" name="Text Placeholder 1">
            <a:extLst>
              <a:ext uri="{FF2B5EF4-FFF2-40B4-BE49-F238E27FC236}">
                <a16:creationId xmlns:a16="http://schemas.microsoft.com/office/drawing/2014/main" id="{91E95ABB-21B1-614F-AC91-D5573905F8C8}"/>
              </a:ext>
            </a:extLst>
          </p:cNvPr>
          <p:cNvSpPr txBox="1">
            <a:spLocks/>
          </p:cNvSpPr>
          <p:nvPr/>
        </p:nvSpPr>
        <p:spPr>
          <a:xfrm>
            <a:off x="1758070" y="4301482"/>
            <a:ext cx="769488" cy="140568"/>
          </a:xfrm>
          <a:prstGeom prst="rect">
            <a:avLst/>
          </a:prstGeom>
          <a:noFill/>
        </p:spPr>
        <p:txBody>
          <a:bodyPr wrap="square" lIns="0" tIns="0" rIns="0" bIns="0">
            <a:noAutofit/>
          </a:bodyPr>
          <a:lstStyle>
            <a:lvl1pPr marL="0"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1pPr>
            <a:lvl2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2pPr>
            <a:lvl3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3pPr>
            <a:lvl4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4pPr>
            <a:lvl5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5pPr>
            <a:lvl6pPr marL="113157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6pPr>
            <a:lvl7pPr marL="133731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7pPr>
            <a:lvl8pPr marL="154305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8pPr>
            <a:lvl9pPr marL="174879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9pPr>
          </a:lstStyle>
          <a:p>
            <a:pPr algn="ctr">
              <a:spcAft>
                <a:spcPts val="100"/>
              </a:spcAft>
              <a:tabLst>
                <a:tab pos="301752" algn="l"/>
                <a:tab pos="594360" algn="l"/>
                <a:tab pos="886968" algn="l"/>
              </a:tabLst>
            </a:pPr>
            <a:r>
              <a:rPr lang="en-US" sz="900"/>
              <a:t>Max=4</a:t>
            </a:r>
          </a:p>
        </p:txBody>
      </p:sp>
      <p:grpSp>
        <p:nvGrpSpPr>
          <p:cNvPr id="16" name="Group 15">
            <a:extLst>
              <a:ext uri="{FF2B5EF4-FFF2-40B4-BE49-F238E27FC236}">
                <a16:creationId xmlns:a16="http://schemas.microsoft.com/office/drawing/2014/main" id="{C5B3BD51-829D-654C-A392-A92C167E423A}"/>
              </a:ext>
            </a:extLst>
          </p:cNvPr>
          <p:cNvGrpSpPr/>
          <p:nvPr/>
        </p:nvGrpSpPr>
        <p:grpSpPr>
          <a:xfrm>
            <a:off x="631059" y="4591834"/>
            <a:ext cx="792062" cy="607084"/>
            <a:chOff x="634090" y="4591834"/>
            <a:chExt cx="792062" cy="607084"/>
          </a:xfrm>
        </p:grpSpPr>
        <p:cxnSp>
          <p:nvCxnSpPr>
            <p:cNvPr id="14" name="Straight Connector 13">
              <a:extLst>
                <a:ext uri="{FF2B5EF4-FFF2-40B4-BE49-F238E27FC236}">
                  <a16:creationId xmlns:a16="http://schemas.microsoft.com/office/drawing/2014/main" id="{23BD62C6-8FC9-E24D-80AE-D501D15685CE}"/>
                </a:ext>
              </a:extLst>
            </p:cNvPr>
            <p:cNvCxnSpPr>
              <a:cxnSpLocks/>
            </p:cNvCxnSpPr>
            <p:nvPr/>
          </p:nvCxnSpPr>
          <p:spPr>
            <a:xfrm>
              <a:off x="634090" y="4591834"/>
              <a:ext cx="792062" cy="60708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245C8BE-DB38-A945-A440-A2B1217A49FE}"/>
                </a:ext>
              </a:extLst>
            </p:cNvPr>
            <p:cNvCxnSpPr>
              <a:cxnSpLocks/>
            </p:cNvCxnSpPr>
            <p:nvPr/>
          </p:nvCxnSpPr>
          <p:spPr>
            <a:xfrm flipH="1">
              <a:off x="634090" y="4591834"/>
              <a:ext cx="792062" cy="60708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7" name="Text Placeholder 1">
            <a:extLst>
              <a:ext uri="{FF2B5EF4-FFF2-40B4-BE49-F238E27FC236}">
                <a16:creationId xmlns:a16="http://schemas.microsoft.com/office/drawing/2014/main" id="{1F1D7F74-E226-804A-8CC8-C0E0F30386D3}"/>
              </a:ext>
            </a:extLst>
          </p:cNvPr>
          <p:cNvSpPr txBox="1">
            <a:spLocks/>
          </p:cNvSpPr>
          <p:nvPr/>
        </p:nvSpPr>
        <p:spPr>
          <a:xfrm>
            <a:off x="1758070" y="4952039"/>
            <a:ext cx="769488" cy="140568"/>
          </a:xfrm>
          <a:prstGeom prst="rect">
            <a:avLst/>
          </a:prstGeom>
          <a:noFill/>
        </p:spPr>
        <p:txBody>
          <a:bodyPr wrap="square" lIns="0" tIns="0" rIns="0" bIns="0">
            <a:noAutofit/>
          </a:bodyPr>
          <a:lstStyle>
            <a:lvl1pPr marL="0"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1pPr>
            <a:lvl2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2pPr>
            <a:lvl3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3pPr>
            <a:lvl4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4pPr>
            <a:lvl5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5pPr>
            <a:lvl6pPr marL="113157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6pPr>
            <a:lvl7pPr marL="133731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7pPr>
            <a:lvl8pPr marL="154305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8pPr>
            <a:lvl9pPr marL="174879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9pPr>
          </a:lstStyle>
          <a:p>
            <a:pPr algn="ctr">
              <a:spcAft>
                <a:spcPts val="100"/>
              </a:spcAft>
              <a:tabLst>
                <a:tab pos="301752" algn="l"/>
                <a:tab pos="594360" algn="l"/>
                <a:tab pos="886968" algn="l"/>
              </a:tabLst>
            </a:pPr>
            <a:r>
              <a:rPr lang="en-US" sz="1400" b="1" i="1"/>
              <a:t>FIFO</a:t>
            </a:r>
          </a:p>
        </p:txBody>
      </p:sp>
      <p:grpSp>
        <p:nvGrpSpPr>
          <p:cNvPr id="26" name="Group 25">
            <a:extLst>
              <a:ext uri="{FF2B5EF4-FFF2-40B4-BE49-F238E27FC236}">
                <a16:creationId xmlns:a16="http://schemas.microsoft.com/office/drawing/2014/main" id="{F75E060C-3812-6845-A1DA-699ACFA575BA}"/>
              </a:ext>
            </a:extLst>
          </p:cNvPr>
          <p:cNvGrpSpPr/>
          <p:nvPr/>
        </p:nvGrpSpPr>
        <p:grpSpPr>
          <a:xfrm>
            <a:off x="628029" y="4458810"/>
            <a:ext cx="3029571" cy="369574"/>
            <a:chOff x="628029" y="4458810"/>
            <a:chExt cx="3029571" cy="369574"/>
          </a:xfrm>
        </p:grpSpPr>
        <p:cxnSp>
          <p:nvCxnSpPr>
            <p:cNvPr id="6" name="Straight Arrow Connector 5">
              <a:extLst>
                <a:ext uri="{FF2B5EF4-FFF2-40B4-BE49-F238E27FC236}">
                  <a16:creationId xmlns:a16="http://schemas.microsoft.com/office/drawing/2014/main" id="{5C8BEB43-F441-D940-A158-8C05A8817910}"/>
                </a:ext>
              </a:extLst>
            </p:cNvPr>
            <p:cNvCxnSpPr>
              <a:cxnSpLocks/>
            </p:cNvCxnSpPr>
            <p:nvPr/>
          </p:nvCxnSpPr>
          <p:spPr>
            <a:xfrm>
              <a:off x="628029" y="4458810"/>
              <a:ext cx="816307" cy="0"/>
            </a:xfrm>
            <a:prstGeom prst="straightConnector1">
              <a:avLst/>
            </a:prstGeom>
            <a:ln w="34925">
              <a:solidFill>
                <a:srgbClr val="40404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D57C722-F188-CA43-8AEB-5D0B604667C1}"/>
                </a:ext>
              </a:extLst>
            </p:cNvPr>
            <p:cNvCxnSpPr>
              <a:cxnSpLocks/>
            </p:cNvCxnSpPr>
            <p:nvPr/>
          </p:nvCxnSpPr>
          <p:spPr>
            <a:xfrm>
              <a:off x="1734661" y="4458810"/>
              <a:ext cx="816307" cy="0"/>
            </a:xfrm>
            <a:prstGeom prst="straightConnector1">
              <a:avLst/>
            </a:prstGeom>
            <a:ln w="34925">
              <a:solidFill>
                <a:srgbClr val="40404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C94AA6A-66AF-7349-9E46-F9145F79104F}"/>
                </a:ext>
              </a:extLst>
            </p:cNvPr>
            <p:cNvCxnSpPr>
              <a:cxnSpLocks/>
            </p:cNvCxnSpPr>
            <p:nvPr/>
          </p:nvCxnSpPr>
          <p:spPr>
            <a:xfrm>
              <a:off x="2841293" y="4458810"/>
              <a:ext cx="816307" cy="0"/>
            </a:xfrm>
            <a:prstGeom prst="straightConnector1">
              <a:avLst/>
            </a:prstGeom>
            <a:ln w="34925">
              <a:solidFill>
                <a:srgbClr val="404040"/>
              </a:solidFill>
              <a:tailEnd type="triangle"/>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E6C64382-2F7A-2347-8BF4-8D0ACC0ECC21}"/>
                </a:ext>
              </a:extLst>
            </p:cNvPr>
            <p:cNvGrpSpPr/>
            <p:nvPr/>
          </p:nvGrpSpPr>
          <p:grpSpPr>
            <a:xfrm>
              <a:off x="1600876" y="4589393"/>
              <a:ext cx="1080413" cy="238991"/>
              <a:chOff x="1600876" y="4589393"/>
              <a:chExt cx="1080413" cy="238991"/>
            </a:xfrm>
          </p:grpSpPr>
          <p:sp>
            <p:nvSpPr>
              <p:cNvPr id="23" name="Rounded Rectangle 22">
                <a:extLst>
                  <a:ext uri="{FF2B5EF4-FFF2-40B4-BE49-F238E27FC236}">
                    <a16:creationId xmlns:a16="http://schemas.microsoft.com/office/drawing/2014/main" id="{63B572BF-84FE-8E43-AF8C-2CE2DF7938F5}"/>
                  </a:ext>
                </a:extLst>
              </p:cNvPr>
              <p:cNvSpPr/>
              <p:nvPr/>
            </p:nvSpPr>
            <p:spPr>
              <a:xfrm>
                <a:off x="1600876" y="4589393"/>
                <a:ext cx="1080413" cy="238991"/>
              </a:xfrm>
              <a:prstGeom prst="roundRect">
                <a:avLst/>
              </a:prstGeom>
              <a:solidFill>
                <a:srgbClr val="E7E9EE"/>
              </a:solidFill>
              <a:ln w="635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F3E2C4EA-9293-E14B-81AA-144A7820B789}"/>
                  </a:ext>
                </a:extLst>
              </p:cNvPr>
              <p:cNvGrpSpPr/>
              <p:nvPr/>
            </p:nvGrpSpPr>
            <p:grpSpPr>
              <a:xfrm>
                <a:off x="1621536" y="4589393"/>
                <a:ext cx="1039092" cy="238991"/>
                <a:chOff x="1620981" y="4589393"/>
                <a:chExt cx="1039092" cy="238991"/>
              </a:xfrm>
            </p:grpSpPr>
            <p:sp>
              <p:nvSpPr>
                <p:cNvPr id="19" name="Oval 18">
                  <a:extLst>
                    <a:ext uri="{FF2B5EF4-FFF2-40B4-BE49-F238E27FC236}">
                      <a16:creationId xmlns:a16="http://schemas.microsoft.com/office/drawing/2014/main" id="{B26A4922-D363-B64D-B579-B018AF855CE9}"/>
                    </a:ext>
                  </a:extLst>
                </p:cNvPr>
                <p:cNvSpPr/>
                <p:nvPr/>
              </p:nvSpPr>
              <p:spPr>
                <a:xfrm>
                  <a:off x="1620981" y="4589393"/>
                  <a:ext cx="238991" cy="238991"/>
                </a:xfrm>
                <a:prstGeom prst="ellipse">
                  <a:avLst/>
                </a:prstGeom>
                <a:solidFill>
                  <a:srgbClr val="FFFF00"/>
                </a:solidFill>
                <a:ln w="635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C5C390F-158B-D14D-9529-4397062C3CA9}"/>
                    </a:ext>
                  </a:extLst>
                </p:cNvPr>
                <p:cNvSpPr/>
                <p:nvPr/>
              </p:nvSpPr>
              <p:spPr>
                <a:xfrm>
                  <a:off x="1887681" y="4589393"/>
                  <a:ext cx="238991" cy="238991"/>
                </a:xfrm>
                <a:prstGeom prst="ellipse">
                  <a:avLst/>
                </a:prstGeom>
                <a:solidFill>
                  <a:srgbClr val="ED7D31"/>
                </a:solidFill>
                <a:ln w="635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73222AB-8304-0E48-AE0D-F28744E9CBDF}"/>
                    </a:ext>
                  </a:extLst>
                </p:cNvPr>
                <p:cNvSpPr/>
                <p:nvPr/>
              </p:nvSpPr>
              <p:spPr>
                <a:xfrm>
                  <a:off x="2154381" y="4589393"/>
                  <a:ext cx="238991" cy="238991"/>
                </a:xfrm>
                <a:prstGeom prst="ellipse">
                  <a:avLst/>
                </a:prstGeom>
                <a:solidFill>
                  <a:srgbClr val="5FA4CE"/>
                </a:solidFill>
                <a:ln w="635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FCB1AB4-3E45-A847-B81F-6F0045C174CF}"/>
                    </a:ext>
                  </a:extLst>
                </p:cNvPr>
                <p:cNvSpPr/>
                <p:nvPr/>
              </p:nvSpPr>
              <p:spPr>
                <a:xfrm>
                  <a:off x="2421082" y="4589393"/>
                  <a:ext cx="238991" cy="238991"/>
                </a:xfrm>
                <a:prstGeom prst="ellipse">
                  <a:avLst/>
                </a:prstGeom>
                <a:solidFill>
                  <a:srgbClr val="ED7D31"/>
                </a:solidFill>
                <a:ln w="635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7264690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A88DB4-7F20-C24F-B04D-4A8CA8E4870F}"/>
              </a:ext>
            </a:extLst>
          </p:cNvPr>
          <p:cNvSpPr>
            <a:spLocks noGrp="1"/>
          </p:cNvSpPr>
          <p:nvPr>
            <p:ph type="body" sz="quarter" idx="14"/>
          </p:nvPr>
        </p:nvSpPr>
        <p:spPr>
          <a:xfrm>
            <a:off x="405518" y="1600200"/>
            <a:ext cx="3411106" cy="1371597"/>
          </a:xfrm>
        </p:spPr>
        <p:txBody>
          <a:bodyPr/>
          <a:lstStyle/>
          <a:p>
            <a:r>
              <a:rPr lang="en-US" dirty="0"/>
              <a:t>A practice by which the downstream work step draws from the supermarket, and the upstream process is responsible to replenish the supermarket to predefined levels. </a:t>
            </a:r>
          </a:p>
        </p:txBody>
      </p:sp>
      <p:sp>
        <p:nvSpPr>
          <p:cNvPr id="3" name="Title 2">
            <a:extLst>
              <a:ext uri="{FF2B5EF4-FFF2-40B4-BE49-F238E27FC236}">
                <a16:creationId xmlns:a16="http://schemas.microsoft.com/office/drawing/2014/main" id="{DE0F6349-A15A-3742-B77F-220242693E94}"/>
              </a:ext>
            </a:extLst>
          </p:cNvPr>
          <p:cNvSpPr>
            <a:spLocks noGrp="1"/>
          </p:cNvSpPr>
          <p:nvPr>
            <p:ph type="title"/>
          </p:nvPr>
        </p:nvSpPr>
        <p:spPr/>
        <p:txBody>
          <a:bodyPr/>
          <a:lstStyle/>
          <a:p>
            <a:r>
              <a:rPr lang="en-US"/>
              <a:t>Supermarket</a:t>
            </a:r>
          </a:p>
        </p:txBody>
      </p:sp>
      <p:grpSp>
        <p:nvGrpSpPr>
          <p:cNvPr id="57" name="Group 56">
            <a:extLst>
              <a:ext uri="{FF2B5EF4-FFF2-40B4-BE49-F238E27FC236}">
                <a16:creationId xmlns:a16="http://schemas.microsoft.com/office/drawing/2014/main" id="{E7ED8CDA-F9B5-F04C-987F-A54B2819D8BD}"/>
              </a:ext>
            </a:extLst>
          </p:cNvPr>
          <p:cNvGrpSpPr/>
          <p:nvPr/>
        </p:nvGrpSpPr>
        <p:grpSpPr>
          <a:xfrm>
            <a:off x="581660" y="3456344"/>
            <a:ext cx="2964815" cy="966431"/>
            <a:chOff x="581660" y="3456344"/>
            <a:chExt cx="2964815" cy="966431"/>
          </a:xfrm>
        </p:grpSpPr>
        <p:sp>
          <p:nvSpPr>
            <p:cNvPr id="7" name="Text Placeholder 1">
              <a:extLst>
                <a:ext uri="{FF2B5EF4-FFF2-40B4-BE49-F238E27FC236}">
                  <a16:creationId xmlns:a16="http://schemas.microsoft.com/office/drawing/2014/main" id="{5A875460-8662-A541-810B-424D47795F4E}"/>
                </a:ext>
              </a:extLst>
            </p:cNvPr>
            <p:cNvSpPr txBox="1">
              <a:spLocks/>
            </p:cNvSpPr>
            <p:nvPr/>
          </p:nvSpPr>
          <p:spPr>
            <a:xfrm>
              <a:off x="581660" y="3771900"/>
              <a:ext cx="615315" cy="641350"/>
            </a:xfrm>
            <a:prstGeom prst="roundRect">
              <a:avLst>
                <a:gd name="adj" fmla="val 11507"/>
              </a:avLst>
            </a:prstGeom>
            <a:solidFill>
              <a:srgbClr val="5FA4CE"/>
            </a:solidFill>
            <a:ln w="12700">
              <a:noFill/>
            </a:ln>
          </p:spPr>
          <p:txBody>
            <a:bodyPr wrap="square" lIns="27432" tIns="27432" rIns="27432" bIns="27432" anchor="ctr" anchorCtr="0">
              <a:noAutofit/>
            </a:bodyPr>
            <a:lstStyle>
              <a:lvl1pPr marL="0"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1pPr>
              <a:lvl2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2pPr>
              <a:lvl3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3pPr>
              <a:lvl4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4pPr>
              <a:lvl5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5pPr>
              <a:lvl6pPr marL="113157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6pPr>
              <a:lvl7pPr marL="133731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7pPr>
              <a:lvl8pPr marL="154305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8pPr>
              <a:lvl9pPr marL="174879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9pPr>
            </a:lstStyle>
            <a:p>
              <a:pPr algn="ctr"/>
              <a:r>
                <a:rPr lang="en-US" sz="700" b="1">
                  <a:solidFill>
                    <a:schemeClr val="bg1"/>
                  </a:solidFill>
                </a:rPr>
                <a:t>Supplying Process</a:t>
              </a:r>
            </a:p>
          </p:txBody>
        </p:sp>
        <p:sp>
          <p:nvSpPr>
            <p:cNvPr id="13" name="Text Placeholder 1">
              <a:extLst>
                <a:ext uri="{FF2B5EF4-FFF2-40B4-BE49-F238E27FC236}">
                  <a16:creationId xmlns:a16="http://schemas.microsoft.com/office/drawing/2014/main" id="{DA59C131-5297-FE4C-9AF0-DC5902A11132}"/>
                </a:ext>
              </a:extLst>
            </p:cNvPr>
            <p:cNvSpPr txBox="1">
              <a:spLocks/>
            </p:cNvSpPr>
            <p:nvPr/>
          </p:nvSpPr>
          <p:spPr>
            <a:xfrm>
              <a:off x="2931160" y="3771900"/>
              <a:ext cx="615315" cy="641350"/>
            </a:xfrm>
            <a:prstGeom prst="roundRect">
              <a:avLst>
                <a:gd name="adj" fmla="val 11507"/>
              </a:avLst>
            </a:prstGeom>
            <a:solidFill>
              <a:srgbClr val="5FA4CE"/>
            </a:solidFill>
            <a:ln w="12700">
              <a:noFill/>
            </a:ln>
          </p:spPr>
          <p:txBody>
            <a:bodyPr wrap="square" lIns="27432" tIns="27432" rIns="27432" bIns="27432" anchor="ctr" anchorCtr="0">
              <a:noAutofit/>
            </a:bodyPr>
            <a:lstStyle>
              <a:lvl1pPr marL="0"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1pPr>
              <a:lvl2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2pPr>
              <a:lvl3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3pPr>
              <a:lvl4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4pPr>
              <a:lvl5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5pPr>
              <a:lvl6pPr marL="113157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6pPr>
              <a:lvl7pPr marL="133731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7pPr>
              <a:lvl8pPr marL="154305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8pPr>
              <a:lvl9pPr marL="174879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9pPr>
            </a:lstStyle>
            <a:p>
              <a:pPr algn="ctr"/>
              <a:r>
                <a:rPr lang="en-US" sz="700" b="1">
                  <a:solidFill>
                    <a:schemeClr val="bg1"/>
                  </a:solidFill>
                </a:rPr>
                <a:t>Consuming Process</a:t>
              </a:r>
            </a:p>
          </p:txBody>
        </p:sp>
        <p:grpSp>
          <p:nvGrpSpPr>
            <p:cNvPr id="42" name="Group 41">
              <a:extLst>
                <a:ext uri="{FF2B5EF4-FFF2-40B4-BE49-F238E27FC236}">
                  <a16:creationId xmlns:a16="http://schemas.microsoft.com/office/drawing/2014/main" id="{08D2CB3B-0713-5149-89E9-A71673CDB7D9}"/>
                </a:ext>
              </a:extLst>
            </p:cNvPr>
            <p:cNvGrpSpPr/>
            <p:nvPr/>
          </p:nvGrpSpPr>
          <p:grpSpPr>
            <a:xfrm>
              <a:off x="876300" y="3556350"/>
              <a:ext cx="1057275" cy="526700"/>
              <a:chOff x="876300" y="3556350"/>
              <a:chExt cx="1057275" cy="526700"/>
            </a:xfrm>
          </p:grpSpPr>
          <p:cxnSp>
            <p:nvCxnSpPr>
              <p:cNvPr id="25" name="Straight Arrow Connector 24">
                <a:extLst>
                  <a:ext uri="{FF2B5EF4-FFF2-40B4-BE49-F238E27FC236}">
                    <a16:creationId xmlns:a16="http://schemas.microsoft.com/office/drawing/2014/main" id="{5D289F0A-5471-E945-8298-B84389BD0F36}"/>
                  </a:ext>
                </a:extLst>
              </p:cNvPr>
              <p:cNvCxnSpPr>
                <a:cxnSpLocks/>
              </p:cNvCxnSpPr>
              <p:nvPr/>
            </p:nvCxnSpPr>
            <p:spPr>
              <a:xfrm>
                <a:off x="1196975" y="4083050"/>
                <a:ext cx="686435" cy="0"/>
              </a:xfrm>
              <a:prstGeom prst="straightConnector1">
                <a:avLst/>
              </a:prstGeom>
              <a:ln w="15875">
                <a:solidFill>
                  <a:srgbClr val="404040"/>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A78103FE-623A-4741-ABD9-8ED178B55C70}"/>
                  </a:ext>
                </a:extLst>
              </p:cNvPr>
              <p:cNvCxnSpPr>
                <a:cxnSpLocks/>
              </p:cNvCxnSpPr>
              <p:nvPr/>
            </p:nvCxnSpPr>
            <p:spPr>
              <a:xfrm>
                <a:off x="876300" y="3562700"/>
                <a:ext cx="1057275" cy="0"/>
              </a:xfrm>
              <a:prstGeom prst="straightConnector1">
                <a:avLst/>
              </a:prstGeom>
              <a:ln w="15875">
                <a:solidFill>
                  <a:srgbClr val="404040"/>
                </a:solidFill>
                <a:prstDash val="sysDash"/>
                <a:tailEnd type="none" w="sm" len="sm"/>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E4DBC8E1-AE3B-2247-B44B-96FCA400C820}"/>
                  </a:ext>
                </a:extLst>
              </p:cNvPr>
              <p:cNvCxnSpPr>
                <a:cxnSpLocks/>
              </p:cNvCxnSpPr>
              <p:nvPr/>
            </p:nvCxnSpPr>
            <p:spPr>
              <a:xfrm>
                <a:off x="880427" y="3556350"/>
                <a:ext cx="0" cy="212375"/>
              </a:xfrm>
              <a:prstGeom prst="straightConnector1">
                <a:avLst/>
              </a:prstGeom>
              <a:ln w="15875">
                <a:solidFill>
                  <a:srgbClr val="404040"/>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4EADE6FE-5478-714D-BFBD-5F02771BCB8D}"/>
                  </a:ext>
                </a:extLst>
              </p:cNvPr>
              <p:cNvCxnSpPr>
                <a:cxnSpLocks/>
              </p:cNvCxnSpPr>
              <p:nvPr/>
            </p:nvCxnSpPr>
            <p:spPr>
              <a:xfrm>
                <a:off x="1928177" y="3559525"/>
                <a:ext cx="0" cy="523525"/>
              </a:xfrm>
              <a:prstGeom prst="straightConnector1">
                <a:avLst/>
              </a:prstGeom>
              <a:ln w="15875">
                <a:solidFill>
                  <a:srgbClr val="404040"/>
                </a:solidFill>
                <a:prstDash val="sysDash"/>
                <a:tailEnd type="none" w="sm" len="sm"/>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456CCA57-D43A-3446-B414-FE9277A8D1EF}"/>
                </a:ext>
              </a:extLst>
            </p:cNvPr>
            <p:cNvGrpSpPr/>
            <p:nvPr/>
          </p:nvGrpSpPr>
          <p:grpSpPr>
            <a:xfrm>
              <a:off x="2082800" y="3559525"/>
              <a:ext cx="1156017" cy="533050"/>
              <a:chOff x="2082800" y="3559525"/>
              <a:chExt cx="1156017" cy="533050"/>
            </a:xfrm>
          </p:grpSpPr>
          <p:cxnSp>
            <p:nvCxnSpPr>
              <p:cNvPr id="22" name="Straight Arrow Connector 21">
                <a:extLst>
                  <a:ext uri="{FF2B5EF4-FFF2-40B4-BE49-F238E27FC236}">
                    <a16:creationId xmlns:a16="http://schemas.microsoft.com/office/drawing/2014/main" id="{948C54C1-2F37-4544-968E-309858045B29}"/>
                  </a:ext>
                </a:extLst>
              </p:cNvPr>
              <p:cNvCxnSpPr>
                <a:cxnSpLocks/>
              </p:cNvCxnSpPr>
              <p:nvPr/>
            </p:nvCxnSpPr>
            <p:spPr>
              <a:xfrm flipV="1">
                <a:off x="2082800" y="4083050"/>
                <a:ext cx="848360" cy="0"/>
              </a:xfrm>
              <a:prstGeom prst="straightConnector1">
                <a:avLst/>
              </a:prstGeom>
              <a:ln w="15875">
                <a:solidFill>
                  <a:srgbClr val="404040"/>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6FB693FD-1168-7744-9B91-41F97B351613}"/>
                  </a:ext>
                </a:extLst>
              </p:cNvPr>
              <p:cNvCxnSpPr>
                <a:cxnSpLocks/>
              </p:cNvCxnSpPr>
              <p:nvPr/>
            </p:nvCxnSpPr>
            <p:spPr>
              <a:xfrm>
                <a:off x="2082800" y="3562700"/>
                <a:ext cx="1156017" cy="0"/>
              </a:xfrm>
              <a:prstGeom prst="straightConnector1">
                <a:avLst/>
              </a:prstGeom>
              <a:ln w="15875">
                <a:solidFill>
                  <a:srgbClr val="404040"/>
                </a:solidFill>
                <a:prstDash val="sysDash"/>
                <a:tailEnd type="none" w="sm" len="sm"/>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C9AE625C-6B5D-A64E-B779-B889970B4CD5}"/>
                  </a:ext>
                </a:extLst>
              </p:cNvPr>
              <p:cNvCxnSpPr>
                <a:cxnSpLocks/>
              </p:cNvCxnSpPr>
              <p:nvPr/>
            </p:nvCxnSpPr>
            <p:spPr>
              <a:xfrm>
                <a:off x="2086927" y="3559525"/>
                <a:ext cx="0" cy="533050"/>
              </a:xfrm>
              <a:prstGeom prst="straightConnector1">
                <a:avLst/>
              </a:prstGeom>
              <a:ln w="15875">
                <a:solidFill>
                  <a:srgbClr val="404040"/>
                </a:solidFill>
                <a:prstDash val="sysDash"/>
                <a:tailEnd type="none" w="sm" len="sm"/>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F8F12083-7936-3644-80BA-D9B98E0DCF37}"/>
                  </a:ext>
                </a:extLst>
              </p:cNvPr>
              <p:cNvCxnSpPr>
                <a:cxnSpLocks/>
                <a:endCxn id="13" idx="0"/>
              </p:cNvCxnSpPr>
              <p:nvPr/>
            </p:nvCxnSpPr>
            <p:spPr>
              <a:xfrm>
                <a:off x="3233102" y="3559525"/>
                <a:ext cx="0" cy="212375"/>
              </a:xfrm>
              <a:prstGeom prst="straightConnector1">
                <a:avLst/>
              </a:prstGeom>
              <a:ln w="15875">
                <a:solidFill>
                  <a:srgbClr val="404040"/>
                </a:solidFill>
                <a:prstDash val="sysDash"/>
                <a:tailEnd type="none" w="sm" len="sm"/>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D528E1A5-F4FF-3041-957C-D3D2B30F2EB6}"/>
                </a:ext>
              </a:extLst>
            </p:cNvPr>
            <p:cNvSpPr txBox="1">
              <a:spLocks/>
            </p:cNvSpPr>
            <p:nvPr/>
          </p:nvSpPr>
          <p:spPr>
            <a:xfrm>
              <a:off x="1108710" y="3456344"/>
              <a:ext cx="570865" cy="212712"/>
            </a:xfrm>
            <a:custGeom>
              <a:avLst/>
              <a:gdLst>
                <a:gd name="connsiteX0" fmla="*/ 24477 w 570865"/>
                <a:gd name="connsiteY0" fmla="*/ 0 h 212712"/>
                <a:gd name="connsiteX1" fmla="*/ 518396 w 570865"/>
                <a:gd name="connsiteY1" fmla="*/ 0 h 212712"/>
                <a:gd name="connsiteX2" fmla="*/ 570865 w 570865"/>
                <a:gd name="connsiteY2" fmla="*/ 52469 h 212712"/>
                <a:gd name="connsiteX3" fmla="*/ 570865 w 570865"/>
                <a:gd name="connsiteY3" fmla="*/ 188235 h 212712"/>
                <a:gd name="connsiteX4" fmla="*/ 546388 w 570865"/>
                <a:gd name="connsiteY4" fmla="*/ 212712 h 212712"/>
                <a:gd name="connsiteX5" fmla="*/ 24477 w 570865"/>
                <a:gd name="connsiteY5" fmla="*/ 212712 h 212712"/>
                <a:gd name="connsiteX6" fmla="*/ 0 w 570865"/>
                <a:gd name="connsiteY6" fmla="*/ 188235 h 212712"/>
                <a:gd name="connsiteX7" fmla="*/ 0 w 570865"/>
                <a:gd name="connsiteY7" fmla="*/ 24477 h 212712"/>
                <a:gd name="connsiteX8" fmla="*/ 24477 w 570865"/>
                <a:gd name="connsiteY8" fmla="*/ 0 h 21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0865" h="212712">
                  <a:moveTo>
                    <a:pt x="24477" y="0"/>
                  </a:moveTo>
                  <a:lnTo>
                    <a:pt x="518396" y="0"/>
                  </a:lnTo>
                  <a:lnTo>
                    <a:pt x="570865" y="52469"/>
                  </a:lnTo>
                  <a:lnTo>
                    <a:pt x="570865" y="188235"/>
                  </a:lnTo>
                  <a:cubicBezTo>
                    <a:pt x="570865" y="201753"/>
                    <a:pt x="559906" y="212712"/>
                    <a:pt x="546388" y="212712"/>
                  </a:cubicBezTo>
                  <a:lnTo>
                    <a:pt x="24477" y="212712"/>
                  </a:lnTo>
                  <a:cubicBezTo>
                    <a:pt x="10959" y="212712"/>
                    <a:pt x="0" y="201753"/>
                    <a:pt x="0" y="188235"/>
                  </a:cubicBezTo>
                  <a:lnTo>
                    <a:pt x="0" y="24477"/>
                  </a:lnTo>
                  <a:cubicBezTo>
                    <a:pt x="0" y="10959"/>
                    <a:pt x="10959" y="0"/>
                    <a:pt x="24477" y="0"/>
                  </a:cubicBezTo>
                  <a:close/>
                </a:path>
              </a:pathLst>
            </a:custGeom>
            <a:solidFill>
              <a:srgbClr val="F9C940"/>
            </a:solidFill>
            <a:ln w="6350">
              <a:solidFill>
                <a:srgbClr val="404040"/>
              </a:solidFill>
            </a:ln>
          </p:spPr>
          <p:txBody>
            <a:bodyPr wrap="square" lIns="27432" tIns="27432" rIns="27432" bIns="27432" anchor="ctr" anchorCtr="0">
              <a:noAutofit/>
            </a:bodyPr>
            <a:lstStyle>
              <a:lvl1pPr marL="0"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1pPr>
              <a:lvl2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2pPr>
              <a:lvl3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3pPr>
              <a:lvl4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4pPr>
              <a:lvl5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5pPr>
              <a:lvl6pPr marL="113157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6pPr>
              <a:lvl7pPr marL="133731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7pPr>
              <a:lvl8pPr marL="154305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8pPr>
              <a:lvl9pPr marL="174879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9pPr>
            </a:lstStyle>
            <a:p>
              <a:pPr algn="ctr"/>
              <a:r>
                <a:rPr lang="en-US" sz="600">
                  <a:latin typeface="Arial Narrow" panose="020B0604020202020204" pitchFamily="34" charset="0"/>
                  <a:cs typeface="Arial Narrow" panose="020B0604020202020204" pitchFamily="34" charset="0"/>
                </a:rPr>
                <a:t>Approval to Produce Work</a:t>
              </a:r>
            </a:p>
          </p:txBody>
        </p:sp>
        <p:sp>
          <p:nvSpPr>
            <p:cNvPr id="19" name="TextBox 18">
              <a:extLst>
                <a:ext uri="{FF2B5EF4-FFF2-40B4-BE49-F238E27FC236}">
                  <a16:creationId xmlns:a16="http://schemas.microsoft.com/office/drawing/2014/main" id="{EF8DF9C7-6D63-5F43-AA8B-668D885CA14E}"/>
                </a:ext>
              </a:extLst>
            </p:cNvPr>
            <p:cNvSpPr txBox="1">
              <a:spLocks/>
            </p:cNvSpPr>
            <p:nvPr/>
          </p:nvSpPr>
          <p:spPr>
            <a:xfrm>
              <a:off x="2366010" y="3456344"/>
              <a:ext cx="570865" cy="212712"/>
            </a:xfrm>
            <a:custGeom>
              <a:avLst/>
              <a:gdLst>
                <a:gd name="connsiteX0" fmla="*/ 24477 w 570865"/>
                <a:gd name="connsiteY0" fmla="*/ 0 h 212712"/>
                <a:gd name="connsiteX1" fmla="*/ 518396 w 570865"/>
                <a:gd name="connsiteY1" fmla="*/ 0 h 212712"/>
                <a:gd name="connsiteX2" fmla="*/ 570865 w 570865"/>
                <a:gd name="connsiteY2" fmla="*/ 52469 h 212712"/>
                <a:gd name="connsiteX3" fmla="*/ 570865 w 570865"/>
                <a:gd name="connsiteY3" fmla="*/ 188235 h 212712"/>
                <a:gd name="connsiteX4" fmla="*/ 546388 w 570865"/>
                <a:gd name="connsiteY4" fmla="*/ 212712 h 212712"/>
                <a:gd name="connsiteX5" fmla="*/ 24477 w 570865"/>
                <a:gd name="connsiteY5" fmla="*/ 212712 h 212712"/>
                <a:gd name="connsiteX6" fmla="*/ 0 w 570865"/>
                <a:gd name="connsiteY6" fmla="*/ 188235 h 212712"/>
                <a:gd name="connsiteX7" fmla="*/ 0 w 570865"/>
                <a:gd name="connsiteY7" fmla="*/ 24477 h 212712"/>
                <a:gd name="connsiteX8" fmla="*/ 24477 w 570865"/>
                <a:gd name="connsiteY8" fmla="*/ 0 h 21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0865" h="212712">
                  <a:moveTo>
                    <a:pt x="24477" y="0"/>
                  </a:moveTo>
                  <a:lnTo>
                    <a:pt x="518396" y="0"/>
                  </a:lnTo>
                  <a:lnTo>
                    <a:pt x="570865" y="52469"/>
                  </a:lnTo>
                  <a:lnTo>
                    <a:pt x="570865" y="188235"/>
                  </a:lnTo>
                  <a:cubicBezTo>
                    <a:pt x="570865" y="201753"/>
                    <a:pt x="559906" y="212712"/>
                    <a:pt x="546388" y="212712"/>
                  </a:cubicBezTo>
                  <a:lnTo>
                    <a:pt x="24477" y="212712"/>
                  </a:lnTo>
                  <a:cubicBezTo>
                    <a:pt x="10959" y="212712"/>
                    <a:pt x="0" y="201753"/>
                    <a:pt x="0" y="188235"/>
                  </a:cubicBezTo>
                  <a:lnTo>
                    <a:pt x="0" y="24477"/>
                  </a:lnTo>
                  <a:cubicBezTo>
                    <a:pt x="0" y="10959"/>
                    <a:pt x="10959" y="0"/>
                    <a:pt x="24477" y="0"/>
                  </a:cubicBezTo>
                  <a:close/>
                </a:path>
              </a:pathLst>
            </a:custGeom>
            <a:solidFill>
              <a:srgbClr val="F9C940"/>
            </a:solidFill>
            <a:ln w="6350">
              <a:solidFill>
                <a:srgbClr val="404040"/>
              </a:solidFill>
            </a:ln>
          </p:spPr>
          <p:txBody>
            <a:bodyPr wrap="square" lIns="27432" tIns="27432" rIns="27432" bIns="27432" anchor="ctr" anchorCtr="0">
              <a:noAutofit/>
            </a:bodyPr>
            <a:lstStyle>
              <a:lvl1pPr marL="0"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1pPr>
              <a:lvl2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2pPr>
              <a:lvl3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3pPr>
              <a:lvl4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4pPr>
              <a:lvl5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5pPr>
              <a:lvl6pPr marL="113157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6pPr>
              <a:lvl7pPr marL="133731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7pPr>
              <a:lvl8pPr marL="154305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8pPr>
              <a:lvl9pPr marL="174879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9pPr>
            </a:lstStyle>
            <a:p>
              <a:pPr algn="ctr"/>
              <a:r>
                <a:rPr lang="en-US" sz="600">
                  <a:latin typeface="Arial Narrow" panose="020B0604020202020204" pitchFamily="34" charset="0"/>
                  <a:cs typeface="Arial Narrow" panose="020B0604020202020204" pitchFamily="34" charset="0"/>
                </a:rPr>
                <a:t>Approval to Withdraw Work</a:t>
              </a:r>
            </a:p>
          </p:txBody>
        </p:sp>
        <p:grpSp>
          <p:nvGrpSpPr>
            <p:cNvPr id="51" name="Group 50">
              <a:extLst>
                <a:ext uri="{FF2B5EF4-FFF2-40B4-BE49-F238E27FC236}">
                  <a16:creationId xmlns:a16="http://schemas.microsoft.com/office/drawing/2014/main" id="{DE5355F1-B607-9B44-B545-E4B54148C9AA}"/>
                </a:ext>
              </a:extLst>
            </p:cNvPr>
            <p:cNvGrpSpPr/>
            <p:nvPr/>
          </p:nvGrpSpPr>
          <p:grpSpPr>
            <a:xfrm>
              <a:off x="1877060" y="3756025"/>
              <a:ext cx="300990" cy="666750"/>
              <a:chOff x="1877060" y="4473575"/>
              <a:chExt cx="300990" cy="666750"/>
            </a:xfrm>
          </p:grpSpPr>
          <p:cxnSp>
            <p:nvCxnSpPr>
              <p:cNvPr id="43" name="Straight Arrow Connector 42">
                <a:extLst>
                  <a:ext uri="{FF2B5EF4-FFF2-40B4-BE49-F238E27FC236}">
                    <a16:creationId xmlns:a16="http://schemas.microsoft.com/office/drawing/2014/main" id="{417D9166-3C92-E14E-B2E5-02CF69F6DB13}"/>
                  </a:ext>
                </a:extLst>
              </p:cNvPr>
              <p:cNvCxnSpPr>
                <a:cxnSpLocks/>
              </p:cNvCxnSpPr>
              <p:nvPr/>
            </p:nvCxnSpPr>
            <p:spPr>
              <a:xfrm>
                <a:off x="2171700" y="4473575"/>
                <a:ext cx="0" cy="666750"/>
              </a:xfrm>
              <a:prstGeom prst="straightConnector1">
                <a:avLst/>
              </a:prstGeom>
              <a:ln w="15875">
                <a:solidFill>
                  <a:srgbClr val="5FA4CE"/>
                </a:solidFill>
                <a:prstDash val="solid"/>
                <a:tailEnd type="none" w="sm" len="sm"/>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BDBB8438-8992-E44C-937E-B151031F7BC2}"/>
                  </a:ext>
                </a:extLst>
              </p:cNvPr>
              <p:cNvCxnSpPr>
                <a:cxnSpLocks/>
              </p:cNvCxnSpPr>
              <p:nvPr/>
            </p:nvCxnSpPr>
            <p:spPr>
              <a:xfrm>
                <a:off x="1877060" y="4479925"/>
                <a:ext cx="300990" cy="0"/>
              </a:xfrm>
              <a:prstGeom prst="straightConnector1">
                <a:avLst/>
              </a:prstGeom>
              <a:ln w="15875">
                <a:solidFill>
                  <a:srgbClr val="5FA4CE"/>
                </a:solidFill>
                <a:prstDash val="solid"/>
                <a:tailEnd type="none" w="sm" len="sm"/>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0CC5EF20-6F0E-2245-867B-00354479EF11}"/>
                  </a:ext>
                </a:extLst>
              </p:cNvPr>
              <p:cNvCxnSpPr>
                <a:cxnSpLocks/>
              </p:cNvCxnSpPr>
              <p:nvPr/>
            </p:nvCxnSpPr>
            <p:spPr>
              <a:xfrm>
                <a:off x="1877060" y="5133975"/>
                <a:ext cx="300990" cy="0"/>
              </a:xfrm>
              <a:prstGeom prst="straightConnector1">
                <a:avLst/>
              </a:prstGeom>
              <a:ln w="15875">
                <a:solidFill>
                  <a:srgbClr val="5FA4CE"/>
                </a:solidFill>
                <a:prstDash val="solid"/>
                <a:tailEnd type="none" w="sm" len="sm"/>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071673A8-E891-C14E-ADC7-6AD7EF7482A3}"/>
                  </a:ext>
                </a:extLst>
              </p:cNvPr>
              <p:cNvCxnSpPr>
                <a:cxnSpLocks/>
              </p:cNvCxnSpPr>
              <p:nvPr/>
            </p:nvCxnSpPr>
            <p:spPr>
              <a:xfrm>
                <a:off x="1877060" y="4915959"/>
                <a:ext cx="300990" cy="0"/>
              </a:xfrm>
              <a:prstGeom prst="straightConnector1">
                <a:avLst/>
              </a:prstGeom>
              <a:ln w="15875">
                <a:solidFill>
                  <a:srgbClr val="5FA4CE"/>
                </a:solidFill>
                <a:prstDash val="solid"/>
                <a:tailEnd type="none" w="sm" len="sm"/>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E3763B2D-C44E-F244-865A-CFEF5343554C}"/>
                  </a:ext>
                </a:extLst>
              </p:cNvPr>
              <p:cNvCxnSpPr>
                <a:cxnSpLocks/>
              </p:cNvCxnSpPr>
              <p:nvPr/>
            </p:nvCxnSpPr>
            <p:spPr>
              <a:xfrm>
                <a:off x="1877060" y="4697942"/>
                <a:ext cx="300990" cy="0"/>
              </a:xfrm>
              <a:prstGeom prst="straightConnector1">
                <a:avLst/>
              </a:prstGeom>
              <a:ln w="15875">
                <a:solidFill>
                  <a:srgbClr val="5FA4CE"/>
                </a:solidFill>
                <a:prstDash val="solid"/>
                <a:tailEnd type="none" w="sm" len="sm"/>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C522B2B8-4A68-9440-9070-D535C961C97F}"/>
                </a:ext>
              </a:extLst>
            </p:cNvPr>
            <p:cNvGrpSpPr/>
            <p:nvPr/>
          </p:nvGrpSpPr>
          <p:grpSpPr>
            <a:xfrm>
              <a:off x="1262113" y="3811813"/>
              <a:ext cx="570865" cy="400836"/>
              <a:chOff x="1262113" y="3811813"/>
              <a:chExt cx="570865" cy="400836"/>
            </a:xfrm>
          </p:grpSpPr>
          <p:sp>
            <p:nvSpPr>
              <p:cNvPr id="20" name="TextBox 19">
                <a:extLst>
                  <a:ext uri="{FF2B5EF4-FFF2-40B4-BE49-F238E27FC236}">
                    <a16:creationId xmlns:a16="http://schemas.microsoft.com/office/drawing/2014/main" id="{BB053ACC-958A-E843-A714-3F368A763C36}"/>
                  </a:ext>
                </a:extLst>
              </p:cNvPr>
              <p:cNvSpPr txBox="1">
                <a:spLocks/>
              </p:cNvSpPr>
              <p:nvPr/>
            </p:nvSpPr>
            <p:spPr>
              <a:xfrm>
                <a:off x="1262113" y="3811813"/>
                <a:ext cx="570865" cy="112352"/>
              </a:xfrm>
              <a:prstGeom prst="rect">
                <a:avLst/>
              </a:prstGeom>
              <a:noFill/>
              <a:ln w="6350">
                <a:noFill/>
              </a:ln>
            </p:spPr>
            <p:txBody>
              <a:bodyPr wrap="square" lIns="27432" tIns="27432" rIns="27432" bIns="27432" anchor="ctr" anchorCtr="0">
                <a:noAutofit/>
              </a:bodyPr>
              <a:lstStyle>
                <a:lvl1pPr marL="0"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1pPr>
                <a:lvl2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2pPr>
                <a:lvl3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3pPr>
                <a:lvl4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4pPr>
                <a:lvl5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5pPr>
                <a:lvl6pPr marL="113157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6pPr>
                <a:lvl7pPr marL="133731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7pPr>
                <a:lvl8pPr marL="154305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8pPr>
                <a:lvl9pPr marL="174879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9pPr>
              </a:lstStyle>
              <a:p>
                <a:pPr algn="ctr"/>
                <a:r>
                  <a:rPr lang="en-US" sz="600" b="1">
                    <a:latin typeface="Arial Narrow" panose="020B0604020202020204" pitchFamily="34" charset="0"/>
                    <a:cs typeface="Arial Narrow" panose="020B0604020202020204" pitchFamily="34" charset="0"/>
                  </a:rPr>
                  <a:t>Unit of Work</a:t>
                </a:r>
              </a:p>
            </p:txBody>
          </p:sp>
          <p:sp>
            <p:nvSpPr>
              <p:cNvPr id="52" name="Cube 51">
                <a:extLst>
                  <a:ext uri="{FF2B5EF4-FFF2-40B4-BE49-F238E27FC236}">
                    <a16:creationId xmlns:a16="http://schemas.microsoft.com/office/drawing/2014/main" id="{960C5F48-AEBD-CC40-8977-9BFE3BAEFBF2}"/>
                  </a:ext>
                </a:extLst>
              </p:cNvPr>
              <p:cNvSpPr/>
              <p:nvPr/>
            </p:nvSpPr>
            <p:spPr>
              <a:xfrm rot="16797753" flipH="1">
                <a:off x="1429168" y="3989277"/>
                <a:ext cx="236754" cy="209990"/>
              </a:xfrm>
              <a:prstGeom prst="cube">
                <a:avLst>
                  <a:gd name="adj" fmla="val 19257"/>
                </a:avLst>
              </a:prstGeom>
              <a:solidFill>
                <a:srgbClr val="E7E9EE"/>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2297E77-6D9C-E648-8585-FD208689065F}"/>
                </a:ext>
              </a:extLst>
            </p:cNvPr>
            <p:cNvGrpSpPr/>
            <p:nvPr/>
          </p:nvGrpSpPr>
          <p:grpSpPr>
            <a:xfrm>
              <a:off x="2259063" y="3811813"/>
              <a:ext cx="570865" cy="400836"/>
              <a:chOff x="1262113" y="3811813"/>
              <a:chExt cx="570865" cy="400836"/>
            </a:xfrm>
          </p:grpSpPr>
          <p:sp>
            <p:nvSpPr>
              <p:cNvPr id="55" name="TextBox 54">
                <a:extLst>
                  <a:ext uri="{FF2B5EF4-FFF2-40B4-BE49-F238E27FC236}">
                    <a16:creationId xmlns:a16="http://schemas.microsoft.com/office/drawing/2014/main" id="{86655B33-6A52-E541-BFDA-59CBA8947D72}"/>
                  </a:ext>
                </a:extLst>
              </p:cNvPr>
              <p:cNvSpPr txBox="1">
                <a:spLocks/>
              </p:cNvSpPr>
              <p:nvPr/>
            </p:nvSpPr>
            <p:spPr>
              <a:xfrm>
                <a:off x="1262113" y="3811813"/>
                <a:ext cx="570865" cy="112352"/>
              </a:xfrm>
              <a:prstGeom prst="rect">
                <a:avLst/>
              </a:prstGeom>
              <a:noFill/>
              <a:ln w="6350">
                <a:noFill/>
              </a:ln>
            </p:spPr>
            <p:txBody>
              <a:bodyPr wrap="square" lIns="27432" tIns="27432" rIns="27432" bIns="27432" anchor="ctr" anchorCtr="0">
                <a:noAutofit/>
              </a:bodyPr>
              <a:lstStyle>
                <a:lvl1pPr marL="0"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1pPr>
                <a:lvl2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2pPr>
                <a:lvl3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3pPr>
                <a:lvl4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4pPr>
                <a:lvl5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5pPr>
                <a:lvl6pPr marL="113157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6pPr>
                <a:lvl7pPr marL="133731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7pPr>
                <a:lvl8pPr marL="154305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8pPr>
                <a:lvl9pPr marL="174879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9pPr>
              </a:lstStyle>
              <a:p>
                <a:pPr algn="ctr"/>
                <a:r>
                  <a:rPr lang="en-US" sz="600" b="1">
                    <a:latin typeface="Arial Narrow" panose="020B0604020202020204" pitchFamily="34" charset="0"/>
                    <a:cs typeface="Arial Narrow" panose="020B0604020202020204" pitchFamily="34" charset="0"/>
                  </a:rPr>
                  <a:t>Unit of Work</a:t>
                </a:r>
              </a:p>
            </p:txBody>
          </p:sp>
          <p:sp>
            <p:nvSpPr>
              <p:cNvPr id="56" name="Cube 55">
                <a:extLst>
                  <a:ext uri="{FF2B5EF4-FFF2-40B4-BE49-F238E27FC236}">
                    <a16:creationId xmlns:a16="http://schemas.microsoft.com/office/drawing/2014/main" id="{9DF393D6-FBA2-0B43-B25E-4299F62D364F}"/>
                  </a:ext>
                </a:extLst>
              </p:cNvPr>
              <p:cNvSpPr/>
              <p:nvPr/>
            </p:nvSpPr>
            <p:spPr>
              <a:xfrm rot="16797753" flipH="1">
                <a:off x="1429168" y="3989277"/>
                <a:ext cx="236754" cy="209990"/>
              </a:xfrm>
              <a:prstGeom prst="cube">
                <a:avLst>
                  <a:gd name="adj" fmla="val 19257"/>
                </a:avLst>
              </a:prstGeom>
              <a:solidFill>
                <a:srgbClr val="E7E9EE"/>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3572135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9D1AC00-16A5-D54D-BC39-738BCFF4D5F5}"/>
              </a:ext>
            </a:extLst>
          </p:cNvPr>
          <p:cNvSpPr>
            <a:spLocks noGrp="1"/>
          </p:cNvSpPr>
          <p:nvPr>
            <p:ph type="body" sz="quarter" idx="14"/>
          </p:nvPr>
        </p:nvSpPr>
        <p:spPr/>
        <p:txBody>
          <a:bodyPr/>
          <a:lstStyle/>
          <a:p>
            <a:pPr marL="176213" indent="-176213">
              <a:buFont typeface="Arial" panose="020B0604020202020204" pitchFamily="34" charset="0"/>
              <a:buChar char="•"/>
            </a:pPr>
            <a:r>
              <a:rPr lang="en-US" dirty="0"/>
              <a:t>Agreeing upon set of work procedures that establish best sequences for each process. </a:t>
            </a:r>
          </a:p>
          <a:p>
            <a:pPr marL="176213" indent="-176213">
              <a:buFont typeface="Arial" panose="020B0604020202020204" pitchFamily="34" charset="0"/>
              <a:buChar char="•"/>
            </a:pPr>
            <a:r>
              <a:rPr lang="en-US" dirty="0"/>
              <a:t>Doing a job by the best current method to meet customer demand. </a:t>
            </a:r>
          </a:p>
          <a:p>
            <a:pPr marL="176213" indent="-176213">
              <a:buFont typeface="Arial" panose="020B0604020202020204" pitchFamily="34" charset="0"/>
              <a:buChar char="•"/>
            </a:pPr>
            <a:r>
              <a:rPr lang="en-US" dirty="0"/>
              <a:t>Identifying a basis from which continuous improvement can take place. </a:t>
            </a:r>
          </a:p>
          <a:p>
            <a:pPr marL="176213" indent="-176213">
              <a:buFont typeface="Arial" panose="020B0604020202020204" pitchFamily="34" charset="0"/>
              <a:buChar char="•"/>
            </a:pPr>
            <a:r>
              <a:rPr lang="en-US" dirty="0"/>
              <a:t>Considering standard sequence, standard time </a:t>
            </a:r>
            <a:br>
              <a:rPr lang="en-US" dirty="0"/>
            </a:br>
            <a:r>
              <a:rPr lang="en-US" dirty="0"/>
              <a:t>and standard WIP. </a:t>
            </a:r>
          </a:p>
          <a:p>
            <a:pPr marL="176213" indent="-176213">
              <a:buFont typeface="Arial" panose="020B0604020202020204" pitchFamily="34" charset="0"/>
              <a:buChar char="•"/>
            </a:pPr>
            <a:r>
              <a:rPr lang="en-US" dirty="0"/>
              <a:t>Providing a basis to understand capacity. </a:t>
            </a:r>
          </a:p>
          <a:p>
            <a:endParaRPr lang="en-US" dirty="0"/>
          </a:p>
        </p:txBody>
      </p:sp>
      <p:sp>
        <p:nvSpPr>
          <p:cNvPr id="4" name="Title 3">
            <a:extLst>
              <a:ext uri="{FF2B5EF4-FFF2-40B4-BE49-F238E27FC236}">
                <a16:creationId xmlns:a16="http://schemas.microsoft.com/office/drawing/2014/main" id="{D2050652-CB2D-CF41-8308-BA34411000CF}"/>
              </a:ext>
            </a:extLst>
          </p:cNvPr>
          <p:cNvSpPr>
            <a:spLocks noGrp="1"/>
          </p:cNvSpPr>
          <p:nvPr>
            <p:ph type="title"/>
          </p:nvPr>
        </p:nvSpPr>
        <p:spPr/>
        <p:txBody>
          <a:bodyPr/>
          <a:lstStyle/>
          <a:p>
            <a:r>
              <a:rPr lang="en-US"/>
              <a:t>Standard Work</a:t>
            </a:r>
          </a:p>
        </p:txBody>
      </p:sp>
    </p:spTree>
    <p:extLst>
      <p:ext uri="{BB962C8B-B14F-4D97-AF65-F5344CB8AC3E}">
        <p14:creationId xmlns:p14="http://schemas.microsoft.com/office/powerpoint/2010/main" val="31362047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A88DB4-7F20-C24F-B04D-4A8CA8E4870F}"/>
              </a:ext>
            </a:extLst>
          </p:cNvPr>
          <p:cNvSpPr>
            <a:spLocks noGrp="1"/>
          </p:cNvSpPr>
          <p:nvPr>
            <p:ph type="body" sz="quarter" idx="14"/>
          </p:nvPr>
        </p:nvSpPr>
        <p:spPr>
          <a:xfrm>
            <a:off x="594360" y="1428402"/>
            <a:ext cx="2926080" cy="4196543"/>
          </a:xfrm>
        </p:spPr>
        <p:txBody>
          <a:bodyPr/>
          <a:lstStyle/>
          <a:p>
            <a:pPr>
              <a:lnSpc>
                <a:spcPct val="90000"/>
              </a:lnSpc>
              <a:spcBef>
                <a:spcPts val="500"/>
              </a:spcBef>
              <a:spcAft>
                <a:spcPts val="0"/>
              </a:spcAft>
            </a:pPr>
            <a:r>
              <a:rPr lang="en-US" sz="1050" b="1" dirty="0">
                <a:solidFill>
                  <a:srgbClr val="0A4A8E"/>
                </a:solidFill>
              </a:rPr>
              <a:t>STEP 1 – PREPARE THE LEARNER </a:t>
            </a:r>
          </a:p>
          <a:p>
            <a:pPr marL="91440" indent="-91440">
              <a:lnSpc>
                <a:spcPct val="90000"/>
              </a:lnSpc>
              <a:spcAft>
                <a:spcPts val="0"/>
              </a:spcAft>
              <a:buFont typeface="Arial" panose="020B0604020202020204" pitchFamily="34" charset="0"/>
              <a:buChar char="•"/>
            </a:pPr>
            <a:r>
              <a:rPr lang="en-US" sz="1050" dirty="0"/>
              <a:t>Put the person at ease. </a:t>
            </a:r>
          </a:p>
          <a:p>
            <a:pPr marL="91440" indent="-91440">
              <a:lnSpc>
                <a:spcPct val="90000"/>
              </a:lnSpc>
              <a:spcAft>
                <a:spcPts val="0"/>
              </a:spcAft>
              <a:buFont typeface="Arial" panose="020B0604020202020204" pitchFamily="34" charset="0"/>
              <a:buChar char="•"/>
            </a:pPr>
            <a:r>
              <a:rPr lang="en-US" sz="1050" dirty="0"/>
              <a:t>State the job. </a:t>
            </a:r>
          </a:p>
          <a:p>
            <a:pPr marL="91440" indent="-91440">
              <a:lnSpc>
                <a:spcPct val="90000"/>
              </a:lnSpc>
              <a:spcAft>
                <a:spcPts val="0"/>
              </a:spcAft>
              <a:buFont typeface="Arial" panose="020B0604020202020204" pitchFamily="34" charset="0"/>
              <a:buChar char="•"/>
            </a:pPr>
            <a:r>
              <a:rPr lang="en-US" sz="1050" dirty="0"/>
              <a:t>Find out what the person already knows. </a:t>
            </a:r>
          </a:p>
          <a:p>
            <a:pPr marL="91440" indent="-91440">
              <a:lnSpc>
                <a:spcPct val="90000"/>
              </a:lnSpc>
              <a:spcAft>
                <a:spcPts val="0"/>
              </a:spcAft>
              <a:buFont typeface="Arial" panose="020B0604020202020204" pitchFamily="34" charset="0"/>
              <a:buChar char="•"/>
            </a:pPr>
            <a:r>
              <a:rPr lang="en-US" sz="1050" dirty="0"/>
              <a:t>Get the person interested in learning the job. </a:t>
            </a:r>
          </a:p>
          <a:p>
            <a:pPr marL="91440" indent="-91440">
              <a:lnSpc>
                <a:spcPct val="90000"/>
              </a:lnSpc>
              <a:spcAft>
                <a:spcPts val="0"/>
              </a:spcAft>
              <a:buFont typeface="Arial" panose="020B0604020202020204" pitchFamily="34" charset="0"/>
              <a:buChar char="•"/>
            </a:pPr>
            <a:r>
              <a:rPr lang="en-US" sz="1050" dirty="0"/>
              <a:t>Place the person in the correct position. </a:t>
            </a:r>
          </a:p>
          <a:p>
            <a:pPr>
              <a:lnSpc>
                <a:spcPct val="90000"/>
              </a:lnSpc>
              <a:spcBef>
                <a:spcPts val="500"/>
              </a:spcBef>
              <a:spcAft>
                <a:spcPts val="0"/>
              </a:spcAft>
            </a:pPr>
            <a:r>
              <a:rPr lang="en-US" sz="1050" b="1" dirty="0">
                <a:solidFill>
                  <a:srgbClr val="0A4A8E"/>
                </a:solidFill>
              </a:rPr>
              <a:t>STEP 2 – PRESENT THE OPERATION </a:t>
            </a:r>
            <a:endParaRPr lang="en-US" sz="1050" dirty="0">
              <a:solidFill>
                <a:srgbClr val="0A4A8E"/>
              </a:solidFill>
            </a:endParaRPr>
          </a:p>
          <a:p>
            <a:pPr marL="91440" indent="-91440">
              <a:lnSpc>
                <a:spcPct val="90000"/>
              </a:lnSpc>
              <a:spcAft>
                <a:spcPts val="0"/>
              </a:spcAft>
              <a:buFont typeface="Arial" panose="020B0604020202020204" pitchFamily="34" charset="0"/>
              <a:buChar char="•"/>
            </a:pPr>
            <a:r>
              <a:rPr lang="en-US" sz="1050" dirty="0"/>
              <a:t>Tell, show and illustrate one important step </a:t>
            </a:r>
            <a:br>
              <a:rPr lang="en-US" sz="1050" dirty="0"/>
            </a:br>
            <a:r>
              <a:rPr lang="en-US" sz="1050" dirty="0"/>
              <a:t>at a time. </a:t>
            </a:r>
          </a:p>
          <a:p>
            <a:pPr marL="91440" indent="-91440">
              <a:lnSpc>
                <a:spcPct val="90000"/>
              </a:lnSpc>
              <a:spcAft>
                <a:spcPts val="0"/>
              </a:spcAft>
              <a:buFont typeface="Arial" panose="020B0604020202020204" pitchFamily="34" charset="0"/>
              <a:buChar char="•"/>
            </a:pPr>
            <a:r>
              <a:rPr lang="en-US" sz="1050" dirty="0"/>
              <a:t>Do it again, stressing key points. </a:t>
            </a:r>
          </a:p>
          <a:p>
            <a:pPr marL="91440" indent="-91440">
              <a:lnSpc>
                <a:spcPct val="90000"/>
              </a:lnSpc>
              <a:spcAft>
                <a:spcPts val="300"/>
              </a:spcAft>
              <a:buFont typeface="Arial" panose="020B0604020202020204" pitchFamily="34" charset="0"/>
              <a:buChar char="•"/>
            </a:pPr>
            <a:r>
              <a:rPr lang="en-US" sz="1050" dirty="0"/>
              <a:t>Do it again, stating reasons for key points. </a:t>
            </a:r>
          </a:p>
          <a:p>
            <a:pPr>
              <a:lnSpc>
                <a:spcPct val="90000"/>
              </a:lnSpc>
              <a:spcAft>
                <a:spcPts val="0"/>
              </a:spcAft>
            </a:pPr>
            <a:r>
              <a:rPr lang="en-US" sz="1050" i="1" dirty="0"/>
              <a:t>Instruct clearly, completely and patiently, but don’t give them more information than they can master at one time. </a:t>
            </a:r>
          </a:p>
          <a:p>
            <a:pPr>
              <a:lnSpc>
                <a:spcPct val="90000"/>
              </a:lnSpc>
              <a:spcBef>
                <a:spcPts val="500"/>
              </a:spcBef>
              <a:spcAft>
                <a:spcPts val="0"/>
              </a:spcAft>
            </a:pPr>
            <a:r>
              <a:rPr lang="en-US" sz="1050" b="1" dirty="0">
                <a:solidFill>
                  <a:srgbClr val="0A4A8E"/>
                </a:solidFill>
              </a:rPr>
              <a:t>STEP 3 – TRY OUT PERFORMANCE </a:t>
            </a:r>
          </a:p>
          <a:p>
            <a:pPr marL="91440" indent="-91440">
              <a:lnSpc>
                <a:spcPct val="90000"/>
              </a:lnSpc>
              <a:spcAft>
                <a:spcPts val="0"/>
              </a:spcAft>
              <a:buFont typeface="Arial" panose="020B0604020202020204" pitchFamily="34" charset="0"/>
              <a:buChar char="•"/>
            </a:pPr>
            <a:r>
              <a:rPr lang="en-US" sz="1050" dirty="0"/>
              <a:t>Have the person do the job – explain each important step – correct errors. </a:t>
            </a:r>
          </a:p>
          <a:p>
            <a:pPr marL="91440" indent="-91440">
              <a:lnSpc>
                <a:spcPct val="90000"/>
              </a:lnSpc>
              <a:spcAft>
                <a:spcPts val="300"/>
              </a:spcAft>
              <a:buFont typeface="Arial" panose="020B0604020202020204" pitchFamily="34" charset="0"/>
              <a:buChar char="•"/>
            </a:pPr>
            <a:r>
              <a:rPr lang="en-US" sz="1050" dirty="0"/>
              <a:t>Have the person explain each key point and reasons to you as they do the job again. </a:t>
            </a:r>
          </a:p>
          <a:p>
            <a:pPr>
              <a:lnSpc>
                <a:spcPct val="90000"/>
              </a:lnSpc>
              <a:spcAft>
                <a:spcPts val="0"/>
              </a:spcAft>
            </a:pPr>
            <a:r>
              <a:rPr lang="en-US" sz="1050" i="1" dirty="0"/>
              <a:t>Make sure the person understands. Continue until you know they know. </a:t>
            </a:r>
          </a:p>
          <a:p>
            <a:pPr>
              <a:lnSpc>
                <a:spcPct val="90000"/>
              </a:lnSpc>
              <a:spcBef>
                <a:spcPts val="500"/>
              </a:spcBef>
              <a:spcAft>
                <a:spcPts val="0"/>
              </a:spcAft>
            </a:pPr>
            <a:r>
              <a:rPr lang="en-US" sz="1050" b="1" dirty="0">
                <a:solidFill>
                  <a:srgbClr val="0A4A8E"/>
                </a:solidFill>
              </a:rPr>
              <a:t>STEP 4 –  FOLLOW UP </a:t>
            </a:r>
          </a:p>
          <a:p>
            <a:pPr marL="91440" indent="-91440">
              <a:lnSpc>
                <a:spcPct val="90000"/>
              </a:lnSpc>
              <a:spcAft>
                <a:spcPts val="0"/>
              </a:spcAft>
              <a:buFont typeface="Arial" panose="020B0604020202020204" pitchFamily="34" charset="0"/>
              <a:buChar char="•"/>
            </a:pPr>
            <a:r>
              <a:rPr lang="en-US" sz="1050" dirty="0"/>
              <a:t>Put the person on their own. </a:t>
            </a:r>
          </a:p>
          <a:p>
            <a:pPr marL="91440" indent="-91440">
              <a:lnSpc>
                <a:spcPct val="90000"/>
              </a:lnSpc>
              <a:spcAft>
                <a:spcPts val="0"/>
              </a:spcAft>
              <a:buFont typeface="Arial" panose="020B0604020202020204" pitchFamily="34" charset="0"/>
              <a:buChar char="•"/>
            </a:pPr>
            <a:r>
              <a:rPr lang="en-US" sz="1050" dirty="0"/>
              <a:t>Designate who the person goes to for help. </a:t>
            </a:r>
          </a:p>
          <a:p>
            <a:pPr marL="91440" indent="-91440">
              <a:lnSpc>
                <a:spcPct val="90000"/>
              </a:lnSpc>
              <a:spcAft>
                <a:spcPts val="0"/>
              </a:spcAft>
              <a:buFont typeface="Arial" panose="020B0604020202020204" pitchFamily="34" charset="0"/>
              <a:buChar char="•"/>
            </a:pPr>
            <a:r>
              <a:rPr lang="en-US" sz="1050" dirty="0"/>
              <a:t>Check on the person frequently. </a:t>
            </a:r>
          </a:p>
          <a:p>
            <a:pPr marL="91440" indent="-91440">
              <a:lnSpc>
                <a:spcPct val="90000"/>
              </a:lnSpc>
              <a:spcAft>
                <a:spcPts val="0"/>
              </a:spcAft>
              <a:buFont typeface="Arial" panose="020B0604020202020204" pitchFamily="34" charset="0"/>
              <a:buChar char="•"/>
            </a:pPr>
            <a:r>
              <a:rPr lang="en-US" sz="1050" dirty="0"/>
              <a:t>Encourage questions. </a:t>
            </a:r>
          </a:p>
          <a:p>
            <a:pPr marL="91440" indent="-91440">
              <a:lnSpc>
                <a:spcPct val="90000"/>
              </a:lnSpc>
              <a:spcAft>
                <a:spcPts val="0"/>
              </a:spcAft>
              <a:buFont typeface="Arial" panose="020B0604020202020204" pitchFamily="34" charset="0"/>
              <a:buChar char="•"/>
            </a:pPr>
            <a:r>
              <a:rPr lang="en-US" sz="1050" dirty="0"/>
              <a:t>Taper off extra coaching and close follow-up. </a:t>
            </a:r>
          </a:p>
        </p:txBody>
      </p:sp>
      <p:sp>
        <p:nvSpPr>
          <p:cNvPr id="3" name="Title 2">
            <a:extLst>
              <a:ext uri="{FF2B5EF4-FFF2-40B4-BE49-F238E27FC236}">
                <a16:creationId xmlns:a16="http://schemas.microsoft.com/office/drawing/2014/main" id="{DE0F6349-A15A-3742-B77F-220242693E94}"/>
              </a:ext>
            </a:extLst>
          </p:cNvPr>
          <p:cNvSpPr>
            <a:spLocks noGrp="1"/>
          </p:cNvSpPr>
          <p:nvPr>
            <p:ph type="title"/>
          </p:nvPr>
        </p:nvSpPr>
        <p:spPr>
          <a:xfrm>
            <a:off x="457200" y="24487"/>
            <a:ext cx="3200400" cy="1181862"/>
          </a:xfrm>
        </p:spPr>
        <p:txBody>
          <a:bodyPr/>
          <a:lstStyle/>
          <a:p>
            <a:br>
              <a:rPr lang="en-US" dirty="0"/>
            </a:br>
            <a:br>
              <a:rPr lang="en-US" dirty="0"/>
            </a:br>
            <a:r>
              <a:rPr lang="en-US" dirty="0"/>
              <a:t>Job Instruction </a:t>
            </a:r>
            <a:br>
              <a:rPr lang="en-US" dirty="0"/>
            </a:br>
            <a:r>
              <a:rPr lang="en-US" dirty="0"/>
              <a:t>4-Step Method </a:t>
            </a:r>
          </a:p>
        </p:txBody>
      </p:sp>
    </p:spTree>
    <p:extLst>
      <p:ext uri="{BB962C8B-B14F-4D97-AF65-F5344CB8AC3E}">
        <p14:creationId xmlns:p14="http://schemas.microsoft.com/office/powerpoint/2010/main" val="5407967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9D1AC00-16A5-D54D-BC39-738BCFF4D5F5}"/>
              </a:ext>
            </a:extLst>
          </p:cNvPr>
          <p:cNvSpPr>
            <a:spLocks noGrp="1"/>
          </p:cNvSpPr>
          <p:nvPr>
            <p:ph type="body" sz="quarter" idx="14"/>
          </p:nvPr>
        </p:nvSpPr>
        <p:spPr>
          <a:xfrm>
            <a:off x="594360" y="1600200"/>
            <a:ext cx="3007822" cy="3938954"/>
          </a:xfrm>
        </p:spPr>
        <p:txBody>
          <a:bodyPr/>
          <a:lstStyle/>
          <a:p>
            <a:pPr>
              <a:spcAft>
                <a:spcPts val="0"/>
              </a:spcAft>
            </a:pPr>
            <a:r>
              <a:rPr lang="en-US" b="1" dirty="0">
                <a:solidFill>
                  <a:srgbClr val="0A4A8E"/>
                </a:solidFill>
              </a:rPr>
              <a:t>Knowledge </a:t>
            </a:r>
            <a:endParaRPr lang="en-US" dirty="0">
              <a:solidFill>
                <a:srgbClr val="0A4A8E"/>
              </a:solidFill>
            </a:endParaRPr>
          </a:p>
          <a:p>
            <a:pPr>
              <a:spcAft>
                <a:spcPts val="300"/>
              </a:spcAft>
            </a:pPr>
            <a:r>
              <a:rPr lang="en-US" dirty="0"/>
              <a:t>Unique to the company and/or the industry that supervisors must know to do their job: </a:t>
            </a:r>
          </a:p>
          <a:p>
            <a:pPr marL="347663" indent="-225425">
              <a:spcAft>
                <a:spcPts val="300"/>
              </a:spcAft>
              <a:buFont typeface="+mj-lt"/>
              <a:buAutoNum type="arabicPeriod"/>
            </a:pPr>
            <a:r>
              <a:rPr lang="en-US" dirty="0"/>
              <a:t>Knowledge of the work </a:t>
            </a:r>
          </a:p>
          <a:p>
            <a:pPr marL="347663" indent="-225425">
              <a:spcAft>
                <a:spcPts val="1200"/>
              </a:spcAft>
              <a:buFont typeface="+mj-lt"/>
              <a:buAutoNum type="arabicPeriod"/>
            </a:pPr>
            <a:r>
              <a:rPr lang="en-US" spc="-40" dirty="0"/>
              <a:t>Knowledge of responsibilities </a:t>
            </a:r>
          </a:p>
          <a:p>
            <a:pPr>
              <a:spcAft>
                <a:spcPts val="0"/>
              </a:spcAft>
            </a:pPr>
            <a:r>
              <a:rPr lang="en-US" b="1" dirty="0">
                <a:solidFill>
                  <a:srgbClr val="0A4A8E"/>
                </a:solidFill>
              </a:rPr>
              <a:t>Skills </a:t>
            </a:r>
          </a:p>
          <a:p>
            <a:pPr>
              <a:spcAft>
                <a:spcPts val="300"/>
              </a:spcAft>
            </a:pPr>
            <a:r>
              <a:rPr lang="en-US" dirty="0"/>
              <a:t>That are required for supervisors to perform within their role, regardless of the industry: </a:t>
            </a:r>
          </a:p>
          <a:p>
            <a:pPr marL="347663" indent="-225425">
              <a:spcAft>
                <a:spcPts val="300"/>
              </a:spcAft>
              <a:buFont typeface="+mj-lt"/>
              <a:buAutoNum type="arabicPeriod" startAt="3"/>
            </a:pPr>
            <a:r>
              <a:rPr lang="en-US" dirty="0"/>
              <a:t>Instruction </a:t>
            </a:r>
          </a:p>
          <a:p>
            <a:pPr marL="347663" indent="-225425">
              <a:spcAft>
                <a:spcPts val="300"/>
              </a:spcAft>
              <a:buFont typeface="+mj-lt"/>
              <a:buAutoNum type="arabicPeriod" startAt="3"/>
            </a:pPr>
            <a:r>
              <a:rPr lang="en-US" dirty="0"/>
              <a:t>Methods improvement </a:t>
            </a:r>
          </a:p>
          <a:p>
            <a:pPr marL="347663" indent="-225425">
              <a:spcAft>
                <a:spcPts val="300"/>
              </a:spcAft>
              <a:buFont typeface="+mj-lt"/>
              <a:buAutoNum type="arabicPeriod" startAt="3"/>
            </a:pPr>
            <a:r>
              <a:rPr lang="en-US" dirty="0"/>
              <a:t>Leading </a:t>
            </a:r>
          </a:p>
        </p:txBody>
      </p:sp>
      <p:sp>
        <p:nvSpPr>
          <p:cNvPr id="4" name="Title 3">
            <a:extLst>
              <a:ext uri="{FF2B5EF4-FFF2-40B4-BE49-F238E27FC236}">
                <a16:creationId xmlns:a16="http://schemas.microsoft.com/office/drawing/2014/main" id="{D2050652-CB2D-CF41-8308-BA34411000CF}"/>
              </a:ext>
            </a:extLst>
          </p:cNvPr>
          <p:cNvSpPr>
            <a:spLocks noGrp="1"/>
          </p:cNvSpPr>
          <p:nvPr>
            <p:ph type="title"/>
          </p:nvPr>
        </p:nvSpPr>
        <p:spPr>
          <a:xfrm>
            <a:off x="457200" y="615419"/>
            <a:ext cx="3200400" cy="590931"/>
          </a:xfrm>
        </p:spPr>
        <p:txBody>
          <a:bodyPr/>
          <a:lstStyle/>
          <a:p>
            <a:r>
              <a:rPr lang="en-US"/>
              <a:t>The Five Basic </a:t>
            </a:r>
            <a:br>
              <a:rPr lang="en-US"/>
            </a:br>
            <a:r>
              <a:rPr lang="en-US"/>
              <a:t>Needs of Leaders </a:t>
            </a:r>
          </a:p>
        </p:txBody>
      </p:sp>
    </p:spTree>
    <p:extLst>
      <p:ext uri="{BB962C8B-B14F-4D97-AF65-F5344CB8AC3E}">
        <p14:creationId xmlns:p14="http://schemas.microsoft.com/office/powerpoint/2010/main" val="36144277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A88DB4-7F20-C24F-B04D-4A8CA8E4870F}"/>
              </a:ext>
            </a:extLst>
          </p:cNvPr>
          <p:cNvSpPr>
            <a:spLocks noGrp="1"/>
          </p:cNvSpPr>
          <p:nvPr>
            <p:ph type="body" sz="quarter" idx="14"/>
          </p:nvPr>
        </p:nvSpPr>
        <p:spPr/>
        <p:txBody>
          <a:bodyPr/>
          <a:lstStyle/>
          <a:p>
            <a:r>
              <a:rPr lang="en-US" sz="1200" b="1" dirty="0">
                <a:solidFill>
                  <a:srgbClr val="0A4A8E"/>
                </a:solidFill>
              </a:rPr>
              <a:t>SORT</a:t>
            </a:r>
            <a:r>
              <a:rPr lang="en-US" sz="1200" b="1" dirty="0"/>
              <a:t> </a:t>
            </a:r>
            <a:r>
              <a:rPr lang="en-US" sz="1200" dirty="0"/>
              <a:t>(Organization): Distinguish between necessary and unnecessary items in the workplace. Discard the latter (when in doubt, throw it out!). </a:t>
            </a:r>
          </a:p>
          <a:p>
            <a:r>
              <a:rPr lang="en-US" sz="1200" b="1" dirty="0">
                <a:solidFill>
                  <a:srgbClr val="0A4A8E"/>
                </a:solidFill>
              </a:rPr>
              <a:t>SET IN ORDER </a:t>
            </a:r>
            <a:r>
              <a:rPr lang="en-US" sz="1200" dirty="0"/>
              <a:t>(Orderliness): Arrange all items remaining after Sort in an orderly manner so anyone can easily find them. </a:t>
            </a:r>
          </a:p>
          <a:p>
            <a:r>
              <a:rPr lang="en-US" sz="1200" b="1" dirty="0">
                <a:solidFill>
                  <a:srgbClr val="0A4A8E"/>
                </a:solidFill>
              </a:rPr>
              <a:t>SHINE</a:t>
            </a:r>
            <a:r>
              <a:rPr lang="en-US" sz="1200" b="1" dirty="0"/>
              <a:t> </a:t>
            </a:r>
            <a:r>
              <a:rPr lang="en-US" sz="1200" dirty="0"/>
              <a:t>(Cleanliness): Keep equipment, machines and working environment clean and in order. </a:t>
            </a:r>
          </a:p>
          <a:p>
            <a:r>
              <a:rPr lang="en-US" sz="1200" b="1" dirty="0">
                <a:solidFill>
                  <a:srgbClr val="0A4A8E"/>
                </a:solidFill>
              </a:rPr>
              <a:t>STANDARDIZE</a:t>
            </a:r>
            <a:r>
              <a:rPr lang="en-US" sz="1200" b="1" dirty="0"/>
              <a:t> </a:t>
            </a:r>
            <a:r>
              <a:rPr lang="en-US" sz="1200" dirty="0"/>
              <a:t>(State of Standardized Clean-up): Make cleaning and checking routine, continuously building and practicing the above three steps. </a:t>
            </a:r>
          </a:p>
          <a:p>
            <a:r>
              <a:rPr lang="en-US" sz="1200" b="1" dirty="0">
                <a:solidFill>
                  <a:srgbClr val="0A4A8E"/>
                </a:solidFill>
              </a:rPr>
              <a:t>SUSTAIN</a:t>
            </a:r>
            <a:r>
              <a:rPr lang="en-US" sz="1200" b="1" dirty="0"/>
              <a:t> </a:t>
            </a:r>
            <a:r>
              <a:rPr lang="en-US" sz="1200" dirty="0"/>
              <a:t>(Discipline): Self-discipline through commitment of the previous 4S’s to follow specified processes and continuously improve them! </a:t>
            </a:r>
          </a:p>
        </p:txBody>
      </p:sp>
      <p:sp>
        <p:nvSpPr>
          <p:cNvPr id="3" name="Title 2">
            <a:extLst>
              <a:ext uri="{FF2B5EF4-FFF2-40B4-BE49-F238E27FC236}">
                <a16:creationId xmlns:a16="http://schemas.microsoft.com/office/drawing/2014/main" id="{DE0F6349-A15A-3742-B77F-220242693E94}"/>
              </a:ext>
            </a:extLst>
          </p:cNvPr>
          <p:cNvSpPr>
            <a:spLocks noGrp="1"/>
          </p:cNvSpPr>
          <p:nvPr>
            <p:ph type="title"/>
          </p:nvPr>
        </p:nvSpPr>
        <p:spPr/>
        <p:txBody>
          <a:bodyPr/>
          <a:lstStyle/>
          <a:p>
            <a:r>
              <a:rPr lang="en-US"/>
              <a:t>5S</a:t>
            </a:r>
          </a:p>
        </p:txBody>
      </p:sp>
    </p:spTree>
    <p:extLst>
      <p:ext uri="{BB962C8B-B14F-4D97-AF65-F5344CB8AC3E}">
        <p14:creationId xmlns:p14="http://schemas.microsoft.com/office/powerpoint/2010/main" val="27207040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9D1AC00-16A5-D54D-BC39-738BCFF4D5F5}"/>
              </a:ext>
            </a:extLst>
          </p:cNvPr>
          <p:cNvSpPr>
            <a:spLocks noGrp="1"/>
          </p:cNvSpPr>
          <p:nvPr>
            <p:ph type="body" sz="quarter" idx="14"/>
          </p:nvPr>
        </p:nvSpPr>
        <p:spPr>
          <a:xfrm>
            <a:off x="594358" y="1600200"/>
            <a:ext cx="3063241" cy="3938954"/>
          </a:xfrm>
        </p:spPr>
        <p:txBody>
          <a:bodyPr/>
          <a:lstStyle/>
          <a:p>
            <a:pPr marL="176213" indent="-176213">
              <a:spcAft>
                <a:spcPts val="300"/>
              </a:spcAft>
              <a:buFont typeface="Arial" panose="020B0604020202020204" pitchFamily="34" charset="0"/>
              <a:buChar char="•"/>
            </a:pPr>
            <a:r>
              <a:rPr lang="en-US" dirty="0"/>
              <a:t>To understand “at-a-glance” and “without discussion.” </a:t>
            </a:r>
          </a:p>
          <a:p>
            <a:pPr marL="517525" lvl="3" indent="-115888">
              <a:spcAft>
                <a:spcPts val="300"/>
              </a:spcAft>
              <a:buClr>
                <a:srgbClr val="5FA4CE"/>
              </a:buClr>
              <a:buFont typeface="System Font Regular"/>
              <a:buChar char="‣"/>
            </a:pPr>
            <a:r>
              <a:rPr lang="en-US" dirty="0"/>
              <a:t>What processes associates are doing. </a:t>
            </a:r>
          </a:p>
          <a:p>
            <a:pPr marL="517525" lvl="3" indent="-115888">
              <a:spcAft>
                <a:spcPts val="300"/>
              </a:spcAft>
              <a:buClr>
                <a:srgbClr val="5FA4CE"/>
              </a:buClr>
              <a:buFont typeface="System Font Regular"/>
              <a:buChar char="‣"/>
            </a:pPr>
            <a:r>
              <a:rPr lang="en-US" dirty="0"/>
              <a:t>What associates are supposed to be doing. </a:t>
            </a:r>
          </a:p>
          <a:p>
            <a:pPr marL="517525" lvl="3" indent="-115888">
              <a:spcAft>
                <a:spcPts val="300"/>
              </a:spcAft>
              <a:buClr>
                <a:srgbClr val="5FA4CE"/>
              </a:buClr>
              <a:buFont typeface="System Font Regular"/>
              <a:buChar char="‣"/>
            </a:pPr>
            <a:r>
              <a:rPr lang="en-US" dirty="0"/>
              <a:t>How associates are performing the tasks. </a:t>
            </a:r>
          </a:p>
          <a:p>
            <a:pPr marL="176213" indent="-176213">
              <a:buFont typeface="Arial" panose="020B0604020202020204" pitchFamily="34" charset="0"/>
              <a:buChar char="•"/>
            </a:pPr>
            <a:r>
              <a:rPr lang="en-US" dirty="0"/>
              <a:t>Make operations simpler         to understand and easier         to perform. </a:t>
            </a:r>
          </a:p>
          <a:p>
            <a:pPr marL="176213" indent="-176213">
              <a:buFont typeface="Arial" panose="020B0604020202020204" pitchFamily="34" charset="0"/>
              <a:buChar char="•"/>
            </a:pPr>
            <a:r>
              <a:rPr lang="en-US" dirty="0"/>
              <a:t>Promote standardization </a:t>
            </a:r>
            <a:br>
              <a:rPr lang="en-US" dirty="0"/>
            </a:br>
            <a:r>
              <a:rPr lang="en-US" dirty="0"/>
              <a:t>and consistency. </a:t>
            </a:r>
          </a:p>
          <a:p>
            <a:pPr marL="176213" indent="-176213">
              <a:buFont typeface="Arial" panose="020B0604020202020204" pitchFamily="34" charset="0"/>
              <a:buChar char="•"/>
            </a:pPr>
            <a:r>
              <a:rPr lang="en-US" dirty="0"/>
              <a:t>Establish a firm 5S foundation. </a:t>
            </a:r>
          </a:p>
        </p:txBody>
      </p:sp>
      <p:sp>
        <p:nvSpPr>
          <p:cNvPr id="4" name="Title 3">
            <a:extLst>
              <a:ext uri="{FF2B5EF4-FFF2-40B4-BE49-F238E27FC236}">
                <a16:creationId xmlns:a16="http://schemas.microsoft.com/office/drawing/2014/main" id="{D2050652-CB2D-CF41-8308-BA34411000CF}"/>
              </a:ext>
            </a:extLst>
          </p:cNvPr>
          <p:cNvSpPr>
            <a:spLocks noGrp="1"/>
          </p:cNvSpPr>
          <p:nvPr>
            <p:ph type="title"/>
          </p:nvPr>
        </p:nvSpPr>
        <p:spPr>
          <a:xfrm>
            <a:off x="457200" y="615419"/>
            <a:ext cx="3200400" cy="590931"/>
          </a:xfrm>
        </p:spPr>
        <p:txBody>
          <a:bodyPr/>
          <a:lstStyle/>
          <a:p>
            <a:r>
              <a:rPr lang="en-US"/>
              <a:t>Purpose of Visual Management </a:t>
            </a:r>
          </a:p>
        </p:txBody>
      </p:sp>
    </p:spTree>
    <p:extLst>
      <p:ext uri="{BB962C8B-B14F-4D97-AF65-F5344CB8AC3E}">
        <p14:creationId xmlns:p14="http://schemas.microsoft.com/office/powerpoint/2010/main" val="4137260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1A6863-7E50-6441-AE7C-26F0B5379E8B}"/>
              </a:ext>
            </a:extLst>
          </p:cNvPr>
          <p:cNvSpPr>
            <a:spLocks noGrp="1"/>
          </p:cNvSpPr>
          <p:nvPr>
            <p:ph type="body" sz="quarter" idx="14"/>
          </p:nvPr>
        </p:nvSpPr>
        <p:spPr/>
        <p:txBody>
          <a:bodyPr/>
          <a:lstStyle/>
          <a:p>
            <a:r>
              <a:rPr lang="en-US"/>
              <a:t>Lean is the management methodology we use to evaluate and improve processes and performance. </a:t>
            </a:r>
          </a:p>
          <a:p>
            <a:r>
              <a:rPr lang="en-US"/>
              <a:t>Lean is the “how.” How we </a:t>
            </a:r>
            <a:br>
              <a:rPr lang="en-US"/>
            </a:br>
            <a:r>
              <a:rPr lang="en-US"/>
              <a:t>build our culture of Continuous Improvement. </a:t>
            </a:r>
          </a:p>
          <a:p>
            <a:r>
              <a:rPr lang="en-US"/>
              <a:t>The Lean mindset, tools and practices help us continuously improve work processes, </a:t>
            </a:r>
            <a:br>
              <a:rPr lang="en-US"/>
            </a:br>
            <a:r>
              <a:rPr lang="en-US"/>
              <a:t>purposes and people. </a:t>
            </a:r>
          </a:p>
          <a:p>
            <a:r>
              <a:rPr lang="en-US"/>
              <a:t>Lean helps us maximize value </a:t>
            </a:r>
            <a:br>
              <a:rPr lang="en-US"/>
            </a:br>
            <a:r>
              <a:rPr lang="en-US"/>
              <a:t>and create capacity.</a:t>
            </a:r>
          </a:p>
        </p:txBody>
      </p:sp>
      <p:sp>
        <p:nvSpPr>
          <p:cNvPr id="3" name="Title 2">
            <a:extLst>
              <a:ext uri="{FF2B5EF4-FFF2-40B4-BE49-F238E27FC236}">
                <a16:creationId xmlns:a16="http://schemas.microsoft.com/office/drawing/2014/main" id="{99614D36-E062-514A-8C9C-341305E18647}"/>
              </a:ext>
            </a:extLst>
          </p:cNvPr>
          <p:cNvSpPr>
            <a:spLocks noGrp="1"/>
          </p:cNvSpPr>
          <p:nvPr>
            <p:ph type="title"/>
          </p:nvPr>
        </p:nvSpPr>
        <p:spPr/>
        <p:txBody>
          <a:bodyPr/>
          <a:lstStyle/>
          <a:p>
            <a:r>
              <a:rPr lang="en-US"/>
              <a:t>Lean Management</a:t>
            </a:r>
          </a:p>
        </p:txBody>
      </p:sp>
    </p:spTree>
    <p:extLst>
      <p:ext uri="{BB962C8B-B14F-4D97-AF65-F5344CB8AC3E}">
        <p14:creationId xmlns:p14="http://schemas.microsoft.com/office/powerpoint/2010/main" val="34484228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0F6349-A15A-3742-B77F-220242693E94}"/>
              </a:ext>
            </a:extLst>
          </p:cNvPr>
          <p:cNvSpPr>
            <a:spLocks noGrp="1"/>
          </p:cNvSpPr>
          <p:nvPr>
            <p:ph type="title"/>
          </p:nvPr>
        </p:nvSpPr>
        <p:spPr>
          <a:xfrm>
            <a:off x="457200" y="24487"/>
            <a:ext cx="3200400" cy="1181862"/>
          </a:xfrm>
        </p:spPr>
        <p:txBody>
          <a:bodyPr/>
          <a:lstStyle/>
          <a:p>
            <a:br>
              <a:rPr lang="en-US" dirty="0"/>
            </a:br>
            <a:br>
              <a:rPr lang="en-US" dirty="0"/>
            </a:br>
            <a:r>
              <a:rPr lang="en-US" dirty="0"/>
              <a:t>Create a Work Area that is Autonomous </a:t>
            </a:r>
          </a:p>
        </p:txBody>
      </p:sp>
      <p:graphicFrame>
        <p:nvGraphicFramePr>
          <p:cNvPr id="4" name="Table 4">
            <a:extLst>
              <a:ext uri="{FF2B5EF4-FFF2-40B4-BE49-F238E27FC236}">
                <a16:creationId xmlns:a16="http://schemas.microsoft.com/office/drawing/2014/main" id="{B9B8C85A-745D-E64F-83AB-0D26D86D3DFA}"/>
              </a:ext>
            </a:extLst>
          </p:cNvPr>
          <p:cNvGraphicFramePr>
            <a:graphicFrameLocks noGrp="1"/>
          </p:cNvGraphicFramePr>
          <p:nvPr>
            <p:extLst>
              <p:ext uri="{D42A27DB-BD31-4B8C-83A1-F6EECF244321}">
                <p14:modId xmlns:p14="http://schemas.microsoft.com/office/powerpoint/2010/main" val="2499943555"/>
              </p:ext>
            </p:extLst>
          </p:nvPr>
        </p:nvGraphicFramePr>
        <p:xfrm>
          <a:off x="581025" y="1658388"/>
          <a:ext cx="2965398" cy="3253780"/>
        </p:xfrm>
        <a:graphic>
          <a:graphicData uri="http://schemas.openxmlformats.org/drawingml/2006/table">
            <a:tbl>
              <a:tblPr firstRow="1" bandRow="1">
                <a:tableStyleId>{5C22544A-7EE6-4342-B048-85BDC9FD1C3A}</a:tableStyleId>
              </a:tblPr>
              <a:tblGrid>
                <a:gridCol w="1380744">
                  <a:extLst>
                    <a:ext uri="{9D8B030D-6E8A-4147-A177-3AD203B41FA5}">
                      <a16:colId xmlns:a16="http://schemas.microsoft.com/office/drawing/2014/main" val="2831728159"/>
                    </a:ext>
                  </a:extLst>
                </a:gridCol>
                <a:gridCol w="208280">
                  <a:extLst>
                    <a:ext uri="{9D8B030D-6E8A-4147-A177-3AD203B41FA5}">
                      <a16:colId xmlns:a16="http://schemas.microsoft.com/office/drawing/2014/main" val="774760266"/>
                    </a:ext>
                  </a:extLst>
                </a:gridCol>
                <a:gridCol w="1376374">
                  <a:extLst>
                    <a:ext uri="{9D8B030D-6E8A-4147-A177-3AD203B41FA5}">
                      <a16:colId xmlns:a16="http://schemas.microsoft.com/office/drawing/2014/main" val="438464002"/>
                    </a:ext>
                  </a:extLst>
                </a:gridCol>
              </a:tblGrid>
              <a:tr h="1554480">
                <a:tc>
                  <a:txBody>
                    <a:bodyPr/>
                    <a:lstStyle/>
                    <a:p>
                      <a:r>
                        <a:rPr lang="en-US" sz="1200" b="1" kern="1200">
                          <a:solidFill>
                            <a:srgbClr val="0A4A8E"/>
                          </a:solidFill>
                          <a:effectLst/>
                          <a:latin typeface="+mn-lt"/>
                          <a:ea typeface="+mn-ea"/>
                          <a:cs typeface="+mn-cs"/>
                        </a:rPr>
                        <a:t>Self-Explaining </a:t>
                      </a:r>
                    </a:p>
                    <a:p>
                      <a:pPr algn="l"/>
                      <a:r>
                        <a:rPr lang="en-US" sz="1100" b="0" kern="1200">
                          <a:solidFill>
                            <a:srgbClr val="404040"/>
                          </a:solidFill>
                          <a:effectLst/>
                          <a:latin typeface="+mn-lt"/>
                          <a:ea typeface="+mn-ea"/>
                          <a:cs typeface="+mn-cs"/>
                        </a:rPr>
                        <a:t>No one is around. </a:t>
                      </a:r>
                    </a:p>
                    <a:p>
                      <a:pPr algn="l"/>
                      <a:r>
                        <a:rPr lang="en-US" sz="1100" b="0" kern="1200">
                          <a:solidFill>
                            <a:srgbClr val="404040"/>
                          </a:solidFill>
                          <a:effectLst/>
                          <a:latin typeface="+mn-lt"/>
                          <a:ea typeface="+mn-ea"/>
                          <a:cs typeface="+mn-cs"/>
                        </a:rPr>
                        <a:t>Can I see what is happening and understand it? </a:t>
                      </a:r>
                    </a:p>
                  </a:txBody>
                  <a:tcPr marL="137160" marR="0" marT="137160" marB="0">
                    <a:lnL w="19050" cap="flat" cmpd="sng" algn="ctr">
                      <a:solidFill>
                        <a:srgbClr val="0A4A8E"/>
                      </a:solidFill>
                      <a:prstDash val="solid"/>
                      <a:round/>
                      <a:headEnd type="none" w="med" len="med"/>
                      <a:tailEnd type="none" w="med" len="med"/>
                    </a:lnL>
                    <a:lnR w="19050" cap="flat" cmpd="sng" algn="ctr">
                      <a:solidFill>
                        <a:srgbClr val="0A4A8E"/>
                      </a:solidFill>
                      <a:prstDash val="solid"/>
                      <a:round/>
                      <a:headEnd type="none" w="med" len="med"/>
                      <a:tailEnd type="none" w="med" len="med"/>
                    </a:lnR>
                    <a:lnT w="19050" cap="flat" cmpd="sng" algn="ctr">
                      <a:solidFill>
                        <a:srgbClr val="0A4A8E"/>
                      </a:solidFill>
                      <a:prstDash val="solid"/>
                      <a:round/>
                      <a:headEnd type="none" w="med" len="med"/>
                      <a:tailEnd type="none" w="med" len="med"/>
                    </a:lnT>
                    <a:lnB w="19050" cap="flat" cmpd="sng" algn="ctr">
                      <a:solidFill>
                        <a:srgbClr val="0A4A8E"/>
                      </a:solidFill>
                      <a:prstDash val="solid"/>
                      <a:round/>
                      <a:headEnd type="none" w="med" len="med"/>
                      <a:tailEnd type="none" w="med" len="med"/>
                    </a:lnB>
                    <a:solidFill>
                      <a:srgbClr val="E7E9EE"/>
                    </a:solidFill>
                  </a:tcPr>
                </a:tc>
                <a:tc>
                  <a:txBody>
                    <a:bodyPr/>
                    <a:lstStyle/>
                    <a:p>
                      <a:endParaRPr lang="en-US" sz="100"/>
                    </a:p>
                  </a:txBody>
                  <a:tcPr marL="0" marR="0" marT="137160" marB="0" anchor="ctr">
                    <a:lnL w="19050" cap="flat" cmpd="sng" algn="ctr">
                      <a:solidFill>
                        <a:srgbClr val="0A4A8E"/>
                      </a:solidFill>
                      <a:prstDash val="solid"/>
                      <a:round/>
                      <a:headEnd type="none" w="med" len="med"/>
                      <a:tailEnd type="none" w="med" len="med"/>
                    </a:lnL>
                    <a:lnR w="19050" cap="flat" cmpd="sng" algn="ctr">
                      <a:solidFill>
                        <a:srgbClr val="0A4A8E"/>
                      </a:solidFill>
                      <a:prstDash val="solid"/>
                      <a:round/>
                      <a:headEnd type="none" w="med" len="med"/>
                      <a:tailEnd type="none" w="med" len="med"/>
                    </a:lnR>
                    <a:lnT w="12700" cmpd="sng">
                      <a:noFill/>
                    </a:lnT>
                    <a:lnB w="38100" cmpd="sng">
                      <a:noFill/>
                    </a:lnB>
                    <a:noFill/>
                  </a:tcPr>
                </a:tc>
                <a:tc>
                  <a:txBody>
                    <a:bodyPr/>
                    <a:lstStyle/>
                    <a:p>
                      <a:r>
                        <a:rPr lang="en-US" sz="1200" b="1" kern="1200">
                          <a:solidFill>
                            <a:srgbClr val="0A4A8E"/>
                          </a:solidFill>
                          <a:effectLst/>
                          <a:latin typeface="+mn-lt"/>
                          <a:ea typeface="+mn-ea"/>
                          <a:cs typeface="+mn-cs"/>
                        </a:rPr>
                        <a:t>Self-Ordering </a:t>
                      </a:r>
                    </a:p>
                    <a:p>
                      <a:pPr algn="l"/>
                      <a:r>
                        <a:rPr lang="en-US" sz="1100" b="0" kern="1200">
                          <a:solidFill>
                            <a:srgbClr val="404040"/>
                          </a:solidFill>
                          <a:effectLst/>
                          <a:latin typeface="+mn-lt"/>
                          <a:ea typeface="+mn-ea"/>
                          <a:cs typeface="+mn-cs"/>
                        </a:rPr>
                        <a:t>Do the visuals </a:t>
                      </a:r>
                      <a:br>
                        <a:rPr lang="en-US" sz="1100" b="0" kern="1200">
                          <a:solidFill>
                            <a:srgbClr val="404040"/>
                          </a:solidFill>
                          <a:effectLst/>
                          <a:latin typeface="+mn-lt"/>
                          <a:ea typeface="+mn-ea"/>
                          <a:cs typeface="+mn-cs"/>
                        </a:rPr>
                      </a:br>
                      <a:r>
                        <a:rPr lang="en-US" sz="1100" b="0" kern="1200">
                          <a:solidFill>
                            <a:srgbClr val="404040"/>
                          </a:solidFill>
                          <a:effectLst/>
                          <a:latin typeface="+mn-lt"/>
                          <a:ea typeface="+mn-ea"/>
                          <a:cs typeface="+mn-cs"/>
                        </a:rPr>
                        <a:t>tell me when something or </a:t>
                      </a:r>
                      <a:br>
                        <a:rPr lang="en-US" sz="1100" b="0" kern="1200">
                          <a:solidFill>
                            <a:srgbClr val="404040"/>
                          </a:solidFill>
                          <a:effectLst/>
                          <a:latin typeface="+mn-lt"/>
                          <a:ea typeface="+mn-ea"/>
                          <a:cs typeface="+mn-cs"/>
                        </a:rPr>
                      </a:br>
                      <a:r>
                        <a:rPr lang="en-US" sz="1100" b="0" kern="1200">
                          <a:solidFill>
                            <a:srgbClr val="404040"/>
                          </a:solidFill>
                          <a:effectLst/>
                          <a:latin typeface="+mn-lt"/>
                          <a:ea typeface="+mn-ea"/>
                          <a:cs typeface="+mn-cs"/>
                        </a:rPr>
                        <a:t>someone is out </a:t>
                      </a:r>
                      <a:br>
                        <a:rPr lang="en-US" sz="1100" b="0" kern="1200">
                          <a:solidFill>
                            <a:srgbClr val="404040"/>
                          </a:solidFill>
                          <a:effectLst/>
                          <a:latin typeface="+mn-lt"/>
                          <a:ea typeface="+mn-ea"/>
                          <a:cs typeface="+mn-cs"/>
                        </a:rPr>
                      </a:br>
                      <a:r>
                        <a:rPr lang="en-US" sz="1100" b="0" kern="1200">
                          <a:solidFill>
                            <a:srgbClr val="404040"/>
                          </a:solidFill>
                          <a:effectLst/>
                          <a:latin typeface="+mn-lt"/>
                          <a:ea typeface="+mn-ea"/>
                          <a:cs typeface="+mn-cs"/>
                        </a:rPr>
                        <a:t>of place? </a:t>
                      </a:r>
                    </a:p>
                  </a:txBody>
                  <a:tcPr marL="137160" marR="0" marT="137160" marB="0">
                    <a:lnL w="19050" cap="flat" cmpd="sng" algn="ctr">
                      <a:solidFill>
                        <a:srgbClr val="0A4A8E"/>
                      </a:solidFill>
                      <a:prstDash val="solid"/>
                      <a:round/>
                      <a:headEnd type="none" w="med" len="med"/>
                      <a:tailEnd type="none" w="med" len="med"/>
                    </a:lnL>
                    <a:lnR w="19050" cap="flat" cmpd="sng" algn="ctr">
                      <a:solidFill>
                        <a:srgbClr val="0A4A8E"/>
                      </a:solidFill>
                      <a:prstDash val="solid"/>
                      <a:round/>
                      <a:headEnd type="none" w="med" len="med"/>
                      <a:tailEnd type="none" w="med" len="med"/>
                    </a:lnR>
                    <a:lnT w="19050" cap="flat" cmpd="sng" algn="ctr">
                      <a:solidFill>
                        <a:srgbClr val="0A4A8E"/>
                      </a:solidFill>
                      <a:prstDash val="solid"/>
                      <a:round/>
                      <a:headEnd type="none" w="med" len="med"/>
                      <a:tailEnd type="none" w="med" len="med"/>
                    </a:lnT>
                    <a:lnB w="19050" cap="flat" cmpd="sng" algn="ctr">
                      <a:solidFill>
                        <a:srgbClr val="0A4A8E"/>
                      </a:solidFill>
                      <a:prstDash val="solid"/>
                      <a:round/>
                      <a:headEnd type="none" w="med" len="med"/>
                      <a:tailEnd type="none" w="med" len="med"/>
                    </a:lnB>
                    <a:solidFill>
                      <a:srgbClr val="E7E9EE"/>
                    </a:solidFill>
                  </a:tcPr>
                </a:tc>
                <a:extLst>
                  <a:ext uri="{0D108BD9-81ED-4DB2-BD59-A6C34878D82A}">
                    <a16:rowId xmlns:a16="http://schemas.microsoft.com/office/drawing/2014/main" val="817575092"/>
                  </a:ext>
                </a:extLst>
              </a:tr>
              <a:tr h="144735">
                <a:tc>
                  <a:txBody>
                    <a:bodyPr/>
                    <a:lstStyle/>
                    <a:p>
                      <a:endParaRPr lang="en-US"/>
                    </a:p>
                  </a:txBody>
                  <a:tcPr marL="0" marR="0" marT="0" marB="0">
                    <a:lnL w="12700" cmpd="sng">
                      <a:noFill/>
                    </a:lnL>
                    <a:lnR w="12700" cmpd="sng">
                      <a:noFill/>
                    </a:lnR>
                    <a:lnT w="19050" cap="flat" cmpd="sng" algn="ctr">
                      <a:solidFill>
                        <a:srgbClr val="0A4A8E"/>
                      </a:solidFill>
                      <a:prstDash val="solid"/>
                      <a:round/>
                      <a:headEnd type="none" w="med" len="med"/>
                      <a:tailEnd type="none" w="med" len="med"/>
                    </a:lnT>
                    <a:lnB w="19050" cap="flat" cmpd="sng" algn="ctr">
                      <a:solidFill>
                        <a:srgbClr val="0A4A8E"/>
                      </a:solidFill>
                      <a:prstDash val="solid"/>
                      <a:round/>
                      <a:headEnd type="none" w="med" len="med"/>
                      <a:tailEnd type="none" w="med" len="med"/>
                    </a:lnB>
                    <a:noFill/>
                  </a:tcPr>
                </a:tc>
                <a:tc>
                  <a:txBody>
                    <a:bodyPr/>
                    <a:lstStyle/>
                    <a:p>
                      <a:endParaRPr lang="en-US" sz="100"/>
                    </a:p>
                  </a:txBody>
                  <a:tcPr marL="0" marR="0" marT="0" marB="0">
                    <a:lnL w="12700" cmpd="sng">
                      <a:noFill/>
                    </a:lnL>
                    <a:lnR w="12700" cmpd="sng">
                      <a:noFill/>
                    </a:lnR>
                    <a:lnT w="38100" cmpd="sng">
                      <a:noFill/>
                    </a:lnT>
                    <a:lnB w="12700" cmpd="sng">
                      <a:noFill/>
                    </a:lnB>
                    <a:noFill/>
                  </a:tcPr>
                </a:tc>
                <a:tc>
                  <a:txBody>
                    <a:bodyPr/>
                    <a:lstStyle/>
                    <a:p>
                      <a:endParaRPr lang="en-US"/>
                    </a:p>
                  </a:txBody>
                  <a:tcPr marL="0" marR="0" marT="0" marB="0">
                    <a:lnL w="12700" cmpd="sng">
                      <a:noFill/>
                    </a:lnL>
                    <a:lnR w="12700" cmpd="sng">
                      <a:noFill/>
                    </a:lnR>
                    <a:lnT w="19050" cap="flat" cmpd="sng" algn="ctr">
                      <a:solidFill>
                        <a:srgbClr val="0A4A8E"/>
                      </a:solidFill>
                      <a:prstDash val="solid"/>
                      <a:round/>
                      <a:headEnd type="none" w="med" len="med"/>
                      <a:tailEnd type="none" w="med" len="med"/>
                    </a:lnT>
                    <a:lnB w="19050" cap="flat" cmpd="sng" algn="ctr">
                      <a:solidFill>
                        <a:srgbClr val="0A4A8E"/>
                      </a:solidFill>
                      <a:prstDash val="solid"/>
                      <a:round/>
                      <a:headEnd type="none" w="med" len="med"/>
                      <a:tailEnd type="none" w="med" len="med"/>
                    </a:lnB>
                    <a:noFill/>
                  </a:tcPr>
                </a:tc>
                <a:extLst>
                  <a:ext uri="{0D108BD9-81ED-4DB2-BD59-A6C34878D82A}">
                    <a16:rowId xmlns:a16="http://schemas.microsoft.com/office/drawing/2014/main" val="2159428256"/>
                  </a:ext>
                </a:extLst>
              </a:tr>
              <a:tr h="1554565">
                <a:tc>
                  <a:txBody>
                    <a:bodyPr/>
                    <a:lstStyle/>
                    <a:p>
                      <a:r>
                        <a:rPr lang="en-US" sz="1200" b="1" kern="1200" dirty="0">
                          <a:solidFill>
                            <a:srgbClr val="0A4A8E"/>
                          </a:solidFill>
                          <a:effectLst/>
                          <a:latin typeface="+mn-lt"/>
                          <a:ea typeface="+mn-ea"/>
                          <a:cs typeface="+mn-cs"/>
                        </a:rPr>
                        <a:t>Self-Regulating </a:t>
                      </a:r>
                    </a:p>
                    <a:p>
                      <a:pPr algn="l"/>
                      <a:r>
                        <a:rPr lang="en-US" sz="1100" b="0" kern="1200" dirty="0">
                          <a:solidFill>
                            <a:srgbClr val="404040"/>
                          </a:solidFill>
                          <a:effectLst/>
                          <a:latin typeface="+mn-lt"/>
                          <a:ea typeface="+mn-ea"/>
                          <a:cs typeface="+mn-cs"/>
                        </a:rPr>
                        <a:t>When something </a:t>
                      </a:r>
                      <a:br>
                        <a:rPr lang="en-US" sz="1100" b="0" kern="1200" dirty="0">
                          <a:solidFill>
                            <a:srgbClr val="404040"/>
                          </a:solidFill>
                          <a:effectLst/>
                          <a:latin typeface="+mn-lt"/>
                          <a:ea typeface="+mn-ea"/>
                          <a:cs typeface="+mn-cs"/>
                        </a:rPr>
                      </a:br>
                      <a:r>
                        <a:rPr lang="en-US" sz="1100" b="0" kern="1200" dirty="0">
                          <a:solidFill>
                            <a:srgbClr val="404040"/>
                          </a:solidFill>
                          <a:effectLst/>
                          <a:latin typeface="+mn-lt"/>
                          <a:ea typeface="+mn-ea"/>
                          <a:cs typeface="+mn-cs"/>
                        </a:rPr>
                        <a:t>is out of place or wrong, do the visuals drive </a:t>
                      </a:r>
                      <a:br>
                        <a:rPr lang="en-US" sz="1100" b="0" kern="1200" dirty="0">
                          <a:solidFill>
                            <a:srgbClr val="404040"/>
                          </a:solidFill>
                          <a:effectLst/>
                          <a:latin typeface="+mn-lt"/>
                          <a:ea typeface="+mn-ea"/>
                          <a:cs typeface="+mn-cs"/>
                        </a:rPr>
                      </a:br>
                      <a:r>
                        <a:rPr lang="en-US" sz="1100" b="0" kern="1200" dirty="0">
                          <a:solidFill>
                            <a:srgbClr val="404040"/>
                          </a:solidFill>
                          <a:effectLst/>
                          <a:latin typeface="+mn-lt"/>
                          <a:ea typeface="+mn-ea"/>
                          <a:cs typeface="+mn-cs"/>
                        </a:rPr>
                        <a:t>activity to correct the condition? </a:t>
                      </a:r>
                    </a:p>
                  </a:txBody>
                  <a:tcPr marL="137160" marR="0" marT="137160" marB="0">
                    <a:lnL w="19050" cap="flat" cmpd="sng" algn="ctr">
                      <a:solidFill>
                        <a:srgbClr val="0A4A8E"/>
                      </a:solidFill>
                      <a:prstDash val="solid"/>
                      <a:round/>
                      <a:headEnd type="none" w="med" len="med"/>
                      <a:tailEnd type="none" w="med" len="med"/>
                    </a:lnL>
                    <a:lnR w="19050" cap="flat" cmpd="sng" algn="ctr">
                      <a:solidFill>
                        <a:srgbClr val="0A4A8E"/>
                      </a:solidFill>
                      <a:prstDash val="solid"/>
                      <a:round/>
                      <a:headEnd type="none" w="med" len="med"/>
                      <a:tailEnd type="none" w="med" len="med"/>
                    </a:lnR>
                    <a:lnT w="19050" cap="flat" cmpd="sng" algn="ctr">
                      <a:solidFill>
                        <a:srgbClr val="0A4A8E"/>
                      </a:solidFill>
                      <a:prstDash val="solid"/>
                      <a:round/>
                      <a:headEnd type="none" w="med" len="med"/>
                      <a:tailEnd type="none" w="med" len="med"/>
                    </a:lnT>
                    <a:lnB w="19050" cap="flat" cmpd="sng" algn="ctr">
                      <a:solidFill>
                        <a:srgbClr val="0A4A8E"/>
                      </a:solidFill>
                      <a:prstDash val="solid"/>
                      <a:round/>
                      <a:headEnd type="none" w="med" len="med"/>
                      <a:tailEnd type="none" w="med" len="med"/>
                    </a:lnB>
                    <a:solidFill>
                      <a:srgbClr val="E7E9EE"/>
                    </a:solidFill>
                  </a:tcPr>
                </a:tc>
                <a:tc>
                  <a:txBody>
                    <a:bodyPr/>
                    <a:lstStyle/>
                    <a:p>
                      <a:endParaRPr lang="en-US" sz="100"/>
                    </a:p>
                  </a:txBody>
                  <a:tcPr marL="0" marR="0" marT="137160" marB="0" anchor="ctr">
                    <a:lnL w="19050" cap="flat" cmpd="sng" algn="ctr">
                      <a:solidFill>
                        <a:srgbClr val="0A4A8E"/>
                      </a:solidFill>
                      <a:prstDash val="solid"/>
                      <a:round/>
                      <a:headEnd type="none" w="med" len="med"/>
                      <a:tailEnd type="none" w="med" len="med"/>
                    </a:lnL>
                    <a:lnR w="19050" cap="flat" cmpd="sng" algn="ctr">
                      <a:solidFill>
                        <a:srgbClr val="0A4A8E"/>
                      </a:solidFill>
                      <a:prstDash val="solid"/>
                      <a:round/>
                      <a:headEnd type="none" w="med" len="med"/>
                      <a:tailEnd type="none" w="med" len="med"/>
                    </a:lnR>
                    <a:lnT w="38100" cmpd="sng">
                      <a:noFill/>
                    </a:lnT>
                    <a:lnB w="12700" cmpd="sng">
                      <a:noFill/>
                    </a:lnB>
                    <a:noFill/>
                  </a:tcPr>
                </a:tc>
                <a:tc>
                  <a:txBody>
                    <a:bodyPr/>
                    <a:lstStyle/>
                    <a:p>
                      <a:r>
                        <a:rPr lang="en-US" sz="1200" b="1" kern="1200" dirty="0">
                          <a:solidFill>
                            <a:srgbClr val="0A4A8E"/>
                          </a:solidFill>
                          <a:effectLst/>
                          <a:latin typeface="+mn-lt"/>
                          <a:ea typeface="+mn-ea"/>
                          <a:cs typeface="+mn-cs"/>
                        </a:rPr>
                        <a:t>Self-Improving </a:t>
                      </a:r>
                    </a:p>
                    <a:p>
                      <a:pPr algn="l"/>
                      <a:r>
                        <a:rPr lang="en-US" sz="1100" b="0" kern="1200" dirty="0">
                          <a:solidFill>
                            <a:srgbClr val="404040"/>
                          </a:solidFill>
                          <a:effectLst/>
                          <a:latin typeface="+mn-lt"/>
                          <a:ea typeface="+mn-ea"/>
                          <a:cs typeface="+mn-cs"/>
                        </a:rPr>
                        <a:t>Do the visuals create a data record that can be used in kaizen for problem solving? </a:t>
                      </a:r>
                    </a:p>
                  </a:txBody>
                  <a:tcPr marL="137160" marR="0" marT="137160" marB="0">
                    <a:lnL w="19050" cap="flat" cmpd="sng" algn="ctr">
                      <a:solidFill>
                        <a:srgbClr val="0A4A8E"/>
                      </a:solidFill>
                      <a:prstDash val="solid"/>
                      <a:round/>
                      <a:headEnd type="none" w="med" len="med"/>
                      <a:tailEnd type="none" w="med" len="med"/>
                    </a:lnL>
                    <a:lnR w="19050" cap="flat" cmpd="sng" algn="ctr">
                      <a:solidFill>
                        <a:srgbClr val="0A4A8E"/>
                      </a:solidFill>
                      <a:prstDash val="solid"/>
                      <a:round/>
                      <a:headEnd type="none" w="med" len="med"/>
                      <a:tailEnd type="none" w="med" len="med"/>
                    </a:lnR>
                    <a:lnT w="19050" cap="flat" cmpd="sng" algn="ctr">
                      <a:solidFill>
                        <a:srgbClr val="0A4A8E"/>
                      </a:solidFill>
                      <a:prstDash val="solid"/>
                      <a:round/>
                      <a:headEnd type="none" w="med" len="med"/>
                      <a:tailEnd type="none" w="med" len="med"/>
                    </a:lnT>
                    <a:lnB w="19050" cap="flat" cmpd="sng" algn="ctr">
                      <a:solidFill>
                        <a:srgbClr val="0A4A8E"/>
                      </a:solidFill>
                      <a:prstDash val="solid"/>
                      <a:round/>
                      <a:headEnd type="none" w="med" len="med"/>
                      <a:tailEnd type="none" w="med" len="med"/>
                    </a:lnB>
                  </a:tcPr>
                </a:tc>
                <a:extLst>
                  <a:ext uri="{0D108BD9-81ED-4DB2-BD59-A6C34878D82A}">
                    <a16:rowId xmlns:a16="http://schemas.microsoft.com/office/drawing/2014/main" val="102216823"/>
                  </a:ext>
                </a:extLst>
              </a:tr>
            </a:tbl>
          </a:graphicData>
        </a:graphic>
      </p:graphicFrame>
    </p:spTree>
    <p:extLst>
      <p:ext uri="{BB962C8B-B14F-4D97-AF65-F5344CB8AC3E}">
        <p14:creationId xmlns:p14="http://schemas.microsoft.com/office/powerpoint/2010/main" val="34204877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9D1AC00-16A5-D54D-BC39-738BCFF4D5F5}"/>
              </a:ext>
            </a:extLst>
          </p:cNvPr>
          <p:cNvSpPr>
            <a:spLocks noGrp="1"/>
          </p:cNvSpPr>
          <p:nvPr>
            <p:ph type="body" sz="quarter" idx="14"/>
          </p:nvPr>
        </p:nvSpPr>
        <p:spPr>
          <a:xfrm>
            <a:off x="1228177" y="1534389"/>
            <a:ext cx="1671778" cy="827116"/>
          </a:xfrm>
        </p:spPr>
        <p:txBody>
          <a:bodyPr/>
          <a:lstStyle/>
          <a:p>
            <a:pPr algn="ctr">
              <a:spcAft>
                <a:spcPts val="0"/>
              </a:spcAft>
            </a:pPr>
            <a:r>
              <a:rPr lang="en-US" sz="1000" b="1" dirty="0">
                <a:solidFill>
                  <a:srgbClr val="0A4A8E"/>
                </a:solidFill>
              </a:rPr>
              <a:t>Standard Work </a:t>
            </a:r>
            <a:endParaRPr lang="en-US" sz="1000" dirty="0">
              <a:solidFill>
                <a:srgbClr val="0A4A8E"/>
              </a:solidFill>
            </a:endParaRPr>
          </a:p>
          <a:p>
            <a:pPr algn="ctr"/>
            <a:r>
              <a:rPr lang="en-US" sz="1000" dirty="0"/>
              <a:t>Standard description of task or process, which if followed consistently, ensures the same output. </a:t>
            </a:r>
          </a:p>
        </p:txBody>
      </p:sp>
      <p:sp>
        <p:nvSpPr>
          <p:cNvPr id="4" name="Title 3">
            <a:extLst>
              <a:ext uri="{FF2B5EF4-FFF2-40B4-BE49-F238E27FC236}">
                <a16:creationId xmlns:a16="http://schemas.microsoft.com/office/drawing/2014/main" id="{D2050652-CB2D-CF41-8308-BA34411000CF}"/>
              </a:ext>
            </a:extLst>
          </p:cNvPr>
          <p:cNvSpPr>
            <a:spLocks noGrp="1"/>
          </p:cNvSpPr>
          <p:nvPr>
            <p:ph type="title"/>
          </p:nvPr>
        </p:nvSpPr>
        <p:spPr>
          <a:xfrm>
            <a:off x="457200" y="615418"/>
            <a:ext cx="3200400" cy="590931"/>
          </a:xfrm>
        </p:spPr>
        <p:txBody>
          <a:bodyPr/>
          <a:lstStyle/>
          <a:p>
            <a:r>
              <a:rPr lang="en-US"/>
              <a:t>Lean Daily Management</a:t>
            </a:r>
          </a:p>
        </p:txBody>
      </p:sp>
      <p:grpSp>
        <p:nvGrpSpPr>
          <p:cNvPr id="2" name="Group 1">
            <a:extLst>
              <a:ext uri="{FF2B5EF4-FFF2-40B4-BE49-F238E27FC236}">
                <a16:creationId xmlns:a16="http://schemas.microsoft.com/office/drawing/2014/main" id="{7FD875FD-AEA5-E64C-B536-4EAFE6FD92FB}"/>
              </a:ext>
            </a:extLst>
          </p:cNvPr>
          <p:cNvGrpSpPr/>
          <p:nvPr/>
        </p:nvGrpSpPr>
        <p:grpSpPr>
          <a:xfrm>
            <a:off x="594358" y="2361505"/>
            <a:ext cx="2939416" cy="2300548"/>
            <a:chOff x="594358" y="2361505"/>
            <a:chExt cx="2939416" cy="2300548"/>
          </a:xfrm>
        </p:grpSpPr>
        <p:sp>
          <p:nvSpPr>
            <p:cNvPr id="7" name="Triangle 6">
              <a:extLst>
                <a:ext uri="{FF2B5EF4-FFF2-40B4-BE49-F238E27FC236}">
                  <a16:creationId xmlns:a16="http://schemas.microsoft.com/office/drawing/2014/main" id="{AE69EC82-AC5C-1B45-9A2C-ABCDD69710BB}"/>
                </a:ext>
              </a:extLst>
            </p:cNvPr>
            <p:cNvSpPr/>
            <p:nvPr/>
          </p:nvSpPr>
          <p:spPr>
            <a:xfrm rot="10800000" flipV="1">
              <a:off x="594358" y="2361505"/>
              <a:ext cx="2939416" cy="2300548"/>
            </a:xfrm>
            <a:prstGeom prst="triangle">
              <a:avLst/>
            </a:prstGeom>
            <a:solidFill>
              <a:srgbClr val="F9C940"/>
            </a:solidFill>
            <a:ln w="25400">
              <a:solidFill>
                <a:srgbClr val="0A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B8709B0-4529-1F48-9E27-39ADA453B57E}"/>
                </a:ext>
              </a:extLst>
            </p:cNvPr>
            <p:cNvSpPr txBox="1"/>
            <p:nvPr/>
          </p:nvSpPr>
          <p:spPr>
            <a:xfrm>
              <a:off x="1008499" y="3688279"/>
              <a:ext cx="2155629" cy="626325"/>
            </a:xfrm>
            <a:prstGeom prst="rect">
              <a:avLst/>
            </a:prstGeom>
          </p:spPr>
          <p:txBody>
            <a:bodyPr wrap="square" lIns="0" tIns="0" rIns="0" bIns="0" rtlCol="0">
              <a:spAutoFit/>
            </a:bodyPr>
            <a:lstStyle/>
            <a:p>
              <a:pPr algn="ctr">
                <a:lnSpc>
                  <a:spcPct val="85000"/>
                </a:lnSpc>
                <a:spcBef>
                  <a:spcPts val="0"/>
                </a:spcBef>
                <a:spcAft>
                  <a:spcPts val="300"/>
                </a:spcAft>
              </a:pPr>
              <a:r>
                <a:rPr lang="en-US" sz="1400" b="1" dirty="0">
                  <a:solidFill>
                    <a:srgbClr val="404040"/>
                  </a:solidFill>
                </a:rPr>
                <a:t>STANDARDS </a:t>
              </a:r>
            </a:p>
            <a:p>
              <a:pPr algn="ctr">
                <a:lnSpc>
                  <a:spcPct val="85000"/>
                </a:lnSpc>
                <a:spcBef>
                  <a:spcPts val="0"/>
                </a:spcBef>
                <a:spcAft>
                  <a:spcPts val="300"/>
                </a:spcAft>
              </a:pPr>
              <a:r>
                <a:rPr lang="en-US" sz="1400" b="1" dirty="0">
                  <a:solidFill>
                    <a:srgbClr val="404040"/>
                  </a:solidFill>
                </a:rPr>
                <a:t>FOR OPERATIONAL </a:t>
              </a:r>
            </a:p>
            <a:p>
              <a:pPr algn="ctr">
                <a:lnSpc>
                  <a:spcPct val="85000"/>
                </a:lnSpc>
                <a:spcBef>
                  <a:spcPts val="0"/>
                </a:spcBef>
                <a:spcAft>
                  <a:spcPts val="300"/>
                </a:spcAft>
              </a:pPr>
              <a:r>
                <a:rPr lang="en-US" sz="1400" b="1" dirty="0">
                  <a:solidFill>
                    <a:srgbClr val="404040"/>
                  </a:solidFill>
                </a:rPr>
                <a:t>EXCELLENCE </a:t>
              </a:r>
            </a:p>
          </p:txBody>
        </p:sp>
      </p:grpSp>
      <p:sp>
        <p:nvSpPr>
          <p:cNvPr id="9" name="Text Placeholder 4">
            <a:extLst>
              <a:ext uri="{FF2B5EF4-FFF2-40B4-BE49-F238E27FC236}">
                <a16:creationId xmlns:a16="http://schemas.microsoft.com/office/drawing/2014/main" id="{E39E864F-39B9-5C47-BFF8-ACED62375C8B}"/>
              </a:ext>
            </a:extLst>
          </p:cNvPr>
          <p:cNvSpPr txBox="1">
            <a:spLocks/>
          </p:cNvSpPr>
          <p:nvPr/>
        </p:nvSpPr>
        <p:spPr>
          <a:xfrm>
            <a:off x="531149" y="4748402"/>
            <a:ext cx="1476375" cy="827116"/>
          </a:xfrm>
          <a:prstGeom prst="rect">
            <a:avLst/>
          </a:prstGeom>
        </p:spPr>
        <p:txBody>
          <a:bodyPr wrap="square" lIns="0" tIns="0" rIns="0" bIns="0">
            <a:noAutofit/>
          </a:bodyPr>
          <a:lstStyle>
            <a:lvl1pPr marL="0"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1pPr>
            <a:lvl2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2pPr>
            <a:lvl3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3pPr>
            <a:lvl4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4pPr>
            <a:lvl5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5pPr>
            <a:lvl6pPr marL="113157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6pPr>
            <a:lvl7pPr marL="133731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7pPr>
            <a:lvl8pPr marL="154305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8pPr>
            <a:lvl9pPr marL="174879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9pPr>
          </a:lstStyle>
          <a:p>
            <a:pPr algn="ctr">
              <a:spcAft>
                <a:spcPts val="0"/>
              </a:spcAft>
            </a:pPr>
            <a:r>
              <a:rPr lang="en-US" sz="1000" b="1" dirty="0">
                <a:solidFill>
                  <a:srgbClr val="0A4A8E"/>
                </a:solidFill>
              </a:rPr>
              <a:t>Standard Management </a:t>
            </a:r>
            <a:endParaRPr lang="en-US" sz="1000" dirty="0">
              <a:solidFill>
                <a:srgbClr val="0A4A8E"/>
              </a:solidFill>
            </a:endParaRPr>
          </a:p>
          <a:p>
            <a:pPr algn="ctr"/>
            <a:r>
              <a:rPr lang="en-US" sz="1000" dirty="0"/>
              <a:t>Standard process to </a:t>
            </a:r>
            <a:br>
              <a:rPr lang="en-US" sz="1000" dirty="0"/>
            </a:br>
            <a:r>
              <a:rPr lang="en-US" sz="1000" dirty="0"/>
              <a:t>ensure that standards </a:t>
            </a:r>
            <a:br>
              <a:rPr lang="en-US" sz="1000" dirty="0"/>
            </a:br>
            <a:r>
              <a:rPr lang="en-US" sz="1000" dirty="0"/>
              <a:t>are being met. </a:t>
            </a:r>
          </a:p>
        </p:txBody>
      </p:sp>
      <p:sp>
        <p:nvSpPr>
          <p:cNvPr id="10" name="Text Placeholder 4">
            <a:extLst>
              <a:ext uri="{FF2B5EF4-FFF2-40B4-BE49-F238E27FC236}">
                <a16:creationId xmlns:a16="http://schemas.microsoft.com/office/drawing/2014/main" id="{D5F1D1E4-1020-664A-9336-DB4B02DECE37}"/>
              </a:ext>
            </a:extLst>
          </p:cNvPr>
          <p:cNvSpPr txBox="1">
            <a:spLocks/>
          </p:cNvSpPr>
          <p:nvPr/>
        </p:nvSpPr>
        <p:spPr>
          <a:xfrm>
            <a:off x="2181225" y="4748402"/>
            <a:ext cx="1476375" cy="827116"/>
          </a:xfrm>
          <a:prstGeom prst="rect">
            <a:avLst/>
          </a:prstGeom>
        </p:spPr>
        <p:txBody>
          <a:bodyPr wrap="square" lIns="0" tIns="0" rIns="0" bIns="0">
            <a:noAutofit/>
          </a:bodyPr>
          <a:lstStyle>
            <a:lvl1pPr marL="0"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1pPr>
            <a:lvl2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2pPr>
            <a:lvl3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3pPr>
            <a:lvl4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4pPr>
            <a:lvl5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5pPr>
            <a:lvl6pPr marL="113157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6pPr>
            <a:lvl7pPr marL="133731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7pPr>
            <a:lvl8pPr marL="154305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8pPr>
            <a:lvl9pPr marL="174879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9pPr>
          </a:lstStyle>
          <a:p>
            <a:pPr algn="ctr">
              <a:spcAft>
                <a:spcPts val="0"/>
              </a:spcAft>
            </a:pPr>
            <a:r>
              <a:rPr lang="en-US" sz="1000" b="1" dirty="0">
                <a:solidFill>
                  <a:srgbClr val="0A4A8E"/>
                </a:solidFill>
              </a:rPr>
              <a:t>Visual Management </a:t>
            </a:r>
            <a:endParaRPr lang="en-US" sz="1000" dirty="0">
              <a:solidFill>
                <a:srgbClr val="0A4A8E"/>
              </a:solidFill>
            </a:endParaRPr>
          </a:p>
          <a:p>
            <a:pPr algn="ctr"/>
            <a:r>
              <a:rPr lang="en-US" sz="1000" dirty="0"/>
              <a:t>Make problems visible and bring them to the attention of the user. </a:t>
            </a:r>
          </a:p>
        </p:txBody>
      </p:sp>
    </p:spTree>
    <p:extLst>
      <p:ext uri="{BB962C8B-B14F-4D97-AF65-F5344CB8AC3E}">
        <p14:creationId xmlns:p14="http://schemas.microsoft.com/office/powerpoint/2010/main" val="25803351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A88DB4-7F20-C24F-B04D-4A8CA8E4870F}"/>
              </a:ext>
            </a:extLst>
          </p:cNvPr>
          <p:cNvSpPr>
            <a:spLocks noGrp="1"/>
          </p:cNvSpPr>
          <p:nvPr>
            <p:ph type="body" sz="quarter" idx="14"/>
          </p:nvPr>
        </p:nvSpPr>
        <p:spPr>
          <a:xfrm>
            <a:off x="594360" y="1755370"/>
            <a:ext cx="1096235" cy="655313"/>
          </a:xfrm>
          <a:solidFill>
            <a:srgbClr val="5FA4CE"/>
          </a:solidFill>
          <a:ln w="25400">
            <a:solidFill>
              <a:srgbClr val="0A4A8E"/>
            </a:solidFill>
          </a:ln>
        </p:spPr>
        <p:txBody>
          <a:bodyPr lIns="45720" tIns="45720" rIns="45720" bIns="45720" anchor="ctr" anchorCtr="0"/>
          <a:lstStyle/>
          <a:p>
            <a:pPr algn="ctr"/>
            <a:r>
              <a:rPr lang="en-US" sz="1200" dirty="0">
                <a:solidFill>
                  <a:schemeClr val="bg1"/>
                </a:solidFill>
              </a:rPr>
              <a:t>Standard work for leaders</a:t>
            </a:r>
          </a:p>
        </p:txBody>
      </p:sp>
      <p:sp>
        <p:nvSpPr>
          <p:cNvPr id="3" name="Title 2">
            <a:extLst>
              <a:ext uri="{FF2B5EF4-FFF2-40B4-BE49-F238E27FC236}">
                <a16:creationId xmlns:a16="http://schemas.microsoft.com/office/drawing/2014/main" id="{DE0F6349-A15A-3742-B77F-220242693E94}"/>
              </a:ext>
            </a:extLst>
          </p:cNvPr>
          <p:cNvSpPr>
            <a:spLocks noGrp="1"/>
          </p:cNvSpPr>
          <p:nvPr>
            <p:ph type="title"/>
          </p:nvPr>
        </p:nvSpPr>
        <p:spPr>
          <a:xfrm>
            <a:off x="217488" y="615420"/>
            <a:ext cx="3675062" cy="590931"/>
          </a:xfrm>
        </p:spPr>
        <p:txBody>
          <a:bodyPr/>
          <a:lstStyle/>
          <a:p>
            <a:r>
              <a:rPr lang="en-US" spc="-60"/>
              <a:t>Lean Daily Management </a:t>
            </a:r>
            <a:br>
              <a:rPr lang="en-US" spc="-60"/>
            </a:br>
            <a:r>
              <a:rPr lang="en-US" spc="-60"/>
              <a:t>Closed Loop </a:t>
            </a:r>
          </a:p>
        </p:txBody>
      </p:sp>
      <p:cxnSp>
        <p:nvCxnSpPr>
          <p:cNvPr id="4" name="Straight Arrow Connector 3">
            <a:extLst>
              <a:ext uri="{FF2B5EF4-FFF2-40B4-BE49-F238E27FC236}">
                <a16:creationId xmlns:a16="http://schemas.microsoft.com/office/drawing/2014/main" id="{061081DB-8834-1A42-A0AD-370F44FB7DAA}"/>
              </a:ext>
            </a:extLst>
          </p:cNvPr>
          <p:cNvCxnSpPr>
            <a:cxnSpLocks/>
          </p:cNvCxnSpPr>
          <p:nvPr/>
        </p:nvCxnSpPr>
        <p:spPr>
          <a:xfrm>
            <a:off x="1757097" y="2061111"/>
            <a:ext cx="636968" cy="0"/>
          </a:xfrm>
          <a:prstGeom prst="straightConnector1">
            <a:avLst/>
          </a:prstGeom>
          <a:ln w="76200">
            <a:solidFill>
              <a:srgbClr val="5FA4CE"/>
            </a:solidFill>
            <a:tailEnd type="triangle"/>
          </a:ln>
        </p:spPr>
        <p:style>
          <a:lnRef idx="1">
            <a:schemeClr val="accent1"/>
          </a:lnRef>
          <a:fillRef idx="0">
            <a:schemeClr val="accent1"/>
          </a:fillRef>
          <a:effectRef idx="0">
            <a:schemeClr val="accent1"/>
          </a:effectRef>
          <a:fontRef idx="minor">
            <a:schemeClr val="tx1"/>
          </a:fontRef>
        </p:style>
      </p:cxnSp>
      <p:sp>
        <p:nvSpPr>
          <p:cNvPr id="6" name="Text Placeholder 1">
            <a:extLst>
              <a:ext uri="{FF2B5EF4-FFF2-40B4-BE49-F238E27FC236}">
                <a16:creationId xmlns:a16="http://schemas.microsoft.com/office/drawing/2014/main" id="{F7C21550-3B7F-E742-8FFC-55BBC5844710}"/>
              </a:ext>
            </a:extLst>
          </p:cNvPr>
          <p:cNvSpPr txBox="1">
            <a:spLocks/>
          </p:cNvSpPr>
          <p:nvPr/>
        </p:nvSpPr>
        <p:spPr>
          <a:xfrm>
            <a:off x="2439786" y="1755370"/>
            <a:ext cx="1096235" cy="655313"/>
          </a:xfrm>
          <a:prstGeom prst="rect">
            <a:avLst/>
          </a:prstGeom>
          <a:solidFill>
            <a:srgbClr val="F9C940"/>
          </a:solidFill>
          <a:ln w="25400">
            <a:solidFill>
              <a:srgbClr val="0A4A8E"/>
            </a:solidFill>
          </a:ln>
        </p:spPr>
        <p:txBody>
          <a:bodyPr wrap="square" lIns="45720" tIns="45720" rIns="45720" bIns="45720" anchor="ctr" anchorCtr="0">
            <a:noAutofit/>
          </a:bodyPr>
          <a:lstStyle>
            <a:lvl1pPr marL="0"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1pPr>
            <a:lvl2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2pPr>
            <a:lvl3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3pPr>
            <a:lvl4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4pPr>
            <a:lvl5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5pPr>
            <a:lvl6pPr marL="113157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6pPr>
            <a:lvl7pPr marL="133731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7pPr>
            <a:lvl8pPr marL="154305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8pPr>
            <a:lvl9pPr marL="174879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9pPr>
          </a:lstStyle>
          <a:p>
            <a:pPr algn="ctr"/>
            <a:r>
              <a:rPr lang="en-US" sz="1200" dirty="0"/>
              <a:t>Check visual management boards</a:t>
            </a:r>
          </a:p>
        </p:txBody>
      </p:sp>
      <p:sp>
        <p:nvSpPr>
          <p:cNvPr id="8" name="Text Placeholder 1">
            <a:extLst>
              <a:ext uri="{FF2B5EF4-FFF2-40B4-BE49-F238E27FC236}">
                <a16:creationId xmlns:a16="http://schemas.microsoft.com/office/drawing/2014/main" id="{9ECD7550-B76D-394A-B452-D7F949F1591A}"/>
              </a:ext>
            </a:extLst>
          </p:cNvPr>
          <p:cNvSpPr txBox="1">
            <a:spLocks/>
          </p:cNvSpPr>
          <p:nvPr/>
        </p:nvSpPr>
        <p:spPr>
          <a:xfrm>
            <a:off x="594360" y="3077095"/>
            <a:ext cx="1096235" cy="655313"/>
          </a:xfrm>
          <a:prstGeom prst="rect">
            <a:avLst/>
          </a:prstGeom>
          <a:solidFill>
            <a:srgbClr val="92D050"/>
          </a:solidFill>
          <a:ln w="25400">
            <a:solidFill>
              <a:srgbClr val="0A4A8E"/>
            </a:solidFill>
          </a:ln>
        </p:spPr>
        <p:txBody>
          <a:bodyPr wrap="square" lIns="45720" tIns="45720" rIns="45720" bIns="45720" anchor="ctr" anchorCtr="0">
            <a:noAutofit/>
          </a:bodyPr>
          <a:lstStyle>
            <a:lvl1pPr marL="0"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1pPr>
            <a:lvl2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2pPr>
            <a:lvl3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3pPr>
            <a:lvl4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4pPr>
            <a:lvl5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5pPr>
            <a:lvl6pPr marL="113157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6pPr>
            <a:lvl7pPr marL="133731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7pPr>
            <a:lvl8pPr marL="154305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8pPr>
            <a:lvl9pPr marL="174879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9pPr>
          </a:lstStyle>
          <a:p>
            <a:pPr algn="ctr"/>
            <a:r>
              <a:rPr lang="en-US" sz="1200"/>
              <a:t>Track resolution</a:t>
            </a:r>
          </a:p>
        </p:txBody>
      </p:sp>
      <p:sp>
        <p:nvSpPr>
          <p:cNvPr id="9" name="Text Placeholder 1">
            <a:extLst>
              <a:ext uri="{FF2B5EF4-FFF2-40B4-BE49-F238E27FC236}">
                <a16:creationId xmlns:a16="http://schemas.microsoft.com/office/drawing/2014/main" id="{15A376CD-7FA0-D745-B1E2-F9DB01BE0CF2}"/>
              </a:ext>
            </a:extLst>
          </p:cNvPr>
          <p:cNvSpPr txBox="1">
            <a:spLocks/>
          </p:cNvSpPr>
          <p:nvPr/>
        </p:nvSpPr>
        <p:spPr>
          <a:xfrm>
            <a:off x="2439786" y="3077095"/>
            <a:ext cx="1096235" cy="655313"/>
          </a:xfrm>
          <a:prstGeom prst="rect">
            <a:avLst/>
          </a:prstGeom>
          <a:solidFill>
            <a:srgbClr val="92D050"/>
          </a:solidFill>
          <a:ln w="25400">
            <a:solidFill>
              <a:srgbClr val="0A4A8E"/>
            </a:solidFill>
          </a:ln>
        </p:spPr>
        <p:txBody>
          <a:bodyPr wrap="square" lIns="45720" tIns="45720" rIns="45720" bIns="45720" anchor="ctr" anchorCtr="0">
            <a:noAutofit/>
          </a:bodyPr>
          <a:lstStyle>
            <a:lvl1pPr marL="0"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1pPr>
            <a:lvl2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2pPr>
            <a:lvl3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3pPr>
            <a:lvl4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4pPr>
            <a:lvl5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5pPr>
            <a:lvl6pPr marL="113157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6pPr>
            <a:lvl7pPr marL="133731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7pPr>
            <a:lvl8pPr marL="154305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8pPr>
            <a:lvl9pPr marL="174879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9pPr>
          </a:lstStyle>
          <a:p>
            <a:pPr algn="ctr"/>
            <a:r>
              <a:rPr lang="en-US" sz="1200"/>
              <a:t>Leader’s response to abnormal</a:t>
            </a:r>
          </a:p>
        </p:txBody>
      </p:sp>
      <p:sp>
        <p:nvSpPr>
          <p:cNvPr id="10" name="Text Placeholder 1">
            <a:extLst>
              <a:ext uri="{FF2B5EF4-FFF2-40B4-BE49-F238E27FC236}">
                <a16:creationId xmlns:a16="http://schemas.microsoft.com/office/drawing/2014/main" id="{BB13ECCE-C8C8-FB49-BAEE-2770A0F88FB0}"/>
              </a:ext>
            </a:extLst>
          </p:cNvPr>
          <p:cNvSpPr txBox="1">
            <a:spLocks/>
          </p:cNvSpPr>
          <p:nvPr/>
        </p:nvSpPr>
        <p:spPr>
          <a:xfrm>
            <a:off x="594360" y="4398819"/>
            <a:ext cx="1096235" cy="655313"/>
          </a:xfrm>
          <a:prstGeom prst="rect">
            <a:avLst/>
          </a:prstGeom>
          <a:solidFill>
            <a:srgbClr val="FF0000"/>
          </a:solidFill>
          <a:ln w="25400">
            <a:solidFill>
              <a:srgbClr val="0A4A8E"/>
            </a:solidFill>
          </a:ln>
        </p:spPr>
        <p:txBody>
          <a:bodyPr wrap="square" lIns="45720" tIns="45720" rIns="45720" bIns="45720" anchor="ctr" anchorCtr="0">
            <a:noAutofit/>
          </a:bodyPr>
          <a:lstStyle>
            <a:lvl1pPr marL="0"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1pPr>
            <a:lvl2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2pPr>
            <a:lvl3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3pPr>
            <a:lvl4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4pPr>
            <a:lvl5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5pPr>
            <a:lvl6pPr marL="113157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6pPr>
            <a:lvl7pPr marL="133731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7pPr>
            <a:lvl8pPr marL="154305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8pPr>
            <a:lvl9pPr marL="174879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9pPr>
          </a:lstStyle>
          <a:p>
            <a:pPr algn="ctr"/>
            <a:r>
              <a:rPr lang="en-US" sz="1200" dirty="0">
                <a:solidFill>
                  <a:schemeClr val="bg1"/>
                </a:solidFill>
              </a:rPr>
              <a:t>Team meeting: identify root cause</a:t>
            </a:r>
          </a:p>
        </p:txBody>
      </p:sp>
      <p:sp>
        <p:nvSpPr>
          <p:cNvPr id="11" name="Text Placeholder 1">
            <a:extLst>
              <a:ext uri="{FF2B5EF4-FFF2-40B4-BE49-F238E27FC236}">
                <a16:creationId xmlns:a16="http://schemas.microsoft.com/office/drawing/2014/main" id="{AF7C0F60-28B3-8C45-AF00-2EB791E57010}"/>
              </a:ext>
            </a:extLst>
          </p:cNvPr>
          <p:cNvSpPr txBox="1">
            <a:spLocks/>
          </p:cNvSpPr>
          <p:nvPr/>
        </p:nvSpPr>
        <p:spPr>
          <a:xfrm>
            <a:off x="2439786" y="4398819"/>
            <a:ext cx="1096235" cy="655313"/>
          </a:xfrm>
          <a:prstGeom prst="rect">
            <a:avLst/>
          </a:prstGeom>
          <a:solidFill>
            <a:srgbClr val="FF0000"/>
          </a:solidFill>
          <a:ln w="25400">
            <a:solidFill>
              <a:srgbClr val="0A4A8E"/>
            </a:solidFill>
          </a:ln>
        </p:spPr>
        <p:txBody>
          <a:bodyPr wrap="square" lIns="45720" tIns="45720" rIns="45720" bIns="45720" anchor="ctr" anchorCtr="0">
            <a:noAutofit/>
          </a:bodyPr>
          <a:lstStyle>
            <a:lvl1pPr marL="0"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1pPr>
            <a:lvl2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2pPr>
            <a:lvl3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3pPr>
            <a:lvl4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4pPr>
            <a:lvl5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5pPr>
            <a:lvl6pPr marL="113157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6pPr>
            <a:lvl7pPr marL="133731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7pPr>
            <a:lvl8pPr marL="154305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8pPr>
            <a:lvl9pPr marL="174879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9pPr>
          </a:lstStyle>
          <a:p>
            <a:pPr algn="ctr"/>
            <a:r>
              <a:rPr lang="en-US" sz="1200">
                <a:solidFill>
                  <a:schemeClr val="bg1"/>
                </a:solidFill>
              </a:rPr>
              <a:t>Problem tracking</a:t>
            </a:r>
          </a:p>
        </p:txBody>
      </p:sp>
      <p:cxnSp>
        <p:nvCxnSpPr>
          <p:cNvPr id="12" name="Straight Arrow Connector 11">
            <a:extLst>
              <a:ext uri="{FF2B5EF4-FFF2-40B4-BE49-F238E27FC236}">
                <a16:creationId xmlns:a16="http://schemas.microsoft.com/office/drawing/2014/main" id="{CC20ED4B-18A1-F844-BE2D-1521AEB0B700}"/>
              </a:ext>
            </a:extLst>
          </p:cNvPr>
          <p:cNvCxnSpPr>
            <a:cxnSpLocks/>
          </p:cNvCxnSpPr>
          <p:nvPr/>
        </p:nvCxnSpPr>
        <p:spPr>
          <a:xfrm flipH="1">
            <a:off x="1757097" y="4754437"/>
            <a:ext cx="636968" cy="0"/>
          </a:xfrm>
          <a:prstGeom prst="straightConnector1">
            <a:avLst/>
          </a:prstGeom>
          <a:ln w="76200">
            <a:solidFill>
              <a:srgbClr val="5FA4CE"/>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C0C51A3-3752-4046-A830-F7319788D1AD}"/>
              </a:ext>
            </a:extLst>
          </p:cNvPr>
          <p:cNvCxnSpPr>
            <a:cxnSpLocks/>
          </p:cNvCxnSpPr>
          <p:nvPr/>
        </p:nvCxnSpPr>
        <p:spPr>
          <a:xfrm flipV="1">
            <a:off x="1142477" y="3764967"/>
            <a:ext cx="0" cy="601294"/>
          </a:xfrm>
          <a:prstGeom prst="straightConnector1">
            <a:avLst/>
          </a:prstGeom>
          <a:ln w="76200">
            <a:solidFill>
              <a:srgbClr val="5FA4CE"/>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72895DA-1DEF-514E-8823-93F28429E02D}"/>
              </a:ext>
            </a:extLst>
          </p:cNvPr>
          <p:cNvCxnSpPr>
            <a:cxnSpLocks/>
          </p:cNvCxnSpPr>
          <p:nvPr/>
        </p:nvCxnSpPr>
        <p:spPr>
          <a:xfrm>
            <a:off x="2987903" y="3764967"/>
            <a:ext cx="0" cy="601294"/>
          </a:xfrm>
          <a:prstGeom prst="straightConnector1">
            <a:avLst/>
          </a:prstGeom>
          <a:ln w="76200">
            <a:solidFill>
              <a:srgbClr val="5FA4CE"/>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9E74E3C-47F4-D344-96B0-9EC10C607010}"/>
              </a:ext>
            </a:extLst>
          </p:cNvPr>
          <p:cNvCxnSpPr>
            <a:cxnSpLocks/>
          </p:cNvCxnSpPr>
          <p:nvPr/>
        </p:nvCxnSpPr>
        <p:spPr>
          <a:xfrm flipV="1">
            <a:off x="1142477" y="2443242"/>
            <a:ext cx="0" cy="601294"/>
          </a:xfrm>
          <a:prstGeom prst="straightConnector1">
            <a:avLst/>
          </a:prstGeom>
          <a:ln w="76200">
            <a:solidFill>
              <a:srgbClr val="5FA4CE"/>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FB2EB4E-B28C-C24C-8388-8265983BB248}"/>
              </a:ext>
            </a:extLst>
          </p:cNvPr>
          <p:cNvCxnSpPr>
            <a:cxnSpLocks/>
          </p:cNvCxnSpPr>
          <p:nvPr/>
        </p:nvCxnSpPr>
        <p:spPr>
          <a:xfrm>
            <a:off x="2987903" y="2443242"/>
            <a:ext cx="0" cy="601294"/>
          </a:xfrm>
          <a:prstGeom prst="straightConnector1">
            <a:avLst/>
          </a:prstGeom>
          <a:ln w="76200">
            <a:solidFill>
              <a:srgbClr val="5FA4CE"/>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69982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9D1AC00-16A5-D54D-BC39-738BCFF4D5F5}"/>
              </a:ext>
            </a:extLst>
          </p:cNvPr>
          <p:cNvSpPr>
            <a:spLocks noGrp="1"/>
          </p:cNvSpPr>
          <p:nvPr>
            <p:ph type="body" sz="quarter" idx="14"/>
          </p:nvPr>
        </p:nvSpPr>
        <p:spPr>
          <a:xfrm>
            <a:off x="594360" y="1600200"/>
            <a:ext cx="3063240" cy="3938954"/>
          </a:xfrm>
        </p:spPr>
        <p:txBody>
          <a:bodyPr/>
          <a:lstStyle/>
          <a:p>
            <a:pPr marL="176213" indent="-176213">
              <a:lnSpc>
                <a:spcPct val="95000"/>
              </a:lnSpc>
              <a:spcAft>
                <a:spcPts val="600"/>
              </a:spcAft>
              <a:buFont typeface="Arial" panose="020B0604020202020204" pitchFamily="34" charset="0"/>
              <a:buChar char="•"/>
            </a:pPr>
            <a:r>
              <a:rPr lang="en-US" sz="1400"/>
              <a:t>Follow standardized work on all processes. When we cannot follow the standard, we will expose problems. </a:t>
            </a:r>
          </a:p>
          <a:p>
            <a:pPr marL="176213" indent="-176213">
              <a:lnSpc>
                <a:spcPct val="95000"/>
              </a:lnSpc>
              <a:spcAft>
                <a:spcPts val="600"/>
              </a:spcAft>
              <a:buFont typeface="Arial" panose="020B0604020202020204" pitchFamily="34" charset="0"/>
              <a:buChar char="•"/>
            </a:pPr>
            <a:r>
              <a:rPr lang="en-US" sz="1400"/>
              <a:t>Respond immediately and support any improvements. </a:t>
            </a:r>
          </a:p>
          <a:p>
            <a:pPr marL="176213" indent="-176213">
              <a:lnSpc>
                <a:spcPct val="95000"/>
              </a:lnSpc>
              <a:spcAft>
                <a:spcPts val="600"/>
              </a:spcAft>
              <a:buFont typeface="Arial" panose="020B0604020202020204" pitchFamily="34" charset="0"/>
              <a:buChar char="•"/>
            </a:pPr>
            <a:r>
              <a:rPr lang="en-US" sz="1400"/>
              <a:t>Follow up daily wherever the work </a:t>
            </a:r>
            <a:br>
              <a:rPr lang="en-US" sz="1400"/>
            </a:br>
            <a:r>
              <a:rPr lang="en-US" sz="1400"/>
              <a:t>is done. </a:t>
            </a:r>
          </a:p>
          <a:p>
            <a:pPr marL="176213" indent="-176213">
              <a:lnSpc>
                <a:spcPct val="95000"/>
              </a:lnSpc>
              <a:spcAft>
                <a:spcPts val="600"/>
              </a:spcAft>
              <a:buFont typeface="Arial" panose="020B0604020202020204" pitchFamily="34" charset="0"/>
              <a:buChar char="•"/>
            </a:pPr>
            <a:r>
              <a:rPr lang="en-US" sz="1400"/>
              <a:t>Use our problems as people-development opportunities. </a:t>
            </a:r>
          </a:p>
          <a:p>
            <a:pPr marL="176213" indent="-176213">
              <a:lnSpc>
                <a:spcPct val="95000"/>
              </a:lnSpc>
              <a:spcAft>
                <a:spcPts val="600"/>
              </a:spcAft>
              <a:buFont typeface="Arial" panose="020B0604020202020204" pitchFamily="34" charset="0"/>
              <a:buChar char="•"/>
            </a:pPr>
            <a:r>
              <a:rPr lang="en-US" sz="1400"/>
              <a:t>Learn from our process failures, without blaming others. </a:t>
            </a:r>
          </a:p>
          <a:p>
            <a:pPr marL="176213" indent="-176213">
              <a:lnSpc>
                <a:spcPct val="95000"/>
              </a:lnSpc>
              <a:spcAft>
                <a:spcPts val="600"/>
              </a:spcAft>
              <a:buFont typeface="Arial" panose="020B0604020202020204" pitchFamily="34" charset="0"/>
              <a:buChar char="•"/>
            </a:pPr>
            <a:r>
              <a:rPr lang="en-US" sz="1400"/>
              <a:t>Implement small improvements every day. </a:t>
            </a:r>
          </a:p>
          <a:p>
            <a:pPr marL="176213" indent="-176213">
              <a:lnSpc>
                <a:spcPct val="95000"/>
              </a:lnSpc>
              <a:spcAft>
                <a:spcPts val="600"/>
              </a:spcAft>
              <a:buFont typeface="Arial" panose="020B0604020202020204" pitchFamily="34" charset="0"/>
              <a:buChar char="•"/>
            </a:pPr>
            <a:r>
              <a:rPr lang="en-US" sz="1400"/>
              <a:t>Challenge the status quo every day. </a:t>
            </a:r>
          </a:p>
          <a:p>
            <a:pPr marL="176213" indent="-176213">
              <a:lnSpc>
                <a:spcPct val="95000"/>
              </a:lnSpc>
              <a:spcAft>
                <a:spcPts val="600"/>
              </a:spcAft>
              <a:buFont typeface="Arial" panose="020B0604020202020204" pitchFamily="34" charset="0"/>
              <a:buChar char="•"/>
            </a:pPr>
            <a:r>
              <a:rPr lang="en-US" sz="1400"/>
              <a:t>Create value for our customers every day. </a:t>
            </a:r>
          </a:p>
        </p:txBody>
      </p:sp>
      <p:sp>
        <p:nvSpPr>
          <p:cNvPr id="4" name="Title 3">
            <a:extLst>
              <a:ext uri="{FF2B5EF4-FFF2-40B4-BE49-F238E27FC236}">
                <a16:creationId xmlns:a16="http://schemas.microsoft.com/office/drawing/2014/main" id="{D2050652-CB2D-CF41-8308-BA34411000CF}"/>
              </a:ext>
            </a:extLst>
          </p:cNvPr>
          <p:cNvSpPr>
            <a:spLocks noGrp="1"/>
          </p:cNvSpPr>
          <p:nvPr>
            <p:ph type="title"/>
          </p:nvPr>
        </p:nvSpPr>
        <p:spPr>
          <a:xfrm>
            <a:off x="217488" y="319954"/>
            <a:ext cx="3675062" cy="886397"/>
          </a:xfrm>
        </p:spPr>
        <p:txBody>
          <a:bodyPr/>
          <a:lstStyle/>
          <a:p>
            <a:r>
              <a:rPr lang="en-US" spc="-60" dirty="0"/>
              <a:t>Standard Work </a:t>
            </a:r>
            <a:br>
              <a:rPr lang="en-US" spc="-60" dirty="0"/>
            </a:br>
            <a:r>
              <a:rPr lang="en-US" spc="-60" dirty="0"/>
              <a:t>for Leaders:</a:t>
            </a:r>
            <a:br>
              <a:rPr lang="en-US" spc="-60" dirty="0"/>
            </a:br>
            <a:r>
              <a:rPr lang="en-US" spc="-60" dirty="0"/>
              <a:t>Expected Behaviors </a:t>
            </a:r>
          </a:p>
        </p:txBody>
      </p:sp>
    </p:spTree>
    <p:extLst>
      <p:ext uri="{BB962C8B-B14F-4D97-AF65-F5344CB8AC3E}">
        <p14:creationId xmlns:p14="http://schemas.microsoft.com/office/powerpoint/2010/main" val="17588667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Arrow Connector 10">
            <a:extLst>
              <a:ext uri="{FF2B5EF4-FFF2-40B4-BE49-F238E27FC236}">
                <a16:creationId xmlns:a16="http://schemas.microsoft.com/office/drawing/2014/main" id="{DE92DBA2-3A66-1648-9C87-CDB051F34A09}"/>
              </a:ext>
            </a:extLst>
          </p:cNvPr>
          <p:cNvCxnSpPr>
            <a:cxnSpLocks/>
          </p:cNvCxnSpPr>
          <p:nvPr/>
        </p:nvCxnSpPr>
        <p:spPr>
          <a:xfrm>
            <a:off x="2450912" y="4524824"/>
            <a:ext cx="283728" cy="0"/>
          </a:xfrm>
          <a:prstGeom prst="straightConnector1">
            <a:avLst/>
          </a:prstGeom>
          <a:ln w="38100">
            <a:solidFill>
              <a:srgbClr val="5FA4CE"/>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E38D803-D852-BF42-8ECF-FEA647F88072}"/>
              </a:ext>
            </a:extLst>
          </p:cNvPr>
          <p:cNvCxnSpPr>
            <a:cxnSpLocks/>
          </p:cNvCxnSpPr>
          <p:nvPr/>
        </p:nvCxnSpPr>
        <p:spPr>
          <a:xfrm flipH="1">
            <a:off x="1377762" y="4524824"/>
            <a:ext cx="283728" cy="0"/>
          </a:xfrm>
          <a:prstGeom prst="straightConnector1">
            <a:avLst/>
          </a:prstGeom>
          <a:ln w="38100">
            <a:solidFill>
              <a:srgbClr val="5FA4CE"/>
            </a:solidFill>
            <a:tailEnd type="triangle"/>
          </a:ln>
        </p:spPr>
        <p:style>
          <a:lnRef idx="1">
            <a:schemeClr val="accent1"/>
          </a:lnRef>
          <a:fillRef idx="0">
            <a:schemeClr val="accent1"/>
          </a:fillRef>
          <a:effectRef idx="0">
            <a:schemeClr val="accent1"/>
          </a:effectRef>
          <a:fontRef idx="minor">
            <a:schemeClr val="tx1"/>
          </a:fontRef>
        </p:style>
      </p:cxnSp>
      <p:sp>
        <p:nvSpPr>
          <p:cNvPr id="2" name="Text Placeholder 1">
            <a:extLst>
              <a:ext uri="{FF2B5EF4-FFF2-40B4-BE49-F238E27FC236}">
                <a16:creationId xmlns:a16="http://schemas.microsoft.com/office/drawing/2014/main" id="{6CA88DB4-7F20-C24F-B04D-4A8CA8E4870F}"/>
              </a:ext>
            </a:extLst>
          </p:cNvPr>
          <p:cNvSpPr>
            <a:spLocks noGrp="1"/>
          </p:cNvSpPr>
          <p:nvPr>
            <p:ph type="body" sz="quarter" idx="14"/>
          </p:nvPr>
        </p:nvSpPr>
        <p:spPr>
          <a:xfrm>
            <a:off x="594360" y="1600201"/>
            <a:ext cx="3018906" cy="2218112"/>
          </a:xfrm>
        </p:spPr>
        <p:txBody>
          <a:bodyPr/>
          <a:lstStyle/>
          <a:p>
            <a:pPr>
              <a:spcAft>
                <a:spcPts val="0"/>
              </a:spcAft>
            </a:pPr>
            <a:r>
              <a:rPr lang="en-US" sz="1400" b="1" dirty="0">
                <a:solidFill>
                  <a:srgbClr val="0A4A8E"/>
                </a:solidFill>
              </a:rPr>
              <a:t>Apparent Efficiency and</a:t>
            </a:r>
          </a:p>
          <a:p>
            <a:pPr>
              <a:spcAft>
                <a:spcPts val="0"/>
              </a:spcAft>
            </a:pPr>
            <a:r>
              <a:rPr lang="en-US" sz="1400" b="1" dirty="0">
                <a:solidFill>
                  <a:srgbClr val="0A4A8E"/>
                </a:solidFill>
              </a:rPr>
              <a:t>True Efficiency  </a:t>
            </a:r>
            <a:endParaRPr lang="en-US" sz="1400" dirty="0">
              <a:solidFill>
                <a:srgbClr val="0A4A8E"/>
              </a:solidFill>
            </a:endParaRPr>
          </a:p>
          <a:p>
            <a:pPr marL="176213" indent="-176213">
              <a:buFont typeface="Arial" panose="020B0604020202020204" pitchFamily="34" charset="0"/>
              <a:buChar char="•"/>
            </a:pPr>
            <a:r>
              <a:rPr lang="en-US" sz="1200" dirty="0"/>
              <a:t>Apparent efficiency refers to raising efficiency by increasing production without regard for sales and represents an “efficiency” only in terms of numbers. </a:t>
            </a:r>
          </a:p>
          <a:p>
            <a:pPr marL="176213" indent="-176213">
              <a:buFont typeface="Arial" panose="020B0604020202020204" pitchFamily="34" charset="0"/>
              <a:buChar char="•"/>
            </a:pPr>
            <a:r>
              <a:rPr lang="en-US" sz="1200" dirty="0"/>
              <a:t>True efficiency is an increase in efficiency by producing customer demand with the fewest labor-hours and materials possible and is an improvement in efficiency that results in reduction of cost. </a:t>
            </a:r>
          </a:p>
          <a:p>
            <a:endParaRPr lang="en-US" dirty="0"/>
          </a:p>
        </p:txBody>
      </p:sp>
      <p:sp>
        <p:nvSpPr>
          <p:cNvPr id="3" name="Title 2">
            <a:extLst>
              <a:ext uri="{FF2B5EF4-FFF2-40B4-BE49-F238E27FC236}">
                <a16:creationId xmlns:a16="http://schemas.microsoft.com/office/drawing/2014/main" id="{DE0F6349-A15A-3742-B77F-220242693E94}"/>
              </a:ext>
            </a:extLst>
          </p:cNvPr>
          <p:cNvSpPr>
            <a:spLocks noGrp="1"/>
          </p:cNvSpPr>
          <p:nvPr>
            <p:ph type="title"/>
          </p:nvPr>
        </p:nvSpPr>
        <p:spPr>
          <a:xfrm>
            <a:off x="457200" y="615419"/>
            <a:ext cx="3200400" cy="590931"/>
          </a:xfrm>
        </p:spPr>
        <p:txBody>
          <a:bodyPr/>
          <a:lstStyle/>
          <a:p>
            <a:r>
              <a:rPr lang="en-US"/>
              <a:t>Understanding Efficiency </a:t>
            </a:r>
          </a:p>
        </p:txBody>
      </p:sp>
      <p:sp>
        <p:nvSpPr>
          <p:cNvPr id="4" name="Text Placeholder 1">
            <a:extLst>
              <a:ext uri="{FF2B5EF4-FFF2-40B4-BE49-F238E27FC236}">
                <a16:creationId xmlns:a16="http://schemas.microsoft.com/office/drawing/2014/main" id="{A6E854B9-FF70-7745-98DC-5120C07B9873}"/>
              </a:ext>
            </a:extLst>
          </p:cNvPr>
          <p:cNvSpPr txBox="1">
            <a:spLocks/>
          </p:cNvSpPr>
          <p:nvPr/>
        </p:nvSpPr>
        <p:spPr>
          <a:xfrm>
            <a:off x="1673413" y="4197168"/>
            <a:ext cx="767974" cy="655313"/>
          </a:xfrm>
          <a:prstGeom prst="rect">
            <a:avLst/>
          </a:prstGeom>
          <a:solidFill>
            <a:srgbClr val="5FA4CE"/>
          </a:solidFill>
          <a:ln w="25400">
            <a:solidFill>
              <a:srgbClr val="0A4A8E"/>
            </a:solidFill>
          </a:ln>
        </p:spPr>
        <p:txBody>
          <a:bodyPr wrap="square" lIns="45720" tIns="45720" rIns="45720" bIns="45720" anchor="ctr" anchorCtr="0">
            <a:noAutofit/>
          </a:bodyPr>
          <a:lstStyle>
            <a:lvl1pPr marL="0"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1pPr>
            <a:lvl2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2pPr>
            <a:lvl3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3pPr>
            <a:lvl4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4pPr>
            <a:lvl5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5pPr>
            <a:lvl6pPr marL="113157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6pPr>
            <a:lvl7pPr marL="133731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7pPr>
            <a:lvl8pPr marL="154305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8pPr>
            <a:lvl9pPr marL="174879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9pPr>
          </a:lstStyle>
          <a:p>
            <a:pPr algn="ctr">
              <a:spcAft>
                <a:spcPts val="300"/>
              </a:spcAft>
            </a:pPr>
            <a:r>
              <a:rPr lang="en-US" sz="900" dirty="0">
                <a:solidFill>
                  <a:schemeClr val="bg1"/>
                </a:solidFill>
              </a:rPr>
              <a:t>Current efficiency </a:t>
            </a:r>
          </a:p>
          <a:p>
            <a:pPr algn="ctr">
              <a:spcAft>
                <a:spcPts val="0"/>
              </a:spcAft>
            </a:pPr>
            <a:r>
              <a:rPr lang="en-US" sz="900" dirty="0">
                <a:solidFill>
                  <a:schemeClr val="bg1"/>
                </a:solidFill>
              </a:rPr>
              <a:t>2 hours </a:t>
            </a:r>
          </a:p>
          <a:p>
            <a:pPr algn="ctr">
              <a:spcAft>
                <a:spcPts val="0"/>
              </a:spcAft>
            </a:pPr>
            <a:r>
              <a:rPr lang="en-US" sz="900" dirty="0">
                <a:solidFill>
                  <a:schemeClr val="bg1"/>
                </a:solidFill>
              </a:rPr>
              <a:t>10 operators </a:t>
            </a:r>
          </a:p>
        </p:txBody>
      </p:sp>
      <p:sp>
        <p:nvSpPr>
          <p:cNvPr id="6" name="Text Placeholder 1">
            <a:extLst>
              <a:ext uri="{FF2B5EF4-FFF2-40B4-BE49-F238E27FC236}">
                <a16:creationId xmlns:a16="http://schemas.microsoft.com/office/drawing/2014/main" id="{ED32B034-33A4-A94A-922B-7C377C416A51}"/>
              </a:ext>
            </a:extLst>
          </p:cNvPr>
          <p:cNvSpPr txBox="1">
            <a:spLocks/>
          </p:cNvSpPr>
          <p:nvPr/>
        </p:nvSpPr>
        <p:spPr>
          <a:xfrm>
            <a:off x="2757053" y="4197168"/>
            <a:ext cx="767974" cy="655313"/>
          </a:xfrm>
          <a:prstGeom prst="rect">
            <a:avLst/>
          </a:prstGeom>
          <a:solidFill>
            <a:srgbClr val="92D050"/>
          </a:solidFill>
          <a:ln w="25400">
            <a:solidFill>
              <a:srgbClr val="0A4A8E"/>
            </a:solidFill>
          </a:ln>
        </p:spPr>
        <p:txBody>
          <a:bodyPr wrap="square" lIns="45720" tIns="45720" rIns="45720" bIns="45720" anchor="ctr" anchorCtr="0">
            <a:noAutofit/>
          </a:bodyPr>
          <a:lstStyle>
            <a:lvl1pPr marL="0"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1pPr>
            <a:lvl2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2pPr>
            <a:lvl3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3pPr>
            <a:lvl4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4pPr>
            <a:lvl5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5pPr>
            <a:lvl6pPr marL="113157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6pPr>
            <a:lvl7pPr marL="133731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7pPr>
            <a:lvl8pPr marL="154305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8pPr>
            <a:lvl9pPr marL="174879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9pPr>
          </a:lstStyle>
          <a:p>
            <a:pPr algn="ctr">
              <a:spcAft>
                <a:spcPts val="300"/>
              </a:spcAft>
            </a:pPr>
            <a:r>
              <a:rPr lang="en-US" sz="900" dirty="0"/>
              <a:t>True efficiency </a:t>
            </a:r>
          </a:p>
          <a:p>
            <a:pPr algn="ctr">
              <a:spcAft>
                <a:spcPts val="0"/>
              </a:spcAft>
            </a:pPr>
            <a:r>
              <a:rPr lang="en-US" sz="900" dirty="0"/>
              <a:t>2 hours </a:t>
            </a:r>
          </a:p>
          <a:p>
            <a:pPr algn="ctr">
              <a:spcAft>
                <a:spcPts val="0"/>
              </a:spcAft>
            </a:pPr>
            <a:r>
              <a:rPr lang="en-US" sz="900" dirty="0"/>
              <a:t>8 operators </a:t>
            </a:r>
          </a:p>
        </p:txBody>
      </p:sp>
      <p:sp>
        <p:nvSpPr>
          <p:cNvPr id="7" name="Text Placeholder 1">
            <a:extLst>
              <a:ext uri="{FF2B5EF4-FFF2-40B4-BE49-F238E27FC236}">
                <a16:creationId xmlns:a16="http://schemas.microsoft.com/office/drawing/2014/main" id="{C50B09ED-F330-DA4B-BCCD-312080A00EAB}"/>
              </a:ext>
            </a:extLst>
          </p:cNvPr>
          <p:cNvSpPr txBox="1">
            <a:spLocks/>
          </p:cNvSpPr>
          <p:nvPr/>
        </p:nvSpPr>
        <p:spPr>
          <a:xfrm>
            <a:off x="589773" y="4197168"/>
            <a:ext cx="767974" cy="655313"/>
          </a:xfrm>
          <a:prstGeom prst="rect">
            <a:avLst/>
          </a:prstGeom>
          <a:solidFill>
            <a:srgbClr val="FF0000"/>
          </a:solidFill>
          <a:ln w="25400">
            <a:solidFill>
              <a:srgbClr val="0A4A8E"/>
            </a:solidFill>
          </a:ln>
        </p:spPr>
        <p:txBody>
          <a:bodyPr wrap="square" lIns="45720" tIns="45720" rIns="45720" bIns="45720" anchor="ctr" anchorCtr="0">
            <a:noAutofit/>
          </a:bodyPr>
          <a:lstStyle>
            <a:lvl1pPr marL="0"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1pPr>
            <a:lvl2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2pPr>
            <a:lvl3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3pPr>
            <a:lvl4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4pPr>
            <a:lvl5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5pPr>
            <a:lvl6pPr marL="113157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6pPr>
            <a:lvl7pPr marL="133731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7pPr>
            <a:lvl8pPr marL="154305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8pPr>
            <a:lvl9pPr marL="174879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9pPr>
          </a:lstStyle>
          <a:p>
            <a:pPr algn="ctr">
              <a:spcAft>
                <a:spcPts val="300"/>
              </a:spcAft>
            </a:pPr>
            <a:r>
              <a:rPr lang="en-US" sz="900">
                <a:solidFill>
                  <a:schemeClr val="bg1"/>
                </a:solidFill>
              </a:rPr>
              <a:t>Apparent efficiency </a:t>
            </a:r>
          </a:p>
          <a:p>
            <a:pPr algn="ctr">
              <a:spcAft>
                <a:spcPts val="0"/>
              </a:spcAft>
            </a:pPr>
            <a:r>
              <a:rPr lang="en-US" sz="900">
                <a:solidFill>
                  <a:schemeClr val="bg1"/>
                </a:solidFill>
              </a:rPr>
              <a:t>1 hour </a:t>
            </a:r>
          </a:p>
          <a:p>
            <a:pPr algn="ctr">
              <a:spcAft>
                <a:spcPts val="0"/>
              </a:spcAft>
            </a:pPr>
            <a:r>
              <a:rPr lang="en-US" sz="900">
                <a:solidFill>
                  <a:schemeClr val="bg1"/>
                </a:solidFill>
              </a:rPr>
              <a:t>10 operators </a:t>
            </a:r>
          </a:p>
        </p:txBody>
      </p:sp>
    </p:spTree>
    <p:extLst>
      <p:ext uri="{BB962C8B-B14F-4D97-AF65-F5344CB8AC3E}">
        <p14:creationId xmlns:p14="http://schemas.microsoft.com/office/powerpoint/2010/main" val="34400340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9D1AC00-16A5-D54D-BC39-738BCFF4D5F5}"/>
              </a:ext>
            </a:extLst>
          </p:cNvPr>
          <p:cNvSpPr>
            <a:spLocks noGrp="1"/>
          </p:cNvSpPr>
          <p:nvPr>
            <p:ph type="body" sz="quarter" idx="14"/>
          </p:nvPr>
        </p:nvSpPr>
        <p:spPr>
          <a:xfrm>
            <a:off x="594360" y="1600200"/>
            <a:ext cx="2926080" cy="2281136"/>
          </a:xfrm>
        </p:spPr>
        <p:txBody>
          <a:bodyPr/>
          <a:lstStyle/>
          <a:p>
            <a:r>
              <a:rPr lang="en-US" sz="1500"/>
              <a:t>Kaizen is a process of discovering waste in man, machine, material or method using creative ideas and as little money and time as possible to save cost. It is not the work of only certain employees. Rather it is something that can be and should be carried out by all employees according to their respective areas.</a:t>
            </a:r>
          </a:p>
        </p:txBody>
      </p:sp>
      <p:sp>
        <p:nvSpPr>
          <p:cNvPr id="4" name="Title 3">
            <a:extLst>
              <a:ext uri="{FF2B5EF4-FFF2-40B4-BE49-F238E27FC236}">
                <a16:creationId xmlns:a16="http://schemas.microsoft.com/office/drawing/2014/main" id="{D2050652-CB2D-CF41-8308-BA34411000CF}"/>
              </a:ext>
            </a:extLst>
          </p:cNvPr>
          <p:cNvSpPr>
            <a:spLocks noGrp="1"/>
          </p:cNvSpPr>
          <p:nvPr>
            <p:ph type="title"/>
          </p:nvPr>
        </p:nvSpPr>
        <p:spPr>
          <a:xfrm>
            <a:off x="457200" y="910885"/>
            <a:ext cx="3200400" cy="295466"/>
          </a:xfrm>
        </p:spPr>
        <p:txBody>
          <a:bodyPr/>
          <a:lstStyle/>
          <a:p>
            <a:r>
              <a:rPr lang="en-US"/>
              <a:t>What is Kaizen? </a:t>
            </a:r>
          </a:p>
        </p:txBody>
      </p:sp>
      <p:grpSp>
        <p:nvGrpSpPr>
          <p:cNvPr id="10" name="Group 9">
            <a:extLst>
              <a:ext uri="{FF2B5EF4-FFF2-40B4-BE49-F238E27FC236}">
                <a16:creationId xmlns:a16="http://schemas.microsoft.com/office/drawing/2014/main" id="{1903B176-3D4A-3B42-B2C6-BD6A5D0EC172}"/>
              </a:ext>
            </a:extLst>
          </p:cNvPr>
          <p:cNvGrpSpPr/>
          <p:nvPr/>
        </p:nvGrpSpPr>
        <p:grpSpPr>
          <a:xfrm>
            <a:off x="993194" y="3990413"/>
            <a:ext cx="2041836" cy="1507788"/>
            <a:chOff x="993194" y="4066040"/>
            <a:chExt cx="2041836" cy="1507788"/>
          </a:xfrm>
        </p:grpSpPr>
        <p:pic>
          <p:nvPicPr>
            <p:cNvPr id="3" name="Picture 2">
              <a:extLst>
                <a:ext uri="{FF2B5EF4-FFF2-40B4-BE49-F238E27FC236}">
                  <a16:creationId xmlns:a16="http://schemas.microsoft.com/office/drawing/2014/main" id="{40331013-F529-EA4D-BF0E-46922A44237A}"/>
                </a:ext>
              </a:extLst>
            </p:cNvPr>
            <p:cNvPicPr>
              <a:picLocks noChangeAspect="1"/>
            </p:cNvPicPr>
            <p:nvPr/>
          </p:nvPicPr>
          <p:blipFill>
            <a:blip r:embed="rId2"/>
            <a:srcRect/>
            <a:stretch/>
          </p:blipFill>
          <p:spPr>
            <a:xfrm>
              <a:off x="1079770" y="4338414"/>
              <a:ext cx="1955260" cy="1013472"/>
            </a:xfrm>
            <a:prstGeom prst="rect">
              <a:avLst/>
            </a:prstGeom>
          </p:spPr>
        </p:pic>
        <p:sp>
          <p:nvSpPr>
            <p:cNvPr id="6" name="Text Placeholder 4">
              <a:extLst>
                <a:ext uri="{FF2B5EF4-FFF2-40B4-BE49-F238E27FC236}">
                  <a16:creationId xmlns:a16="http://schemas.microsoft.com/office/drawing/2014/main" id="{F5CCC7A0-3893-F54B-85E0-902E91DB1DFD}"/>
                </a:ext>
              </a:extLst>
            </p:cNvPr>
            <p:cNvSpPr txBox="1">
              <a:spLocks/>
            </p:cNvSpPr>
            <p:nvPr/>
          </p:nvSpPr>
          <p:spPr>
            <a:xfrm>
              <a:off x="993194" y="4066040"/>
              <a:ext cx="889108" cy="209145"/>
            </a:xfrm>
            <a:prstGeom prst="rect">
              <a:avLst/>
            </a:prstGeom>
          </p:spPr>
          <p:txBody>
            <a:bodyPr wrap="square" lIns="0" tIns="0" rIns="0" bIns="0">
              <a:noAutofit/>
            </a:bodyPr>
            <a:lstStyle>
              <a:lvl1pPr marL="0"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1pPr>
              <a:lvl2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2pPr>
              <a:lvl3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3pPr>
              <a:lvl4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4pPr>
              <a:lvl5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5pPr>
              <a:lvl6pPr marL="113157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6pPr>
              <a:lvl7pPr marL="133731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7pPr>
              <a:lvl8pPr marL="154305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8pPr>
              <a:lvl9pPr marL="174879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9pPr>
            </a:lstStyle>
            <a:p>
              <a:pPr algn="ctr"/>
              <a:r>
                <a:rPr lang="en-US" sz="1500" b="1">
                  <a:solidFill>
                    <a:srgbClr val="0A4A8E"/>
                  </a:solidFill>
                </a:rPr>
                <a:t>Kai</a:t>
              </a:r>
            </a:p>
          </p:txBody>
        </p:sp>
        <p:sp>
          <p:nvSpPr>
            <p:cNvPr id="7" name="Text Placeholder 4">
              <a:extLst>
                <a:ext uri="{FF2B5EF4-FFF2-40B4-BE49-F238E27FC236}">
                  <a16:creationId xmlns:a16="http://schemas.microsoft.com/office/drawing/2014/main" id="{429FE8E4-EF83-1A45-A63A-0C26AE74B030}"/>
                </a:ext>
              </a:extLst>
            </p:cNvPr>
            <p:cNvSpPr txBox="1">
              <a:spLocks/>
            </p:cNvSpPr>
            <p:nvPr/>
          </p:nvSpPr>
          <p:spPr>
            <a:xfrm>
              <a:off x="2077828" y="4066040"/>
              <a:ext cx="889108" cy="209145"/>
            </a:xfrm>
            <a:prstGeom prst="rect">
              <a:avLst/>
            </a:prstGeom>
          </p:spPr>
          <p:txBody>
            <a:bodyPr wrap="square" lIns="0" tIns="0" rIns="0" bIns="0">
              <a:noAutofit/>
            </a:bodyPr>
            <a:lstStyle>
              <a:lvl1pPr marL="0"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1pPr>
              <a:lvl2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2pPr>
              <a:lvl3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3pPr>
              <a:lvl4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4pPr>
              <a:lvl5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5pPr>
              <a:lvl6pPr marL="113157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6pPr>
              <a:lvl7pPr marL="133731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7pPr>
              <a:lvl8pPr marL="154305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8pPr>
              <a:lvl9pPr marL="174879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9pPr>
            </a:lstStyle>
            <a:p>
              <a:pPr algn="ctr"/>
              <a:r>
                <a:rPr lang="en-US" sz="1500" b="1">
                  <a:solidFill>
                    <a:srgbClr val="0A4A8E"/>
                  </a:solidFill>
                </a:rPr>
                <a:t>Zen</a:t>
              </a:r>
            </a:p>
          </p:txBody>
        </p:sp>
        <p:sp>
          <p:nvSpPr>
            <p:cNvPr id="8" name="Text Placeholder 4">
              <a:extLst>
                <a:ext uri="{FF2B5EF4-FFF2-40B4-BE49-F238E27FC236}">
                  <a16:creationId xmlns:a16="http://schemas.microsoft.com/office/drawing/2014/main" id="{7562DC8E-5112-F64C-9D35-FFE4D289EAC5}"/>
                </a:ext>
              </a:extLst>
            </p:cNvPr>
            <p:cNvSpPr txBox="1">
              <a:spLocks/>
            </p:cNvSpPr>
            <p:nvPr/>
          </p:nvSpPr>
          <p:spPr>
            <a:xfrm>
              <a:off x="993194" y="5364683"/>
              <a:ext cx="889108" cy="209145"/>
            </a:xfrm>
            <a:prstGeom prst="rect">
              <a:avLst/>
            </a:prstGeom>
          </p:spPr>
          <p:txBody>
            <a:bodyPr wrap="square" lIns="0" tIns="0" rIns="0" bIns="0">
              <a:noAutofit/>
            </a:bodyPr>
            <a:lstStyle>
              <a:lvl1pPr marL="0"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1pPr>
              <a:lvl2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2pPr>
              <a:lvl3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3pPr>
              <a:lvl4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4pPr>
              <a:lvl5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5pPr>
              <a:lvl6pPr marL="113157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6pPr>
              <a:lvl7pPr marL="133731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7pPr>
              <a:lvl8pPr marL="154305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8pPr>
              <a:lvl9pPr marL="174879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9pPr>
            </a:lstStyle>
            <a:p>
              <a:pPr algn="ctr"/>
              <a:r>
                <a:rPr lang="en-US" sz="1500" b="1">
                  <a:solidFill>
                    <a:srgbClr val="0A4A8E"/>
                  </a:solidFill>
                </a:rPr>
                <a:t>Change</a:t>
              </a:r>
            </a:p>
          </p:txBody>
        </p:sp>
        <p:sp>
          <p:nvSpPr>
            <p:cNvPr id="9" name="Text Placeholder 4">
              <a:extLst>
                <a:ext uri="{FF2B5EF4-FFF2-40B4-BE49-F238E27FC236}">
                  <a16:creationId xmlns:a16="http://schemas.microsoft.com/office/drawing/2014/main" id="{96DBDEC9-EA34-8844-9741-3FD13DC32118}"/>
                </a:ext>
              </a:extLst>
            </p:cNvPr>
            <p:cNvSpPr txBox="1">
              <a:spLocks/>
            </p:cNvSpPr>
            <p:nvPr/>
          </p:nvSpPr>
          <p:spPr>
            <a:xfrm>
              <a:off x="2077828" y="5364683"/>
              <a:ext cx="889108" cy="209145"/>
            </a:xfrm>
            <a:prstGeom prst="rect">
              <a:avLst/>
            </a:prstGeom>
          </p:spPr>
          <p:txBody>
            <a:bodyPr wrap="square" lIns="0" tIns="0" rIns="0" bIns="0">
              <a:noAutofit/>
            </a:bodyPr>
            <a:lstStyle>
              <a:lvl1pPr marL="0"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1pPr>
              <a:lvl2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2pPr>
              <a:lvl3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3pPr>
              <a:lvl4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4pPr>
              <a:lvl5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5pPr>
              <a:lvl6pPr marL="113157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6pPr>
              <a:lvl7pPr marL="133731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7pPr>
              <a:lvl8pPr marL="154305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8pPr>
              <a:lvl9pPr marL="174879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9pPr>
            </a:lstStyle>
            <a:p>
              <a:pPr algn="ctr"/>
              <a:r>
                <a:rPr lang="en-US" sz="1500" b="1">
                  <a:solidFill>
                    <a:srgbClr val="0A4A8E"/>
                  </a:solidFill>
                </a:rPr>
                <a:t>Good</a:t>
              </a:r>
            </a:p>
          </p:txBody>
        </p:sp>
      </p:grpSp>
    </p:spTree>
    <p:extLst>
      <p:ext uri="{BB962C8B-B14F-4D97-AF65-F5344CB8AC3E}">
        <p14:creationId xmlns:p14="http://schemas.microsoft.com/office/powerpoint/2010/main" val="42532068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A88DB4-7F20-C24F-B04D-4A8CA8E4870F}"/>
              </a:ext>
            </a:extLst>
          </p:cNvPr>
          <p:cNvSpPr>
            <a:spLocks noGrp="1"/>
          </p:cNvSpPr>
          <p:nvPr>
            <p:ph type="body" sz="quarter" idx="14"/>
          </p:nvPr>
        </p:nvSpPr>
        <p:spPr/>
        <p:txBody>
          <a:bodyPr/>
          <a:lstStyle/>
          <a:p>
            <a:r>
              <a:rPr lang="en-US" b="1" dirty="0"/>
              <a:t>WHY</a:t>
            </a:r>
            <a:r>
              <a:rPr lang="en-US" dirty="0"/>
              <a:t> is it necessary? </a:t>
            </a:r>
          </a:p>
          <a:p>
            <a:r>
              <a:rPr lang="en-US" b="1" dirty="0"/>
              <a:t>WHAT</a:t>
            </a:r>
            <a:r>
              <a:rPr lang="en-US" dirty="0"/>
              <a:t> is its purpose? </a:t>
            </a:r>
          </a:p>
          <a:p>
            <a:r>
              <a:rPr lang="en-US" b="1" dirty="0"/>
              <a:t>WHERE</a:t>
            </a:r>
            <a:r>
              <a:rPr lang="en-US" dirty="0"/>
              <a:t> should it be done? </a:t>
            </a:r>
          </a:p>
          <a:p>
            <a:r>
              <a:rPr lang="en-US" b="1" dirty="0"/>
              <a:t>WHEN</a:t>
            </a:r>
            <a:r>
              <a:rPr lang="en-US" dirty="0"/>
              <a:t> should it be done? </a:t>
            </a:r>
          </a:p>
          <a:p>
            <a:r>
              <a:rPr lang="en-US" b="1" dirty="0"/>
              <a:t>WHO</a:t>
            </a:r>
            <a:r>
              <a:rPr lang="en-US" dirty="0"/>
              <a:t> is best qualified to do it? </a:t>
            </a:r>
          </a:p>
          <a:p>
            <a:r>
              <a:rPr lang="en-US" b="1" dirty="0"/>
              <a:t>HOW </a:t>
            </a:r>
            <a:r>
              <a:rPr lang="en-US" dirty="0"/>
              <a:t>is “the best way” to do it? </a:t>
            </a:r>
          </a:p>
        </p:txBody>
      </p:sp>
      <p:sp>
        <p:nvSpPr>
          <p:cNvPr id="3" name="Title 2">
            <a:extLst>
              <a:ext uri="{FF2B5EF4-FFF2-40B4-BE49-F238E27FC236}">
                <a16:creationId xmlns:a16="http://schemas.microsoft.com/office/drawing/2014/main" id="{DE0F6349-A15A-3742-B77F-220242693E94}"/>
              </a:ext>
            </a:extLst>
          </p:cNvPr>
          <p:cNvSpPr>
            <a:spLocks noGrp="1"/>
          </p:cNvSpPr>
          <p:nvPr>
            <p:ph type="title"/>
          </p:nvPr>
        </p:nvSpPr>
        <p:spPr>
          <a:xfrm>
            <a:off x="457200" y="615419"/>
            <a:ext cx="3200400" cy="590931"/>
          </a:xfrm>
        </p:spPr>
        <p:txBody>
          <a:bodyPr/>
          <a:lstStyle/>
          <a:p>
            <a:r>
              <a:rPr lang="en-US" dirty="0"/>
              <a:t>Job Breakdown: Question Every Step </a:t>
            </a:r>
          </a:p>
        </p:txBody>
      </p:sp>
    </p:spTree>
    <p:extLst>
      <p:ext uri="{BB962C8B-B14F-4D97-AF65-F5344CB8AC3E}">
        <p14:creationId xmlns:p14="http://schemas.microsoft.com/office/powerpoint/2010/main" val="32857912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9D1AC00-16A5-D54D-BC39-738BCFF4D5F5}"/>
              </a:ext>
            </a:extLst>
          </p:cNvPr>
          <p:cNvSpPr>
            <a:spLocks noGrp="1"/>
          </p:cNvSpPr>
          <p:nvPr>
            <p:ph type="body" sz="quarter" idx="14"/>
          </p:nvPr>
        </p:nvSpPr>
        <p:spPr>
          <a:xfrm>
            <a:off x="594360" y="1600200"/>
            <a:ext cx="1375491" cy="223736"/>
          </a:xfrm>
        </p:spPr>
        <p:txBody>
          <a:bodyPr/>
          <a:lstStyle/>
          <a:p>
            <a:r>
              <a:rPr lang="en-US" sz="1400" b="1">
                <a:solidFill>
                  <a:srgbClr val="0A4A8E"/>
                </a:solidFill>
              </a:rPr>
              <a:t>Step 2-Question</a:t>
            </a:r>
          </a:p>
        </p:txBody>
      </p:sp>
      <p:sp>
        <p:nvSpPr>
          <p:cNvPr id="4" name="Title 3">
            <a:extLst>
              <a:ext uri="{FF2B5EF4-FFF2-40B4-BE49-F238E27FC236}">
                <a16:creationId xmlns:a16="http://schemas.microsoft.com/office/drawing/2014/main" id="{D2050652-CB2D-CF41-8308-BA34411000CF}"/>
              </a:ext>
            </a:extLst>
          </p:cNvPr>
          <p:cNvSpPr>
            <a:spLocks noGrp="1"/>
          </p:cNvSpPr>
          <p:nvPr>
            <p:ph type="title"/>
          </p:nvPr>
        </p:nvSpPr>
        <p:spPr>
          <a:xfrm>
            <a:off x="457200" y="615419"/>
            <a:ext cx="3200400" cy="590931"/>
          </a:xfrm>
        </p:spPr>
        <p:txBody>
          <a:bodyPr/>
          <a:lstStyle/>
          <a:p>
            <a:r>
              <a:rPr lang="en-US"/>
              <a:t>Develop the </a:t>
            </a:r>
            <a:br>
              <a:rPr lang="en-US"/>
            </a:br>
            <a:r>
              <a:rPr lang="en-US"/>
              <a:t>New Method </a:t>
            </a:r>
          </a:p>
        </p:txBody>
      </p:sp>
      <p:sp>
        <p:nvSpPr>
          <p:cNvPr id="6" name="Text Placeholder 1">
            <a:extLst>
              <a:ext uri="{FF2B5EF4-FFF2-40B4-BE49-F238E27FC236}">
                <a16:creationId xmlns:a16="http://schemas.microsoft.com/office/drawing/2014/main" id="{D8FD131E-A23F-8B44-8B83-F451804A99E3}"/>
              </a:ext>
            </a:extLst>
          </p:cNvPr>
          <p:cNvSpPr txBox="1">
            <a:spLocks/>
          </p:cNvSpPr>
          <p:nvPr/>
        </p:nvSpPr>
        <p:spPr>
          <a:xfrm>
            <a:off x="581025" y="2133599"/>
            <a:ext cx="2045443" cy="2530813"/>
          </a:xfrm>
          <a:prstGeom prst="rect">
            <a:avLst/>
          </a:prstGeom>
        </p:spPr>
        <p:txBody>
          <a:bodyPr wrap="square" lIns="0" tIns="0" rIns="0" bIns="0">
            <a:noAutofit/>
          </a:bodyPr>
          <a:lstStyle>
            <a:lvl1pPr marL="0"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1pPr>
            <a:lvl2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2pPr>
            <a:lvl3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3pPr>
            <a:lvl4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4pPr>
            <a:lvl5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5pPr>
            <a:lvl6pPr marL="113157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6pPr>
            <a:lvl7pPr marL="133731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7pPr>
            <a:lvl8pPr marL="154305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8pPr>
            <a:lvl9pPr marL="174879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9pPr>
          </a:lstStyle>
          <a:p>
            <a:pPr>
              <a:spcAft>
                <a:spcPts val="2100"/>
              </a:spcAft>
            </a:pPr>
            <a:r>
              <a:rPr lang="en-US" sz="1100" b="1" dirty="0"/>
              <a:t>WHY</a:t>
            </a:r>
            <a:r>
              <a:rPr lang="en-US" sz="1100" dirty="0"/>
              <a:t> is it necessary? </a:t>
            </a:r>
          </a:p>
          <a:p>
            <a:pPr>
              <a:spcAft>
                <a:spcPts val="2100"/>
              </a:spcAft>
            </a:pPr>
            <a:r>
              <a:rPr lang="en-US" sz="1100" b="1" dirty="0"/>
              <a:t>WHAT</a:t>
            </a:r>
            <a:r>
              <a:rPr lang="en-US" sz="1100" dirty="0"/>
              <a:t> is its purpose? </a:t>
            </a:r>
          </a:p>
          <a:p>
            <a:pPr>
              <a:spcAft>
                <a:spcPts val="2100"/>
              </a:spcAft>
            </a:pPr>
            <a:r>
              <a:rPr lang="en-US" sz="1100" b="1" dirty="0"/>
              <a:t>WHERE</a:t>
            </a:r>
            <a:r>
              <a:rPr lang="en-US" sz="1100" dirty="0"/>
              <a:t> should it be done? </a:t>
            </a:r>
          </a:p>
          <a:p>
            <a:pPr>
              <a:spcAft>
                <a:spcPts val="2100"/>
              </a:spcAft>
            </a:pPr>
            <a:r>
              <a:rPr lang="en-US" sz="1100" b="1" dirty="0"/>
              <a:t>WHEN</a:t>
            </a:r>
            <a:r>
              <a:rPr lang="en-US" sz="1100" dirty="0"/>
              <a:t> should it be done? </a:t>
            </a:r>
          </a:p>
          <a:p>
            <a:pPr>
              <a:spcAft>
                <a:spcPts val="2100"/>
              </a:spcAft>
            </a:pPr>
            <a:r>
              <a:rPr lang="en-US" sz="1100" b="1" dirty="0"/>
              <a:t>WHO</a:t>
            </a:r>
            <a:r>
              <a:rPr lang="en-US" sz="1100" dirty="0"/>
              <a:t> is best qualified to do it? </a:t>
            </a:r>
          </a:p>
          <a:p>
            <a:pPr>
              <a:spcAft>
                <a:spcPts val="2100"/>
              </a:spcAft>
            </a:pPr>
            <a:r>
              <a:rPr lang="en-US" sz="1100" b="1" dirty="0"/>
              <a:t>HOW </a:t>
            </a:r>
            <a:r>
              <a:rPr lang="en-US" sz="1100" dirty="0"/>
              <a:t>is “the best way” to do it? </a:t>
            </a:r>
          </a:p>
        </p:txBody>
      </p:sp>
      <p:sp>
        <p:nvSpPr>
          <p:cNvPr id="7" name="Text Placeholder 4">
            <a:extLst>
              <a:ext uri="{FF2B5EF4-FFF2-40B4-BE49-F238E27FC236}">
                <a16:creationId xmlns:a16="http://schemas.microsoft.com/office/drawing/2014/main" id="{22938E59-E93B-224F-861C-BCD3440CA5E1}"/>
              </a:ext>
            </a:extLst>
          </p:cNvPr>
          <p:cNvSpPr txBox="1">
            <a:spLocks/>
          </p:cNvSpPr>
          <p:nvPr/>
        </p:nvSpPr>
        <p:spPr>
          <a:xfrm>
            <a:off x="2165377" y="1600200"/>
            <a:ext cx="1375491" cy="223736"/>
          </a:xfrm>
          <a:prstGeom prst="rect">
            <a:avLst/>
          </a:prstGeom>
        </p:spPr>
        <p:txBody>
          <a:bodyPr wrap="square" lIns="0" tIns="0" rIns="0" bIns="0">
            <a:noAutofit/>
          </a:bodyPr>
          <a:lstStyle>
            <a:lvl1pPr marL="0"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1pPr>
            <a:lvl2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2pPr>
            <a:lvl3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3pPr>
            <a:lvl4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4pPr>
            <a:lvl5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5pPr>
            <a:lvl6pPr marL="113157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6pPr>
            <a:lvl7pPr marL="133731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7pPr>
            <a:lvl8pPr marL="154305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8pPr>
            <a:lvl9pPr marL="174879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9pPr>
          </a:lstStyle>
          <a:p>
            <a:pPr algn="r"/>
            <a:r>
              <a:rPr lang="en-US" sz="1400" b="1">
                <a:solidFill>
                  <a:srgbClr val="0A4A8E"/>
                </a:solidFill>
              </a:rPr>
              <a:t>Step 3-Develop</a:t>
            </a:r>
          </a:p>
        </p:txBody>
      </p:sp>
      <p:sp>
        <p:nvSpPr>
          <p:cNvPr id="8" name="Left Brace 7">
            <a:extLst>
              <a:ext uri="{FF2B5EF4-FFF2-40B4-BE49-F238E27FC236}">
                <a16:creationId xmlns:a16="http://schemas.microsoft.com/office/drawing/2014/main" id="{2719A5BD-C8E7-1C4A-A954-C678F1844FB0}"/>
              </a:ext>
            </a:extLst>
          </p:cNvPr>
          <p:cNvSpPr/>
          <p:nvPr/>
        </p:nvSpPr>
        <p:spPr>
          <a:xfrm rot="10800000">
            <a:off x="2571479" y="2133600"/>
            <a:ext cx="154877" cy="633919"/>
          </a:xfrm>
          <a:prstGeom prst="leftBrace">
            <a:avLst>
              <a:gd name="adj1" fmla="val 44122"/>
              <a:gd name="adj2" fmla="val 50405"/>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e 8">
            <a:extLst>
              <a:ext uri="{FF2B5EF4-FFF2-40B4-BE49-F238E27FC236}">
                <a16:creationId xmlns:a16="http://schemas.microsoft.com/office/drawing/2014/main" id="{31F37F59-F1BC-7547-BF2A-7B8EF5FFA4C9}"/>
              </a:ext>
            </a:extLst>
          </p:cNvPr>
          <p:cNvSpPr/>
          <p:nvPr/>
        </p:nvSpPr>
        <p:spPr>
          <a:xfrm rot="10800000">
            <a:off x="2571477" y="2816525"/>
            <a:ext cx="154877" cy="1318176"/>
          </a:xfrm>
          <a:prstGeom prst="leftBrace">
            <a:avLst>
              <a:gd name="adj1" fmla="val 44122"/>
              <a:gd name="adj2" fmla="val 50405"/>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Left Brace 9">
            <a:extLst>
              <a:ext uri="{FF2B5EF4-FFF2-40B4-BE49-F238E27FC236}">
                <a16:creationId xmlns:a16="http://schemas.microsoft.com/office/drawing/2014/main" id="{3A7B8D76-2484-B746-B5A7-9A9B85C863F5}"/>
              </a:ext>
            </a:extLst>
          </p:cNvPr>
          <p:cNvSpPr/>
          <p:nvPr/>
        </p:nvSpPr>
        <p:spPr>
          <a:xfrm rot="10800000">
            <a:off x="2571478" y="4183706"/>
            <a:ext cx="154877" cy="418289"/>
          </a:xfrm>
          <a:prstGeom prst="leftBrace">
            <a:avLst>
              <a:gd name="adj1" fmla="val 44122"/>
              <a:gd name="adj2" fmla="val 50405"/>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 Placeholder 1">
            <a:extLst>
              <a:ext uri="{FF2B5EF4-FFF2-40B4-BE49-F238E27FC236}">
                <a16:creationId xmlns:a16="http://schemas.microsoft.com/office/drawing/2014/main" id="{369A0608-EAF7-794B-9847-D540FDD7E12D}"/>
              </a:ext>
            </a:extLst>
          </p:cNvPr>
          <p:cNvSpPr txBox="1">
            <a:spLocks/>
          </p:cNvSpPr>
          <p:nvPr/>
        </p:nvSpPr>
        <p:spPr>
          <a:xfrm>
            <a:off x="2850947" y="2359768"/>
            <a:ext cx="689921" cy="142672"/>
          </a:xfrm>
          <a:prstGeom prst="rect">
            <a:avLst/>
          </a:prstGeom>
        </p:spPr>
        <p:txBody>
          <a:bodyPr wrap="square" lIns="0" tIns="0" rIns="0" bIns="0">
            <a:noAutofit/>
          </a:bodyPr>
          <a:lstStyle>
            <a:lvl1pPr marL="0"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1pPr>
            <a:lvl2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2pPr>
            <a:lvl3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3pPr>
            <a:lvl4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4pPr>
            <a:lvl5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5pPr>
            <a:lvl6pPr marL="113157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6pPr>
            <a:lvl7pPr marL="133731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7pPr>
            <a:lvl8pPr marL="154305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8pPr>
            <a:lvl9pPr marL="174879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9pPr>
          </a:lstStyle>
          <a:p>
            <a:pPr>
              <a:spcAft>
                <a:spcPts val="2000"/>
              </a:spcAft>
            </a:pPr>
            <a:r>
              <a:rPr lang="en-US" sz="1100"/>
              <a:t>Eliminate</a:t>
            </a:r>
          </a:p>
        </p:txBody>
      </p:sp>
      <p:sp>
        <p:nvSpPr>
          <p:cNvPr id="12" name="Text Placeholder 1">
            <a:extLst>
              <a:ext uri="{FF2B5EF4-FFF2-40B4-BE49-F238E27FC236}">
                <a16:creationId xmlns:a16="http://schemas.microsoft.com/office/drawing/2014/main" id="{767AED95-4901-FE4E-9159-B2C1A7AED2D2}"/>
              </a:ext>
            </a:extLst>
          </p:cNvPr>
          <p:cNvSpPr txBox="1">
            <a:spLocks/>
          </p:cNvSpPr>
          <p:nvPr/>
        </p:nvSpPr>
        <p:spPr>
          <a:xfrm>
            <a:off x="2850947" y="3253153"/>
            <a:ext cx="689921" cy="474104"/>
          </a:xfrm>
          <a:prstGeom prst="rect">
            <a:avLst/>
          </a:prstGeom>
        </p:spPr>
        <p:txBody>
          <a:bodyPr wrap="square" lIns="0" tIns="0" rIns="0" bIns="0">
            <a:noAutofit/>
          </a:bodyPr>
          <a:lstStyle>
            <a:lvl1pPr marL="0"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1pPr>
            <a:lvl2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2pPr>
            <a:lvl3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3pPr>
            <a:lvl4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4pPr>
            <a:lvl5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5pPr>
            <a:lvl6pPr marL="113157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6pPr>
            <a:lvl7pPr marL="133731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7pPr>
            <a:lvl8pPr marL="154305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8pPr>
            <a:lvl9pPr marL="174879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9pPr>
          </a:lstStyle>
          <a:p>
            <a:r>
              <a:rPr lang="en-US" sz="1100"/>
              <a:t>Combine</a:t>
            </a:r>
          </a:p>
          <a:p>
            <a:r>
              <a:rPr lang="en-US" sz="1100"/>
              <a:t>Rearrange</a:t>
            </a:r>
          </a:p>
        </p:txBody>
      </p:sp>
      <p:sp>
        <p:nvSpPr>
          <p:cNvPr id="13" name="Text Placeholder 1">
            <a:extLst>
              <a:ext uri="{FF2B5EF4-FFF2-40B4-BE49-F238E27FC236}">
                <a16:creationId xmlns:a16="http://schemas.microsoft.com/office/drawing/2014/main" id="{3F28D087-B298-204F-8DC0-281BE10280AC}"/>
              </a:ext>
            </a:extLst>
          </p:cNvPr>
          <p:cNvSpPr txBox="1">
            <a:spLocks/>
          </p:cNvSpPr>
          <p:nvPr/>
        </p:nvSpPr>
        <p:spPr>
          <a:xfrm>
            <a:off x="2850947" y="4288278"/>
            <a:ext cx="689921" cy="142672"/>
          </a:xfrm>
          <a:prstGeom prst="rect">
            <a:avLst/>
          </a:prstGeom>
        </p:spPr>
        <p:txBody>
          <a:bodyPr wrap="square" lIns="0" tIns="0" rIns="0" bIns="0">
            <a:noAutofit/>
          </a:bodyPr>
          <a:lstStyle>
            <a:lvl1pPr marL="0"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1pPr>
            <a:lvl2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2pPr>
            <a:lvl3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3pPr>
            <a:lvl4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4pPr>
            <a:lvl5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5pPr>
            <a:lvl6pPr marL="113157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6pPr>
            <a:lvl7pPr marL="133731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7pPr>
            <a:lvl8pPr marL="154305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8pPr>
            <a:lvl9pPr marL="174879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9pPr>
          </a:lstStyle>
          <a:p>
            <a:pPr>
              <a:spcAft>
                <a:spcPts val="2000"/>
              </a:spcAft>
            </a:pPr>
            <a:r>
              <a:rPr lang="en-US" sz="1100"/>
              <a:t>Simplify</a:t>
            </a:r>
          </a:p>
        </p:txBody>
      </p:sp>
    </p:spTree>
    <p:extLst>
      <p:ext uri="{BB962C8B-B14F-4D97-AF65-F5344CB8AC3E}">
        <p14:creationId xmlns:p14="http://schemas.microsoft.com/office/powerpoint/2010/main" val="12329843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A88DB4-7F20-C24F-B04D-4A8CA8E4870F}"/>
              </a:ext>
            </a:extLst>
          </p:cNvPr>
          <p:cNvSpPr>
            <a:spLocks noGrp="1"/>
          </p:cNvSpPr>
          <p:nvPr>
            <p:ph type="body" sz="quarter" idx="14"/>
          </p:nvPr>
        </p:nvSpPr>
        <p:spPr/>
        <p:txBody>
          <a:bodyPr/>
          <a:lstStyle/>
          <a:p>
            <a:pPr marL="173038" indent="-173038">
              <a:buFont typeface="Arial" panose="020B0604020202020204" pitchFamily="34" charset="0"/>
              <a:buChar char="•"/>
            </a:pPr>
            <a:r>
              <a:rPr lang="en-US" sz="1400" dirty="0"/>
              <a:t>Team Huddles are 5-minute meetings where each team member shares their number </a:t>
            </a:r>
            <a:br>
              <a:rPr lang="en-US" sz="1400" dirty="0"/>
            </a:br>
            <a:r>
              <a:rPr lang="en-US" sz="1400" dirty="0"/>
              <a:t>one priority of the day and important updates. </a:t>
            </a:r>
          </a:p>
          <a:p>
            <a:pPr marL="173038" indent="-173038">
              <a:buFont typeface="Arial" panose="020B0604020202020204" pitchFamily="34" charset="0"/>
              <a:buChar char="•"/>
            </a:pPr>
            <a:r>
              <a:rPr lang="en-US" sz="1400" dirty="0"/>
              <a:t>These meetings keep team members informed of important information, help hold people accountable and allow for sharing of collective intelligence. </a:t>
            </a:r>
          </a:p>
          <a:p>
            <a:pPr marL="173038" indent="-173038">
              <a:buFont typeface="Arial" panose="020B0604020202020204" pitchFamily="34" charset="0"/>
              <a:buChar char="•"/>
            </a:pPr>
            <a:r>
              <a:rPr lang="en-US" sz="1400" dirty="0"/>
              <a:t>This is not the time to solve </a:t>
            </a:r>
            <a:br>
              <a:rPr lang="en-US" sz="1400" dirty="0"/>
            </a:br>
            <a:r>
              <a:rPr lang="en-US" sz="1400" dirty="0"/>
              <a:t>problems; however, sharing </a:t>
            </a:r>
            <a:br>
              <a:rPr lang="en-US" sz="1400" dirty="0"/>
            </a:br>
            <a:r>
              <a:rPr lang="en-US" sz="1400" dirty="0"/>
              <a:t>issues or priorities with the team will lead to the sharing of ideas and solutions by others once the meeting is over. </a:t>
            </a:r>
          </a:p>
        </p:txBody>
      </p:sp>
      <p:sp>
        <p:nvSpPr>
          <p:cNvPr id="3" name="Title 2">
            <a:extLst>
              <a:ext uri="{FF2B5EF4-FFF2-40B4-BE49-F238E27FC236}">
                <a16:creationId xmlns:a16="http://schemas.microsoft.com/office/drawing/2014/main" id="{DE0F6349-A15A-3742-B77F-220242693E94}"/>
              </a:ext>
            </a:extLst>
          </p:cNvPr>
          <p:cNvSpPr>
            <a:spLocks noGrp="1"/>
          </p:cNvSpPr>
          <p:nvPr>
            <p:ph type="title"/>
          </p:nvPr>
        </p:nvSpPr>
        <p:spPr>
          <a:xfrm>
            <a:off x="457200" y="910885"/>
            <a:ext cx="3200400" cy="295466"/>
          </a:xfrm>
        </p:spPr>
        <p:txBody>
          <a:bodyPr/>
          <a:lstStyle/>
          <a:p>
            <a:r>
              <a:rPr lang="en-US"/>
              <a:t>Huddle Definition </a:t>
            </a:r>
          </a:p>
        </p:txBody>
      </p:sp>
    </p:spTree>
    <p:extLst>
      <p:ext uri="{BB962C8B-B14F-4D97-AF65-F5344CB8AC3E}">
        <p14:creationId xmlns:p14="http://schemas.microsoft.com/office/powerpoint/2010/main" val="42161466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9D1AC00-16A5-D54D-BC39-738BCFF4D5F5}"/>
              </a:ext>
            </a:extLst>
          </p:cNvPr>
          <p:cNvSpPr>
            <a:spLocks noGrp="1"/>
          </p:cNvSpPr>
          <p:nvPr>
            <p:ph type="body" sz="quarter" idx="14"/>
          </p:nvPr>
        </p:nvSpPr>
        <p:spPr>
          <a:xfrm>
            <a:off x="594360" y="1600200"/>
            <a:ext cx="3063240" cy="3938954"/>
          </a:xfrm>
        </p:spPr>
        <p:txBody>
          <a:bodyPr/>
          <a:lstStyle/>
          <a:p>
            <a:r>
              <a:rPr lang="en-US" sz="1300" b="1" dirty="0"/>
              <a:t>Good News: </a:t>
            </a:r>
            <a:r>
              <a:rPr lang="en-US" sz="1300" dirty="0"/>
              <a:t>Sharing branch accomplishments, recognitions, employee’s good news (that they </a:t>
            </a:r>
            <a:br>
              <a:rPr lang="en-US" sz="1300" dirty="0"/>
            </a:br>
            <a:r>
              <a:rPr lang="en-US" sz="1300" dirty="0"/>
              <a:t>would want shared), etc. </a:t>
            </a:r>
          </a:p>
          <a:p>
            <a:r>
              <a:rPr lang="en-US" sz="1300" b="1" dirty="0"/>
              <a:t>Numbers: </a:t>
            </a:r>
            <a:r>
              <a:rPr lang="en-US" sz="1300" dirty="0"/>
              <a:t>Where we are currently</a:t>
            </a:r>
            <a:br>
              <a:rPr lang="en-US" sz="1300" dirty="0"/>
            </a:br>
            <a:r>
              <a:rPr lang="en-US" sz="1300" dirty="0"/>
              <a:t>with our measurements. </a:t>
            </a:r>
          </a:p>
          <a:p>
            <a:r>
              <a:rPr lang="en-US" sz="1300" b="1" dirty="0"/>
              <a:t>What does it all mean: </a:t>
            </a:r>
            <a:r>
              <a:rPr lang="en-US" sz="1300" dirty="0"/>
              <a:t>Are we on plan to meet customers’ expectations and labor-related targets? </a:t>
            </a:r>
          </a:p>
          <a:p>
            <a:r>
              <a:rPr lang="en-US" sz="1300" b="1" dirty="0"/>
              <a:t>In the news: </a:t>
            </a:r>
            <a:r>
              <a:rPr lang="en-US" sz="1300" dirty="0"/>
              <a:t>Brink’s, branch-related or customer news.</a:t>
            </a:r>
          </a:p>
          <a:p>
            <a:r>
              <a:rPr lang="en-US" sz="1300" b="1" dirty="0"/>
              <a:t>Missing Systems/Obstacles/</a:t>
            </a:r>
            <a:br>
              <a:rPr lang="en-US" sz="1300" b="1" dirty="0"/>
            </a:br>
            <a:r>
              <a:rPr lang="en-US" sz="1300" b="1" dirty="0"/>
              <a:t>Opportunities: </a:t>
            </a:r>
            <a:r>
              <a:rPr lang="en-US" sz="1300" dirty="0"/>
              <a:t>What is broken or not working? What are opportunities for improvement? </a:t>
            </a:r>
          </a:p>
          <a:p>
            <a:r>
              <a:rPr lang="en-US" sz="1300" b="1" dirty="0"/>
              <a:t>Team Cheer: </a:t>
            </a:r>
            <a:r>
              <a:rPr lang="en-US" sz="1300" dirty="0"/>
              <a:t>Bringing everyone together to kick off the day on a positive note. </a:t>
            </a:r>
          </a:p>
        </p:txBody>
      </p:sp>
      <p:sp>
        <p:nvSpPr>
          <p:cNvPr id="4" name="Title 3">
            <a:extLst>
              <a:ext uri="{FF2B5EF4-FFF2-40B4-BE49-F238E27FC236}">
                <a16:creationId xmlns:a16="http://schemas.microsoft.com/office/drawing/2014/main" id="{D2050652-CB2D-CF41-8308-BA34411000CF}"/>
              </a:ext>
            </a:extLst>
          </p:cNvPr>
          <p:cNvSpPr>
            <a:spLocks noGrp="1"/>
          </p:cNvSpPr>
          <p:nvPr>
            <p:ph type="title"/>
          </p:nvPr>
        </p:nvSpPr>
        <p:spPr>
          <a:xfrm>
            <a:off x="457200" y="615419"/>
            <a:ext cx="3200400" cy="590931"/>
          </a:xfrm>
        </p:spPr>
        <p:txBody>
          <a:bodyPr/>
          <a:lstStyle/>
          <a:p>
            <a:r>
              <a:rPr lang="en-US" dirty="0"/>
              <a:t>Components of a Successful Huddle </a:t>
            </a:r>
          </a:p>
        </p:txBody>
      </p:sp>
    </p:spTree>
    <p:extLst>
      <p:ext uri="{BB962C8B-B14F-4D97-AF65-F5344CB8AC3E}">
        <p14:creationId xmlns:p14="http://schemas.microsoft.com/office/powerpoint/2010/main" val="3123276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F5AF790-20D2-4E4E-BB9A-31E9705C40BD}"/>
              </a:ext>
            </a:extLst>
          </p:cNvPr>
          <p:cNvSpPr>
            <a:spLocks noGrp="1"/>
          </p:cNvSpPr>
          <p:nvPr>
            <p:ph type="body" sz="quarter" idx="14"/>
          </p:nvPr>
        </p:nvSpPr>
        <p:spPr/>
        <p:txBody>
          <a:bodyPr/>
          <a:lstStyle/>
          <a:p>
            <a:r>
              <a:rPr lang="en-US"/>
              <a:t>Continuous Improvement is a company value, a mindset and </a:t>
            </a:r>
            <a:br>
              <a:rPr lang="en-US"/>
            </a:br>
            <a:r>
              <a:rPr lang="en-US"/>
              <a:t>part of our culture. </a:t>
            </a:r>
          </a:p>
          <a:p>
            <a:r>
              <a:rPr lang="en-US"/>
              <a:t>Continuous Improvement describes “what” we think. We are constantly looking for ways to streamline processes, improve performance and create a better customer experience. </a:t>
            </a:r>
          </a:p>
          <a:p>
            <a:r>
              <a:rPr lang="en-US"/>
              <a:t>We empower our people to think creatively, innovate and work </a:t>
            </a:r>
            <a:br>
              <a:rPr lang="en-US"/>
            </a:br>
            <a:r>
              <a:rPr lang="en-US"/>
              <a:t>differently.</a:t>
            </a:r>
          </a:p>
        </p:txBody>
      </p:sp>
      <p:sp>
        <p:nvSpPr>
          <p:cNvPr id="3" name="Title 2">
            <a:extLst>
              <a:ext uri="{FF2B5EF4-FFF2-40B4-BE49-F238E27FC236}">
                <a16:creationId xmlns:a16="http://schemas.microsoft.com/office/drawing/2014/main" id="{F828B6BB-EE7E-6A40-9337-672BBB344C84}"/>
              </a:ext>
            </a:extLst>
          </p:cNvPr>
          <p:cNvSpPr>
            <a:spLocks noGrp="1"/>
          </p:cNvSpPr>
          <p:nvPr>
            <p:ph type="title"/>
          </p:nvPr>
        </p:nvSpPr>
        <p:spPr/>
        <p:txBody>
          <a:bodyPr/>
          <a:lstStyle/>
          <a:p>
            <a:pPr>
              <a:lnSpc>
                <a:spcPct val="80000"/>
              </a:lnSpc>
            </a:pPr>
            <a:r>
              <a:rPr lang="en-US"/>
              <a:t>Continuous Improvement</a:t>
            </a:r>
          </a:p>
        </p:txBody>
      </p:sp>
    </p:spTree>
    <p:extLst>
      <p:ext uri="{BB962C8B-B14F-4D97-AF65-F5344CB8AC3E}">
        <p14:creationId xmlns:p14="http://schemas.microsoft.com/office/powerpoint/2010/main" val="35457590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0F6349-A15A-3742-B77F-220242693E94}"/>
              </a:ext>
            </a:extLst>
          </p:cNvPr>
          <p:cNvSpPr>
            <a:spLocks noGrp="1"/>
          </p:cNvSpPr>
          <p:nvPr>
            <p:ph type="title"/>
          </p:nvPr>
        </p:nvSpPr>
        <p:spPr/>
        <p:txBody>
          <a:bodyPr/>
          <a:lstStyle/>
          <a:p>
            <a:r>
              <a:rPr lang="en-US"/>
              <a:t>Notes</a:t>
            </a:r>
          </a:p>
        </p:txBody>
      </p:sp>
      <p:grpSp>
        <p:nvGrpSpPr>
          <p:cNvPr id="27" name="Group 26">
            <a:extLst>
              <a:ext uri="{FF2B5EF4-FFF2-40B4-BE49-F238E27FC236}">
                <a16:creationId xmlns:a16="http://schemas.microsoft.com/office/drawing/2014/main" id="{C482E071-CE5D-E44D-A13B-6D9ADA88A69B}"/>
              </a:ext>
            </a:extLst>
          </p:cNvPr>
          <p:cNvGrpSpPr/>
          <p:nvPr/>
        </p:nvGrpSpPr>
        <p:grpSpPr>
          <a:xfrm>
            <a:off x="581025" y="1736387"/>
            <a:ext cx="2952750" cy="3774333"/>
            <a:chOff x="581025" y="1736387"/>
            <a:chExt cx="2952750" cy="3774333"/>
          </a:xfrm>
        </p:grpSpPr>
        <p:cxnSp>
          <p:nvCxnSpPr>
            <p:cNvPr id="5" name="Straight Connector 4">
              <a:extLst>
                <a:ext uri="{FF2B5EF4-FFF2-40B4-BE49-F238E27FC236}">
                  <a16:creationId xmlns:a16="http://schemas.microsoft.com/office/drawing/2014/main" id="{9CAC9C15-52C3-CC41-9DFC-FAD744734F85}"/>
                </a:ext>
              </a:extLst>
            </p:cNvPr>
            <p:cNvCxnSpPr/>
            <p:nvPr/>
          </p:nvCxnSpPr>
          <p:spPr>
            <a:xfrm>
              <a:off x="581025" y="1736387"/>
              <a:ext cx="2952750" cy="0"/>
            </a:xfrm>
            <a:prstGeom prst="line">
              <a:avLst/>
            </a:prstGeom>
            <a:ln w="15875">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A447954-ED2C-7043-8A20-B59B741EE080}"/>
                </a:ext>
              </a:extLst>
            </p:cNvPr>
            <p:cNvCxnSpPr/>
            <p:nvPr/>
          </p:nvCxnSpPr>
          <p:spPr>
            <a:xfrm>
              <a:off x="581025" y="1935036"/>
              <a:ext cx="2952750" cy="0"/>
            </a:xfrm>
            <a:prstGeom prst="line">
              <a:avLst/>
            </a:prstGeom>
            <a:ln w="15875">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D65BECC-7E18-C14F-A6C1-A2AD8D33A863}"/>
                </a:ext>
              </a:extLst>
            </p:cNvPr>
            <p:cNvCxnSpPr/>
            <p:nvPr/>
          </p:nvCxnSpPr>
          <p:spPr>
            <a:xfrm>
              <a:off x="581025" y="2133685"/>
              <a:ext cx="2952750" cy="0"/>
            </a:xfrm>
            <a:prstGeom prst="line">
              <a:avLst/>
            </a:prstGeom>
            <a:ln w="15875">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DD6273B-938C-8A49-987E-927592DAE7B2}"/>
                </a:ext>
              </a:extLst>
            </p:cNvPr>
            <p:cNvCxnSpPr/>
            <p:nvPr/>
          </p:nvCxnSpPr>
          <p:spPr>
            <a:xfrm>
              <a:off x="581025" y="2332334"/>
              <a:ext cx="2952750" cy="0"/>
            </a:xfrm>
            <a:prstGeom prst="line">
              <a:avLst/>
            </a:prstGeom>
            <a:ln w="15875">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278E6AD-259C-1342-9CDE-ECD71FF5AD65}"/>
                </a:ext>
              </a:extLst>
            </p:cNvPr>
            <p:cNvCxnSpPr/>
            <p:nvPr/>
          </p:nvCxnSpPr>
          <p:spPr>
            <a:xfrm>
              <a:off x="581025" y="2530983"/>
              <a:ext cx="2952750" cy="0"/>
            </a:xfrm>
            <a:prstGeom prst="line">
              <a:avLst/>
            </a:prstGeom>
            <a:ln w="15875">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C99D1F3-514C-7F44-9C09-340513AEC0D2}"/>
                </a:ext>
              </a:extLst>
            </p:cNvPr>
            <p:cNvCxnSpPr/>
            <p:nvPr/>
          </p:nvCxnSpPr>
          <p:spPr>
            <a:xfrm>
              <a:off x="581025" y="2729632"/>
              <a:ext cx="2952750" cy="0"/>
            </a:xfrm>
            <a:prstGeom prst="line">
              <a:avLst/>
            </a:prstGeom>
            <a:ln w="15875">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8170DC6-0330-2D4F-A00B-3C4634E9E178}"/>
                </a:ext>
              </a:extLst>
            </p:cNvPr>
            <p:cNvCxnSpPr/>
            <p:nvPr/>
          </p:nvCxnSpPr>
          <p:spPr>
            <a:xfrm>
              <a:off x="581025" y="2928281"/>
              <a:ext cx="2952750" cy="0"/>
            </a:xfrm>
            <a:prstGeom prst="line">
              <a:avLst/>
            </a:prstGeom>
            <a:ln w="15875">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6930BF8-ECE1-4C47-B3E2-F2F8E1C9EC2B}"/>
                </a:ext>
              </a:extLst>
            </p:cNvPr>
            <p:cNvCxnSpPr/>
            <p:nvPr/>
          </p:nvCxnSpPr>
          <p:spPr>
            <a:xfrm>
              <a:off x="581025" y="3126930"/>
              <a:ext cx="2952750" cy="0"/>
            </a:xfrm>
            <a:prstGeom prst="line">
              <a:avLst/>
            </a:prstGeom>
            <a:ln w="15875">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DC62D96-36BC-0948-8D24-9C2C8EFDA248}"/>
                </a:ext>
              </a:extLst>
            </p:cNvPr>
            <p:cNvCxnSpPr/>
            <p:nvPr/>
          </p:nvCxnSpPr>
          <p:spPr>
            <a:xfrm>
              <a:off x="581025" y="3325579"/>
              <a:ext cx="2952750" cy="0"/>
            </a:xfrm>
            <a:prstGeom prst="line">
              <a:avLst/>
            </a:prstGeom>
            <a:ln w="15875">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1E828DF-E725-F043-AD57-DDD976CA8769}"/>
                </a:ext>
              </a:extLst>
            </p:cNvPr>
            <p:cNvCxnSpPr/>
            <p:nvPr/>
          </p:nvCxnSpPr>
          <p:spPr>
            <a:xfrm>
              <a:off x="581025" y="3524228"/>
              <a:ext cx="2952750" cy="0"/>
            </a:xfrm>
            <a:prstGeom prst="line">
              <a:avLst/>
            </a:prstGeom>
            <a:ln w="15875">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1DD3458-347F-EC4B-9237-BDBEC0DBA000}"/>
                </a:ext>
              </a:extLst>
            </p:cNvPr>
            <p:cNvCxnSpPr/>
            <p:nvPr/>
          </p:nvCxnSpPr>
          <p:spPr>
            <a:xfrm>
              <a:off x="581025" y="3722877"/>
              <a:ext cx="2952750" cy="0"/>
            </a:xfrm>
            <a:prstGeom prst="line">
              <a:avLst/>
            </a:prstGeom>
            <a:ln w="15875">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032F7D1-3848-F740-BCF2-06BCB0156D7D}"/>
                </a:ext>
              </a:extLst>
            </p:cNvPr>
            <p:cNvCxnSpPr/>
            <p:nvPr/>
          </p:nvCxnSpPr>
          <p:spPr>
            <a:xfrm>
              <a:off x="581025" y="3921526"/>
              <a:ext cx="2952750" cy="0"/>
            </a:xfrm>
            <a:prstGeom prst="line">
              <a:avLst/>
            </a:prstGeom>
            <a:ln w="15875">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6C1FDD3-8CA7-E94A-9EFD-C52F08E3459E}"/>
                </a:ext>
              </a:extLst>
            </p:cNvPr>
            <p:cNvCxnSpPr/>
            <p:nvPr/>
          </p:nvCxnSpPr>
          <p:spPr>
            <a:xfrm>
              <a:off x="581025" y="4120175"/>
              <a:ext cx="2952750" cy="0"/>
            </a:xfrm>
            <a:prstGeom prst="line">
              <a:avLst/>
            </a:prstGeom>
            <a:ln w="15875">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582EF41-07B1-0C47-BC74-DCF26D7AB0F3}"/>
                </a:ext>
              </a:extLst>
            </p:cNvPr>
            <p:cNvCxnSpPr/>
            <p:nvPr/>
          </p:nvCxnSpPr>
          <p:spPr>
            <a:xfrm>
              <a:off x="581025" y="4318824"/>
              <a:ext cx="2952750" cy="0"/>
            </a:xfrm>
            <a:prstGeom prst="line">
              <a:avLst/>
            </a:prstGeom>
            <a:ln w="15875">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0BEB75F-2935-1049-8F3B-C387D5283861}"/>
                </a:ext>
              </a:extLst>
            </p:cNvPr>
            <p:cNvCxnSpPr/>
            <p:nvPr/>
          </p:nvCxnSpPr>
          <p:spPr>
            <a:xfrm>
              <a:off x="581025" y="4517473"/>
              <a:ext cx="2952750" cy="0"/>
            </a:xfrm>
            <a:prstGeom prst="line">
              <a:avLst/>
            </a:prstGeom>
            <a:ln w="15875">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841A822-EEA5-1C4C-B133-78BFDF97A48B}"/>
                </a:ext>
              </a:extLst>
            </p:cNvPr>
            <p:cNvCxnSpPr/>
            <p:nvPr/>
          </p:nvCxnSpPr>
          <p:spPr>
            <a:xfrm>
              <a:off x="581025" y="4716122"/>
              <a:ext cx="2952750" cy="0"/>
            </a:xfrm>
            <a:prstGeom prst="line">
              <a:avLst/>
            </a:prstGeom>
            <a:ln w="15875">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0488942-1C4D-6345-ADB3-BFED957223DA}"/>
                </a:ext>
              </a:extLst>
            </p:cNvPr>
            <p:cNvCxnSpPr/>
            <p:nvPr/>
          </p:nvCxnSpPr>
          <p:spPr>
            <a:xfrm>
              <a:off x="581025" y="4914771"/>
              <a:ext cx="2952750" cy="0"/>
            </a:xfrm>
            <a:prstGeom prst="line">
              <a:avLst/>
            </a:prstGeom>
            <a:ln w="15875">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6CC5F44-C3DC-F940-8FAE-AECC3D86A722}"/>
                </a:ext>
              </a:extLst>
            </p:cNvPr>
            <p:cNvCxnSpPr/>
            <p:nvPr/>
          </p:nvCxnSpPr>
          <p:spPr>
            <a:xfrm>
              <a:off x="581025" y="5113420"/>
              <a:ext cx="2952750" cy="0"/>
            </a:xfrm>
            <a:prstGeom prst="line">
              <a:avLst/>
            </a:prstGeom>
            <a:ln w="15875">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5DAF0B8-5FEB-FE4B-BF7C-AF44DCCE54E9}"/>
                </a:ext>
              </a:extLst>
            </p:cNvPr>
            <p:cNvCxnSpPr/>
            <p:nvPr/>
          </p:nvCxnSpPr>
          <p:spPr>
            <a:xfrm>
              <a:off x="581025" y="5312069"/>
              <a:ext cx="2952750" cy="0"/>
            </a:xfrm>
            <a:prstGeom prst="line">
              <a:avLst/>
            </a:prstGeom>
            <a:ln w="15875">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746496E-B0C4-DD45-89BD-BB2AC7DD0092}"/>
                </a:ext>
              </a:extLst>
            </p:cNvPr>
            <p:cNvCxnSpPr/>
            <p:nvPr/>
          </p:nvCxnSpPr>
          <p:spPr>
            <a:xfrm>
              <a:off x="581025" y="5510720"/>
              <a:ext cx="2952750" cy="0"/>
            </a:xfrm>
            <a:prstGeom prst="line">
              <a:avLst/>
            </a:prstGeom>
            <a:ln w="15875">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95671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39454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FA8AA01-B3AF-5F4C-80A1-6E48C6EFCFF6}"/>
              </a:ext>
            </a:extLst>
          </p:cNvPr>
          <p:cNvSpPr>
            <a:spLocks noGrp="1"/>
          </p:cNvSpPr>
          <p:nvPr>
            <p:ph type="body" sz="quarter" idx="14"/>
          </p:nvPr>
        </p:nvSpPr>
        <p:spPr/>
        <p:txBody>
          <a:bodyPr/>
          <a:lstStyle/>
          <a:p>
            <a:r>
              <a:rPr lang="en-US"/>
              <a:t>Operational Excellence is the result we want to achieve. </a:t>
            </a:r>
          </a:p>
          <a:p>
            <a:r>
              <a:rPr lang="en-US"/>
              <a:t>Operational Excellence is the “why.” It’s getting the best results for the customer, the employee and the company. </a:t>
            </a:r>
          </a:p>
          <a:p>
            <a:r>
              <a:rPr lang="en-US"/>
              <a:t>Operational Excellence is the result of empowering our people to think creatively and work differently.</a:t>
            </a:r>
          </a:p>
        </p:txBody>
      </p:sp>
      <p:sp>
        <p:nvSpPr>
          <p:cNvPr id="4" name="Title 3">
            <a:extLst>
              <a:ext uri="{FF2B5EF4-FFF2-40B4-BE49-F238E27FC236}">
                <a16:creationId xmlns:a16="http://schemas.microsoft.com/office/drawing/2014/main" id="{70D431A9-CDBD-8341-A391-D67B1D8D617F}"/>
              </a:ext>
            </a:extLst>
          </p:cNvPr>
          <p:cNvSpPr>
            <a:spLocks noGrp="1"/>
          </p:cNvSpPr>
          <p:nvPr>
            <p:ph type="title"/>
          </p:nvPr>
        </p:nvSpPr>
        <p:spPr>
          <a:xfrm>
            <a:off x="457200" y="822960"/>
            <a:ext cx="3200400" cy="590931"/>
          </a:xfrm>
        </p:spPr>
        <p:txBody>
          <a:bodyPr/>
          <a:lstStyle/>
          <a:p>
            <a:r>
              <a:rPr lang="en-US"/>
              <a:t>Operational Excellence</a:t>
            </a:r>
          </a:p>
        </p:txBody>
      </p:sp>
    </p:spTree>
    <p:extLst>
      <p:ext uri="{BB962C8B-B14F-4D97-AF65-F5344CB8AC3E}">
        <p14:creationId xmlns:p14="http://schemas.microsoft.com/office/powerpoint/2010/main" val="1159588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9D1AC00-16A5-D54D-BC39-738BCFF4D5F5}"/>
              </a:ext>
            </a:extLst>
          </p:cNvPr>
          <p:cNvSpPr>
            <a:spLocks noGrp="1"/>
          </p:cNvSpPr>
          <p:nvPr>
            <p:ph type="body" sz="quarter" idx="14"/>
          </p:nvPr>
        </p:nvSpPr>
        <p:spPr>
          <a:xfrm>
            <a:off x="594360" y="1600200"/>
            <a:ext cx="2926080" cy="505178"/>
          </a:xfrm>
        </p:spPr>
        <p:txBody>
          <a:bodyPr/>
          <a:lstStyle/>
          <a:p>
            <a:pPr algn="ctr"/>
            <a:r>
              <a:rPr lang="en-US" b="1" dirty="0"/>
              <a:t>The A3 thinking is based on the Deming’s PDCA cycle </a:t>
            </a:r>
          </a:p>
        </p:txBody>
      </p:sp>
      <p:sp>
        <p:nvSpPr>
          <p:cNvPr id="4" name="Title 3">
            <a:extLst>
              <a:ext uri="{FF2B5EF4-FFF2-40B4-BE49-F238E27FC236}">
                <a16:creationId xmlns:a16="http://schemas.microsoft.com/office/drawing/2014/main" id="{D2050652-CB2D-CF41-8308-BA34411000CF}"/>
              </a:ext>
            </a:extLst>
          </p:cNvPr>
          <p:cNvSpPr>
            <a:spLocks noGrp="1"/>
          </p:cNvSpPr>
          <p:nvPr>
            <p:ph type="title"/>
          </p:nvPr>
        </p:nvSpPr>
        <p:spPr>
          <a:xfrm>
            <a:off x="457200" y="910883"/>
            <a:ext cx="3200400" cy="295466"/>
          </a:xfrm>
        </p:spPr>
        <p:txBody>
          <a:bodyPr/>
          <a:lstStyle/>
          <a:p>
            <a:r>
              <a:rPr lang="en-US"/>
              <a:t>PDCA</a:t>
            </a:r>
          </a:p>
        </p:txBody>
      </p:sp>
      <p:grpSp>
        <p:nvGrpSpPr>
          <p:cNvPr id="21" name="Group 20">
            <a:extLst>
              <a:ext uri="{FF2B5EF4-FFF2-40B4-BE49-F238E27FC236}">
                <a16:creationId xmlns:a16="http://schemas.microsoft.com/office/drawing/2014/main" id="{A12E8462-03C7-D84F-B35A-43552C7CD7F6}"/>
              </a:ext>
            </a:extLst>
          </p:cNvPr>
          <p:cNvGrpSpPr/>
          <p:nvPr/>
        </p:nvGrpSpPr>
        <p:grpSpPr>
          <a:xfrm>
            <a:off x="1083104" y="3005565"/>
            <a:ext cx="1948593" cy="1948593"/>
            <a:chOff x="1083104" y="2909559"/>
            <a:chExt cx="1948593" cy="1948593"/>
          </a:xfrm>
        </p:grpSpPr>
        <p:grpSp>
          <p:nvGrpSpPr>
            <p:cNvPr id="10" name="Group 9">
              <a:extLst>
                <a:ext uri="{FF2B5EF4-FFF2-40B4-BE49-F238E27FC236}">
                  <a16:creationId xmlns:a16="http://schemas.microsoft.com/office/drawing/2014/main" id="{BAA302A7-89C6-DF42-8455-15F16F9A2FE3}"/>
                </a:ext>
              </a:extLst>
            </p:cNvPr>
            <p:cNvGrpSpPr/>
            <p:nvPr/>
          </p:nvGrpSpPr>
          <p:grpSpPr>
            <a:xfrm>
              <a:off x="1083104" y="2909559"/>
              <a:ext cx="1948593" cy="1948593"/>
              <a:chOff x="1083103" y="2499229"/>
              <a:chExt cx="1948593" cy="1948593"/>
            </a:xfrm>
          </p:grpSpPr>
          <p:sp>
            <p:nvSpPr>
              <p:cNvPr id="6" name="Oval 5">
                <a:extLst>
                  <a:ext uri="{FF2B5EF4-FFF2-40B4-BE49-F238E27FC236}">
                    <a16:creationId xmlns:a16="http://schemas.microsoft.com/office/drawing/2014/main" id="{7A99CA70-9496-1144-9327-CAC17DD9F881}"/>
                  </a:ext>
                </a:extLst>
              </p:cNvPr>
              <p:cNvSpPr/>
              <p:nvPr/>
            </p:nvSpPr>
            <p:spPr>
              <a:xfrm>
                <a:off x="1087967" y="2499230"/>
                <a:ext cx="1938866" cy="1938866"/>
              </a:xfrm>
              <a:prstGeom prst="ellipse">
                <a:avLst/>
              </a:prstGeom>
              <a:solidFill>
                <a:srgbClr val="5FA4CE"/>
              </a:solidFill>
              <a:ln w="19050">
                <a:solidFill>
                  <a:srgbClr val="0A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C996F4D2-7E0D-364E-90D6-BF418DA2AC72}"/>
                  </a:ext>
                </a:extLst>
              </p:cNvPr>
              <p:cNvCxnSpPr/>
              <p:nvPr/>
            </p:nvCxnSpPr>
            <p:spPr>
              <a:xfrm>
                <a:off x="2063044" y="2499229"/>
                <a:ext cx="0" cy="1948593"/>
              </a:xfrm>
              <a:prstGeom prst="line">
                <a:avLst/>
              </a:prstGeom>
              <a:ln w="25400">
                <a:solidFill>
                  <a:srgbClr val="0A4A8E"/>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1064D72-1A21-D548-B1AA-83D2536DEB28}"/>
                  </a:ext>
                </a:extLst>
              </p:cNvPr>
              <p:cNvCxnSpPr>
                <a:cxnSpLocks/>
              </p:cNvCxnSpPr>
              <p:nvPr/>
            </p:nvCxnSpPr>
            <p:spPr>
              <a:xfrm rot="16200000">
                <a:off x="2057400" y="2494367"/>
                <a:ext cx="0" cy="1948593"/>
              </a:xfrm>
              <a:prstGeom prst="line">
                <a:avLst/>
              </a:prstGeom>
              <a:ln w="25400">
                <a:solidFill>
                  <a:srgbClr val="0A4A8E"/>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7A1CA2A5-7F16-0642-925C-3A71779FC39D}"/>
                </a:ext>
              </a:extLst>
            </p:cNvPr>
            <p:cNvGrpSpPr/>
            <p:nvPr/>
          </p:nvGrpSpPr>
          <p:grpSpPr>
            <a:xfrm>
              <a:off x="1184317" y="3318965"/>
              <a:ext cx="1632263" cy="1113272"/>
              <a:chOff x="1184316" y="2908635"/>
              <a:chExt cx="1632263" cy="1113272"/>
            </a:xfrm>
          </p:grpSpPr>
          <p:sp>
            <p:nvSpPr>
              <p:cNvPr id="11" name="TextBox 10">
                <a:extLst>
                  <a:ext uri="{FF2B5EF4-FFF2-40B4-BE49-F238E27FC236}">
                    <a16:creationId xmlns:a16="http://schemas.microsoft.com/office/drawing/2014/main" id="{8D2D6714-A5BB-F34E-B3C9-F0F3D3445D6C}"/>
                  </a:ext>
                </a:extLst>
              </p:cNvPr>
              <p:cNvSpPr txBox="1"/>
              <p:nvPr/>
            </p:nvSpPr>
            <p:spPr>
              <a:xfrm>
                <a:off x="1281292" y="2908635"/>
                <a:ext cx="682978" cy="215444"/>
              </a:xfrm>
              <a:prstGeom prst="rect">
                <a:avLst/>
              </a:prstGeom>
            </p:spPr>
            <p:txBody>
              <a:bodyPr wrap="square" lIns="0" tIns="0" rIns="0" bIns="0" rtlCol="0">
                <a:spAutoFit/>
              </a:bodyPr>
              <a:lstStyle/>
              <a:p>
                <a:pPr algn="ctr">
                  <a:spcBef>
                    <a:spcPts val="0"/>
                  </a:spcBef>
                  <a:spcAft>
                    <a:spcPts val="1200"/>
                  </a:spcAft>
                </a:pPr>
                <a:r>
                  <a:rPr lang="en-US" sz="1400" b="1" dirty="0">
                    <a:solidFill>
                      <a:schemeClr val="bg1"/>
                    </a:solidFill>
                  </a:rPr>
                  <a:t>ACT</a:t>
                </a:r>
              </a:p>
            </p:txBody>
          </p:sp>
          <p:sp>
            <p:nvSpPr>
              <p:cNvPr id="12" name="TextBox 11">
                <a:extLst>
                  <a:ext uri="{FF2B5EF4-FFF2-40B4-BE49-F238E27FC236}">
                    <a16:creationId xmlns:a16="http://schemas.microsoft.com/office/drawing/2014/main" id="{670FD9B1-5C12-3E43-80F7-72BD984E2958}"/>
                  </a:ext>
                </a:extLst>
              </p:cNvPr>
              <p:cNvSpPr txBox="1"/>
              <p:nvPr/>
            </p:nvSpPr>
            <p:spPr>
              <a:xfrm>
                <a:off x="2133601" y="2908635"/>
                <a:ext cx="682978" cy="215444"/>
              </a:xfrm>
              <a:prstGeom prst="rect">
                <a:avLst/>
              </a:prstGeom>
            </p:spPr>
            <p:txBody>
              <a:bodyPr wrap="square" lIns="0" tIns="0" rIns="0" bIns="0" rtlCol="0">
                <a:spAutoFit/>
              </a:bodyPr>
              <a:lstStyle/>
              <a:p>
                <a:pPr algn="ctr">
                  <a:spcBef>
                    <a:spcPts val="0"/>
                  </a:spcBef>
                  <a:spcAft>
                    <a:spcPts val="1200"/>
                  </a:spcAft>
                </a:pPr>
                <a:r>
                  <a:rPr lang="en-US" sz="1400" b="1" dirty="0">
                    <a:solidFill>
                      <a:schemeClr val="bg1"/>
                    </a:solidFill>
                  </a:rPr>
                  <a:t>PLAN</a:t>
                </a:r>
              </a:p>
            </p:txBody>
          </p:sp>
          <p:sp>
            <p:nvSpPr>
              <p:cNvPr id="13" name="TextBox 12">
                <a:extLst>
                  <a:ext uri="{FF2B5EF4-FFF2-40B4-BE49-F238E27FC236}">
                    <a16:creationId xmlns:a16="http://schemas.microsoft.com/office/drawing/2014/main" id="{6B41AD72-6D69-594F-8C9B-D98F3F5EA0D8}"/>
                  </a:ext>
                </a:extLst>
              </p:cNvPr>
              <p:cNvSpPr txBox="1"/>
              <p:nvPr/>
            </p:nvSpPr>
            <p:spPr>
              <a:xfrm>
                <a:off x="1184316" y="3806463"/>
                <a:ext cx="876930" cy="215444"/>
              </a:xfrm>
              <a:prstGeom prst="rect">
                <a:avLst/>
              </a:prstGeom>
            </p:spPr>
            <p:txBody>
              <a:bodyPr wrap="square" lIns="0" tIns="0" rIns="0" bIns="0" rtlCol="0">
                <a:spAutoFit/>
              </a:bodyPr>
              <a:lstStyle/>
              <a:p>
                <a:pPr algn="ctr">
                  <a:spcBef>
                    <a:spcPts val="0"/>
                  </a:spcBef>
                  <a:spcAft>
                    <a:spcPts val="1200"/>
                  </a:spcAft>
                </a:pPr>
                <a:r>
                  <a:rPr lang="en-US" sz="1400" b="1" dirty="0">
                    <a:solidFill>
                      <a:schemeClr val="bg1"/>
                    </a:solidFill>
                  </a:rPr>
                  <a:t>CHECK</a:t>
                </a:r>
              </a:p>
            </p:txBody>
          </p:sp>
          <p:sp>
            <p:nvSpPr>
              <p:cNvPr id="14" name="TextBox 13">
                <a:extLst>
                  <a:ext uri="{FF2B5EF4-FFF2-40B4-BE49-F238E27FC236}">
                    <a16:creationId xmlns:a16="http://schemas.microsoft.com/office/drawing/2014/main" id="{0008291D-92F7-DC45-B2C7-1597DDCE0443}"/>
                  </a:ext>
                </a:extLst>
              </p:cNvPr>
              <p:cNvSpPr txBox="1"/>
              <p:nvPr/>
            </p:nvSpPr>
            <p:spPr>
              <a:xfrm>
                <a:off x="2133601" y="3806463"/>
                <a:ext cx="682978" cy="215444"/>
              </a:xfrm>
              <a:prstGeom prst="rect">
                <a:avLst/>
              </a:prstGeom>
            </p:spPr>
            <p:txBody>
              <a:bodyPr wrap="square" lIns="0" tIns="0" rIns="0" bIns="0" rtlCol="0">
                <a:spAutoFit/>
              </a:bodyPr>
              <a:lstStyle/>
              <a:p>
                <a:pPr algn="ctr">
                  <a:spcBef>
                    <a:spcPts val="0"/>
                  </a:spcBef>
                  <a:spcAft>
                    <a:spcPts val="1200"/>
                  </a:spcAft>
                </a:pPr>
                <a:r>
                  <a:rPr lang="en-US" sz="1400" b="1" dirty="0">
                    <a:solidFill>
                      <a:schemeClr val="bg1"/>
                    </a:solidFill>
                  </a:rPr>
                  <a:t>DO</a:t>
                </a:r>
              </a:p>
            </p:txBody>
          </p:sp>
        </p:grpSp>
        <p:sp>
          <p:nvSpPr>
            <p:cNvPr id="18" name="Curved Left Arrow 17">
              <a:extLst>
                <a:ext uri="{FF2B5EF4-FFF2-40B4-BE49-F238E27FC236}">
                  <a16:creationId xmlns:a16="http://schemas.microsoft.com/office/drawing/2014/main" id="{1462B4E2-AA04-C149-A0B0-ABFD0556B247}"/>
                </a:ext>
              </a:extLst>
            </p:cNvPr>
            <p:cNvSpPr/>
            <p:nvPr/>
          </p:nvSpPr>
          <p:spPr>
            <a:xfrm rot="16200000">
              <a:off x="1959362" y="3429716"/>
              <a:ext cx="272796" cy="563362"/>
            </a:xfrm>
            <a:prstGeom prst="curvedLeftArrow">
              <a:avLst>
                <a:gd name="adj1" fmla="val 25000"/>
                <a:gd name="adj2" fmla="val 81513"/>
                <a:gd name="adj3" fmla="val 34729"/>
              </a:avLst>
            </a:prstGeom>
            <a:solidFill>
              <a:schemeClr val="bg1"/>
            </a:solidFill>
            <a:ln w="9525">
              <a:solidFill>
                <a:srgbClr val="0A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Curved Left Arrow 18">
              <a:extLst>
                <a:ext uri="{FF2B5EF4-FFF2-40B4-BE49-F238E27FC236}">
                  <a16:creationId xmlns:a16="http://schemas.microsoft.com/office/drawing/2014/main" id="{84A00429-57F1-B843-ABA5-DD6126792EA9}"/>
                </a:ext>
              </a:extLst>
            </p:cNvPr>
            <p:cNvSpPr/>
            <p:nvPr/>
          </p:nvSpPr>
          <p:spPr>
            <a:xfrm rot="5400000">
              <a:off x="1886209" y="3766214"/>
              <a:ext cx="272796" cy="563360"/>
            </a:xfrm>
            <a:prstGeom prst="curvedLeftArrow">
              <a:avLst>
                <a:gd name="adj1" fmla="val 25000"/>
                <a:gd name="adj2" fmla="val 81513"/>
                <a:gd name="adj3" fmla="val 34729"/>
              </a:avLst>
            </a:prstGeom>
            <a:solidFill>
              <a:schemeClr val="bg1"/>
            </a:solidFill>
            <a:ln w="9525">
              <a:solidFill>
                <a:srgbClr val="0A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a:extLst>
              <a:ext uri="{FF2B5EF4-FFF2-40B4-BE49-F238E27FC236}">
                <a16:creationId xmlns:a16="http://schemas.microsoft.com/office/drawing/2014/main" id="{BCF1ABBA-9498-594C-9841-34F34606C349}"/>
              </a:ext>
            </a:extLst>
          </p:cNvPr>
          <p:cNvGrpSpPr/>
          <p:nvPr/>
        </p:nvGrpSpPr>
        <p:grpSpPr>
          <a:xfrm>
            <a:off x="1213241" y="2195082"/>
            <a:ext cx="1688317" cy="713714"/>
            <a:chOff x="1213241" y="2195082"/>
            <a:chExt cx="1688317" cy="713714"/>
          </a:xfrm>
        </p:grpSpPr>
        <p:sp>
          <p:nvSpPr>
            <p:cNvPr id="15" name="Triangle 14">
              <a:extLst>
                <a:ext uri="{FF2B5EF4-FFF2-40B4-BE49-F238E27FC236}">
                  <a16:creationId xmlns:a16="http://schemas.microsoft.com/office/drawing/2014/main" id="{459391AE-2B11-254F-A574-9DED3675D970}"/>
                </a:ext>
              </a:extLst>
            </p:cNvPr>
            <p:cNvSpPr/>
            <p:nvPr/>
          </p:nvSpPr>
          <p:spPr>
            <a:xfrm flipV="1">
              <a:off x="1213241" y="2195082"/>
              <a:ext cx="1688317" cy="713714"/>
            </a:xfrm>
            <a:prstGeom prst="triangle">
              <a:avLst/>
            </a:prstGeom>
            <a:solidFill>
              <a:srgbClr val="5FA4CE"/>
            </a:solidFill>
            <a:ln w="25400">
              <a:solidFill>
                <a:srgbClr val="0A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5BC6D650-6B68-094A-8B66-88BA4EA83EB7}"/>
                </a:ext>
              </a:extLst>
            </p:cNvPr>
            <p:cNvSpPr txBox="1"/>
            <p:nvPr/>
          </p:nvSpPr>
          <p:spPr>
            <a:xfrm>
              <a:off x="1425555" y="2241505"/>
              <a:ext cx="1238132" cy="392415"/>
            </a:xfrm>
            <a:prstGeom prst="rect">
              <a:avLst/>
            </a:prstGeom>
          </p:spPr>
          <p:txBody>
            <a:bodyPr wrap="square" lIns="0" tIns="0" rIns="0" bIns="0" rtlCol="0">
              <a:spAutoFit/>
            </a:bodyPr>
            <a:lstStyle/>
            <a:p>
              <a:pPr algn="ctr">
                <a:lnSpc>
                  <a:spcPct val="85000"/>
                </a:lnSpc>
                <a:spcBef>
                  <a:spcPts val="0"/>
                </a:spcBef>
                <a:spcAft>
                  <a:spcPts val="1200"/>
                </a:spcAft>
              </a:pPr>
              <a:r>
                <a:rPr lang="en-US" sz="1000" b="1" dirty="0">
                  <a:solidFill>
                    <a:schemeClr val="bg1"/>
                  </a:solidFill>
                </a:rPr>
                <a:t>Firmly Grasp </a:t>
              </a:r>
              <a:br>
                <a:rPr lang="en-US" sz="1000" b="1" dirty="0">
                  <a:solidFill>
                    <a:schemeClr val="bg1"/>
                  </a:solidFill>
                </a:rPr>
              </a:br>
              <a:r>
                <a:rPr lang="en-US" sz="1000" b="1" dirty="0">
                  <a:solidFill>
                    <a:schemeClr val="bg1"/>
                  </a:solidFill>
                </a:rPr>
                <a:t>the Current </a:t>
              </a:r>
              <a:br>
                <a:rPr lang="en-US" sz="1000" b="1" dirty="0">
                  <a:solidFill>
                    <a:schemeClr val="bg1"/>
                  </a:solidFill>
                </a:rPr>
              </a:br>
              <a:r>
                <a:rPr lang="en-US" sz="1000" b="1" dirty="0">
                  <a:solidFill>
                    <a:schemeClr val="bg1"/>
                  </a:solidFill>
                </a:rPr>
                <a:t>Condition</a:t>
              </a:r>
            </a:p>
          </p:txBody>
        </p:sp>
      </p:grpSp>
      <p:graphicFrame>
        <p:nvGraphicFramePr>
          <p:cNvPr id="22" name="Table 22">
            <a:extLst>
              <a:ext uri="{FF2B5EF4-FFF2-40B4-BE49-F238E27FC236}">
                <a16:creationId xmlns:a16="http://schemas.microsoft.com/office/drawing/2014/main" id="{A8880584-3A6E-CF48-860E-2AD246012A37}"/>
              </a:ext>
            </a:extLst>
          </p:cNvPr>
          <p:cNvGraphicFramePr>
            <a:graphicFrameLocks noGrp="1"/>
          </p:cNvGraphicFramePr>
          <p:nvPr>
            <p:extLst>
              <p:ext uri="{D42A27DB-BD31-4B8C-83A1-F6EECF244321}">
                <p14:modId xmlns:p14="http://schemas.microsoft.com/office/powerpoint/2010/main" val="1703504178"/>
              </p:ext>
            </p:extLst>
          </p:nvPr>
        </p:nvGraphicFramePr>
        <p:xfrm>
          <a:off x="345645" y="2409757"/>
          <a:ext cx="898781" cy="859028"/>
        </p:xfrm>
        <a:graphic>
          <a:graphicData uri="http://schemas.openxmlformats.org/drawingml/2006/table">
            <a:tbl>
              <a:tblPr firstRow="1" bandRow="1">
                <a:tableStyleId>{5C22544A-7EE6-4342-B048-85BDC9FD1C3A}</a:tableStyleId>
              </a:tblPr>
              <a:tblGrid>
                <a:gridCol w="898781">
                  <a:extLst>
                    <a:ext uri="{9D8B030D-6E8A-4147-A177-3AD203B41FA5}">
                      <a16:colId xmlns:a16="http://schemas.microsoft.com/office/drawing/2014/main" val="3616546935"/>
                    </a:ext>
                  </a:extLst>
                </a:gridCol>
              </a:tblGrid>
              <a:tr h="299368">
                <a:tc>
                  <a:txBody>
                    <a:bodyPr/>
                    <a:lstStyle/>
                    <a:p>
                      <a:pPr algn="ctr"/>
                      <a:r>
                        <a:rPr lang="en-US" sz="1000">
                          <a:solidFill>
                            <a:srgbClr val="0A4A8E"/>
                          </a:solidFill>
                        </a:rPr>
                        <a:t>Adjust or Standardize</a:t>
                      </a:r>
                    </a:p>
                  </a:txBody>
                  <a:tcPr marL="27432" marR="27432" marT="27432" marB="27432" anchor="b">
                    <a:lnL w="12700" cmpd="sng">
                      <a:noFill/>
                    </a:lnL>
                    <a:lnR w="12700" cmpd="sng">
                      <a:noFill/>
                    </a:lnR>
                    <a:lnT w="12700" cmpd="sng">
                      <a:noFill/>
                    </a:lnT>
                    <a:lnB w="38100" cmpd="sng">
                      <a:noFill/>
                    </a:lnB>
                    <a:noFill/>
                  </a:tcPr>
                </a:tc>
                <a:extLst>
                  <a:ext uri="{0D108BD9-81ED-4DB2-BD59-A6C34878D82A}">
                    <a16:rowId xmlns:a16="http://schemas.microsoft.com/office/drawing/2014/main" val="998777997"/>
                  </a:ext>
                </a:extLst>
              </a:tr>
              <a:tr h="370840">
                <a:tc>
                  <a:txBody>
                    <a:bodyPr/>
                    <a:lstStyle/>
                    <a:p>
                      <a:pPr marL="0" algn="l" defTabSz="411480" rtl="0" eaLnBrk="1" latinLnBrk="0" hangingPunct="1">
                        <a:lnSpc>
                          <a:spcPct val="90000"/>
                        </a:lnSpc>
                      </a:pPr>
                      <a:r>
                        <a:rPr lang="en-US" sz="810" kern="1200" spc="-40" baseline="0">
                          <a:solidFill>
                            <a:schemeClr val="dk1"/>
                          </a:solidFill>
                          <a:effectLst/>
                          <a:latin typeface="+mn-lt"/>
                          <a:ea typeface="+mn-ea"/>
                          <a:cs typeface="+mn-cs"/>
                        </a:rPr>
                        <a:t>Decide what actions need to be taken next to achieve the target or goal</a:t>
                      </a:r>
                    </a:p>
                  </a:txBody>
                  <a:tcPr marL="27432" marR="27432" marT="27432" marB="27432">
                    <a:lnL w="12700" cmpd="sng">
                      <a:noFill/>
                    </a:lnL>
                    <a:lnR w="12700" cmpd="sng">
                      <a:noFill/>
                    </a:lnR>
                    <a:lnT w="38100" cmpd="sng">
                      <a:noFill/>
                    </a:lnT>
                    <a:lnB w="12700" cmpd="sng">
                      <a:noFill/>
                    </a:lnB>
                    <a:solidFill>
                      <a:schemeClr val="bg1">
                        <a:lumMod val="85000"/>
                      </a:schemeClr>
                    </a:solidFill>
                  </a:tcPr>
                </a:tc>
                <a:extLst>
                  <a:ext uri="{0D108BD9-81ED-4DB2-BD59-A6C34878D82A}">
                    <a16:rowId xmlns:a16="http://schemas.microsoft.com/office/drawing/2014/main" val="3129159326"/>
                  </a:ext>
                </a:extLst>
              </a:tr>
            </a:tbl>
          </a:graphicData>
        </a:graphic>
      </p:graphicFrame>
      <p:graphicFrame>
        <p:nvGraphicFramePr>
          <p:cNvPr id="23" name="Table 22">
            <a:extLst>
              <a:ext uri="{FF2B5EF4-FFF2-40B4-BE49-F238E27FC236}">
                <a16:creationId xmlns:a16="http://schemas.microsoft.com/office/drawing/2014/main" id="{216DFBE9-12D0-E34F-9FEB-5D6590A92C95}"/>
              </a:ext>
            </a:extLst>
          </p:cNvPr>
          <p:cNvGraphicFramePr>
            <a:graphicFrameLocks noGrp="1"/>
          </p:cNvGraphicFramePr>
          <p:nvPr>
            <p:extLst>
              <p:ext uri="{D42A27DB-BD31-4B8C-83A1-F6EECF244321}">
                <p14:modId xmlns:p14="http://schemas.microsoft.com/office/powerpoint/2010/main" val="2572261093"/>
              </p:ext>
            </p:extLst>
          </p:nvPr>
        </p:nvGraphicFramePr>
        <p:xfrm>
          <a:off x="2870375" y="2409757"/>
          <a:ext cx="898781" cy="687607"/>
        </p:xfrm>
        <a:graphic>
          <a:graphicData uri="http://schemas.openxmlformats.org/drawingml/2006/table">
            <a:tbl>
              <a:tblPr firstRow="1" bandRow="1">
                <a:tableStyleId>{5C22544A-7EE6-4342-B048-85BDC9FD1C3A}</a:tableStyleId>
              </a:tblPr>
              <a:tblGrid>
                <a:gridCol w="898781">
                  <a:extLst>
                    <a:ext uri="{9D8B030D-6E8A-4147-A177-3AD203B41FA5}">
                      <a16:colId xmlns:a16="http://schemas.microsoft.com/office/drawing/2014/main" val="3616546935"/>
                    </a:ext>
                  </a:extLst>
                </a:gridCol>
              </a:tblGrid>
              <a:tr h="299368">
                <a:tc>
                  <a:txBody>
                    <a:bodyPr/>
                    <a:lstStyle/>
                    <a:p>
                      <a:pPr algn="ctr"/>
                      <a:r>
                        <a:rPr lang="en-US" sz="1000">
                          <a:solidFill>
                            <a:srgbClr val="0A4A8E"/>
                          </a:solidFill>
                        </a:rPr>
                        <a:t>Hypothesis</a:t>
                      </a:r>
                    </a:p>
                  </a:txBody>
                  <a:tcPr marL="27432" marR="27432" marT="27432" marB="27432" anchor="b">
                    <a:lnL w="12700" cmpd="sng">
                      <a:noFill/>
                    </a:lnL>
                    <a:lnR w="12700" cmpd="sng">
                      <a:noFill/>
                    </a:lnR>
                    <a:lnT w="12700" cmpd="sng">
                      <a:noFill/>
                    </a:lnT>
                    <a:lnB w="38100" cmpd="sng">
                      <a:noFill/>
                    </a:lnB>
                    <a:noFill/>
                  </a:tcPr>
                </a:tc>
                <a:extLst>
                  <a:ext uri="{0D108BD9-81ED-4DB2-BD59-A6C34878D82A}">
                    <a16:rowId xmlns:a16="http://schemas.microsoft.com/office/drawing/2014/main" val="998777997"/>
                  </a:ext>
                </a:extLst>
              </a:tr>
              <a:tr h="370840">
                <a:tc>
                  <a:txBody>
                    <a:bodyPr/>
                    <a:lstStyle/>
                    <a:p>
                      <a:pPr marL="0" algn="l" defTabSz="411480" rtl="0" eaLnBrk="1" latinLnBrk="0" hangingPunct="1">
                        <a:lnSpc>
                          <a:spcPct val="90000"/>
                        </a:lnSpc>
                      </a:pPr>
                      <a:r>
                        <a:rPr lang="en-US" sz="810" kern="1200" spc="-40" baseline="0">
                          <a:solidFill>
                            <a:schemeClr val="dk1"/>
                          </a:solidFill>
                          <a:effectLst/>
                          <a:latin typeface="+mn-lt"/>
                          <a:ea typeface="+mn-ea"/>
                          <a:cs typeface="+mn-cs"/>
                        </a:rPr>
                        <a:t>Agree on practical process to address a problem or need </a:t>
                      </a:r>
                    </a:p>
                  </a:txBody>
                  <a:tcPr marL="27432" marR="27432" marT="27432" marB="27432">
                    <a:lnL w="12700" cmpd="sng">
                      <a:noFill/>
                    </a:lnL>
                    <a:lnR w="12700" cmpd="sng">
                      <a:noFill/>
                    </a:lnR>
                    <a:lnT w="38100" cmpd="sng">
                      <a:noFill/>
                    </a:lnT>
                    <a:lnB w="12700" cmpd="sng">
                      <a:noFill/>
                    </a:lnB>
                    <a:solidFill>
                      <a:schemeClr val="bg1">
                        <a:lumMod val="85000"/>
                      </a:schemeClr>
                    </a:solidFill>
                  </a:tcPr>
                </a:tc>
                <a:extLst>
                  <a:ext uri="{0D108BD9-81ED-4DB2-BD59-A6C34878D82A}">
                    <a16:rowId xmlns:a16="http://schemas.microsoft.com/office/drawing/2014/main" val="3129159326"/>
                  </a:ext>
                </a:extLst>
              </a:tr>
            </a:tbl>
          </a:graphicData>
        </a:graphic>
      </p:graphicFrame>
      <p:graphicFrame>
        <p:nvGraphicFramePr>
          <p:cNvPr id="24" name="Table 22">
            <a:extLst>
              <a:ext uri="{FF2B5EF4-FFF2-40B4-BE49-F238E27FC236}">
                <a16:creationId xmlns:a16="http://schemas.microsoft.com/office/drawing/2014/main" id="{BF8F8E90-0C5F-7444-B6B6-1EBF231F5618}"/>
              </a:ext>
            </a:extLst>
          </p:cNvPr>
          <p:cNvGraphicFramePr>
            <a:graphicFrameLocks noGrp="1"/>
          </p:cNvGraphicFramePr>
          <p:nvPr>
            <p:extLst>
              <p:ext uri="{D42A27DB-BD31-4B8C-83A1-F6EECF244321}">
                <p14:modId xmlns:p14="http://schemas.microsoft.com/office/powerpoint/2010/main" val="3137983342"/>
              </p:ext>
            </p:extLst>
          </p:nvPr>
        </p:nvGraphicFramePr>
        <p:xfrm>
          <a:off x="345645" y="4669651"/>
          <a:ext cx="898781" cy="798732"/>
        </p:xfrm>
        <a:graphic>
          <a:graphicData uri="http://schemas.openxmlformats.org/drawingml/2006/table">
            <a:tbl>
              <a:tblPr firstRow="1" bandRow="1">
                <a:tableStyleId>{5C22544A-7EE6-4342-B048-85BDC9FD1C3A}</a:tableStyleId>
              </a:tblPr>
              <a:tblGrid>
                <a:gridCol w="898781">
                  <a:extLst>
                    <a:ext uri="{9D8B030D-6E8A-4147-A177-3AD203B41FA5}">
                      <a16:colId xmlns:a16="http://schemas.microsoft.com/office/drawing/2014/main" val="3616546935"/>
                    </a:ext>
                  </a:extLst>
                </a:gridCol>
              </a:tblGrid>
              <a:tr h="299368">
                <a:tc>
                  <a:txBody>
                    <a:bodyPr/>
                    <a:lstStyle/>
                    <a:p>
                      <a:pPr algn="ctr"/>
                      <a:r>
                        <a:rPr lang="en-US" sz="1000">
                          <a:solidFill>
                            <a:srgbClr val="0A4A8E"/>
                          </a:solidFill>
                        </a:rPr>
                        <a:t>Study/Reflect</a:t>
                      </a:r>
                    </a:p>
                  </a:txBody>
                  <a:tcPr marL="27432" marR="27432" marT="27432" marB="27432" anchor="b">
                    <a:lnL w="12700" cmpd="sng">
                      <a:noFill/>
                    </a:lnL>
                    <a:lnR w="12700" cmpd="sng">
                      <a:noFill/>
                    </a:lnR>
                    <a:lnT w="12700" cmpd="sng">
                      <a:noFill/>
                    </a:lnT>
                    <a:lnB w="38100" cmpd="sng">
                      <a:noFill/>
                    </a:lnB>
                    <a:noFill/>
                  </a:tcPr>
                </a:tc>
                <a:extLst>
                  <a:ext uri="{0D108BD9-81ED-4DB2-BD59-A6C34878D82A}">
                    <a16:rowId xmlns:a16="http://schemas.microsoft.com/office/drawing/2014/main" val="998777997"/>
                  </a:ext>
                </a:extLst>
              </a:tr>
              <a:tr h="370840">
                <a:tc>
                  <a:txBody>
                    <a:bodyPr/>
                    <a:lstStyle/>
                    <a:p>
                      <a:pPr>
                        <a:lnSpc>
                          <a:spcPct val="90000"/>
                        </a:lnSpc>
                      </a:pPr>
                      <a:r>
                        <a:rPr lang="en-US" sz="810" kern="1200" spc="-40" baseline="0">
                          <a:solidFill>
                            <a:schemeClr val="dk1"/>
                          </a:solidFill>
                          <a:effectLst/>
                          <a:latin typeface="+mn-lt"/>
                          <a:ea typeface="+mn-ea"/>
                          <a:cs typeface="+mn-cs"/>
                        </a:rPr>
                        <a:t>See and evaluate both the impact of the process and its execution </a:t>
                      </a:r>
                    </a:p>
                  </a:txBody>
                  <a:tcPr marL="27432" marR="27432" marT="27432" marB="27432">
                    <a:lnL w="12700" cmpd="sng">
                      <a:noFill/>
                    </a:lnL>
                    <a:lnR w="12700" cmpd="sng">
                      <a:noFill/>
                    </a:lnR>
                    <a:lnT w="38100" cmpd="sng">
                      <a:noFill/>
                    </a:lnT>
                    <a:lnB w="12700" cmpd="sng">
                      <a:noFill/>
                    </a:lnB>
                    <a:solidFill>
                      <a:schemeClr val="bg1">
                        <a:lumMod val="85000"/>
                      </a:schemeClr>
                    </a:solidFill>
                  </a:tcPr>
                </a:tc>
                <a:extLst>
                  <a:ext uri="{0D108BD9-81ED-4DB2-BD59-A6C34878D82A}">
                    <a16:rowId xmlns:a16="http://schemas.microsoft.com/office/drawing/2014/main" val="3129159326"/>
                  </a:ext>
                </a:extLst>
              </a:tr>
            </a:tbl>
          </a:graphicData>
        </a:graphic>
      </p:graphicFrame>
      <p:graphicFrame>
        <p:nvGraphicFramePr>
          <p:cNvPr id="25" name="Table 24">
            <a:extLst>
              <a:ext uri="{FF2B5EF4-FFF2-40B4-BE49-F238E27FC236}">
                <a16:creationId xmlns:a16="http://schemas.microsoft.com/office/drawing/2014/main" id="{CF68539A-CE8F-A54D-9B4E-B81843382961}"/>
              </a:ext>
            </a:extLst>
          </p:cNvPr>
          <p:cNvGraphicFramePr>
            <a:graphicFrameLocks noGrp="1"/>
          </p:cNvGraphicFramePr>
          <p:nvPr>
            <p:extLst>
              <p:ext uri="{D42A27DB-BD31-4B8C-83A1-F6EECF244321}">
                <p14:modId xmlns:p14="http://schemas.microsoft.com/office/powerpoint/2010/main" val="2200564704"/>
              </p:ext>
            </p:extLst>
          </p:nvPr>
        </p:nvGraphicFramePr>
        <p:xfrm>
          <a:off x="2870375" y="4669651"/>
          <a:ext cx="898781" cy="798732"/>
        </p:xfrm>
        <a:graphic>
          <a:graphicData uri="http://schemas.openxmlformats.org/drawingml/2006/table">
            <a:tbl>
              <a:tblPr firstRow="1" bandRow="1">
                <a:tableStyleId>{5C22544A-7EE6-4342-B048-85BDC9FD1C3A}</a:tableStyleId>
              </a:tblPr>
              <a:tblGrid>
                <a:gridCol w="898781">
                  <a:extLst>
                    <a:ext uri="{9D8B030D-6E8A-4147-A177-3AD203B41FA5}">
                      <a16:colId xmlns:a16="http://schemas.microsoft.com/office/drawing/2014/main" val="3616546935"/>
                    </a:ext>
                  </a:extLst>
                </a:gridCol>
              </a:tblGrid>
              <a:tr h="299368">
                <a:tc>
                  <a:txBody>
                    <a:bodyPr/>
                    <a:lstStyle/>
                    <a:p>
                      <a:pPr algn="ctr"/>
                      <a:r>
                        <a:rPr lang="en-US" sz="1000">
                          <a:solidFill>
                            <a:srgbClr val="0A4A8E"/>
                          </a:solidFill>
                        </a:rPr>
                        <a:t>Try</a:t>
                      </a:r>
                    </a:p>
                  </a:txBody>
                  <a:tcPr marL="27432" marR="27432" marT="27432" marB="27432" anchor="b">
                    <a:lnL w="12700" cmpd="sng">
                      <a:noFill/>
                    </a:lnL>
                    <a:lnR w="12700" cmpd="sng">
                      <a:noFill/>
                    </a:lnR>
                    <a:lnT w="12700" cmpd="sng">
                      <a:noFill/>
                    </a:lnT>
                    <a:lnB w="38100" cmpd="sng">
                      <a:noFill/>
                    </a:lnB>
                    <a:noFill/>
                  </a:tcPr>
                </a:tc>
                <a:extLst>
                  <a:ext uri="{0D108BD9-81ED-4DB2-BD59-A6C34878D82A}">
                    <a16:rowId xmlns:a16="http://schemas.microsoft.com/office/drawing/2014/main" val="998777997"/>
                  </a:ext>
                </a:extLst>
              </a:tr>
              <a:tr h="370840">
                <a:tc>
                  <a:txBody>
                    <a:bodyPr/>
                    <a:lstStyle/>
                    <a:p>
                      <a:pPr marL="0" algn="l" defTabSz="411480" rtl="0" eaLnBrk="1" latinLnBrk="0" hangingPunct="1">
                        <a:lnSpc>
                          <a:spcPct val="90000"/>
                        </a:lnSpc>
                      </a:pPr>
                      <a:r>
                        <a:rPr lang="en-US" sz="810" kern="1200" spc="-40" baseline="0" dirty="0">
                          <a:solidFill>
                            <a:schemeClr val="dk1"/>
                          </a:solidFill>
                          <a:effectLst/>
                          <a:latin typeface="+mn-lt"/>
                          <a:ea typeface="+mn-ea"/>
                          <a:cs typeface="+mn-cs"/>
                        </a:rPr>
                        <a:t>Implement as planned and </a:t>
                      </a:r>
                      <a:br>
                        <a:rPr lang="en-US" sz="810" kern="1200" spc="-40" baseline="0" dirty="0">
                          <a:solidFill>
                            <a:schemeClr val="dk1"/>
                          </a:solidFill>
                          <a:effectLst/>
                          <a:latin typeface="+mn-lt"/>
                          <a:ea typeface="+mn-ea"/>
                          <a:cs typeface="+mn-cs"/>
                        </a:rPr>
                      </a:br>
                      <a:r>
                        <a:rPr lang="en-US" sz="810" kern="1200" spc="-40" baseline="0" dirty="0">
                          <a:solidFill>
                            <a:schemeClr val="dk1"/>
                          </a:solidFill>
                          <a:effectLst/>
                          <a:latin typeface="+mn-lt"/>
                          <a:ea typeface="+mn-ea"/>
                          <a:cs typeface="+mn-cs"/>
                        </a:rPr>
                        <a:t>monitor to resolve problems that arise </a:t>
                      </a:r>
                    </a:p>
                  </a:txBody>
                  <a:tcPr marL="27432" marR="27432" marT="27432" marB="27432">
                    <a:lnL w="12700" cmpd="sng">
                      <a:noFill/>
                    </a:lnL>
                    <a:lnR w="12700" cmpd="sng">
                      <a:noFill/>
                    </a:lnR>
                    <a:lnT w="38100" cmpd="sng">
                      <a:noFill/>
                    </a:lnT>
                    <a:lnB w="12700" cmpd="sng">
                      <a:noFill/>
                    </a:lnB>
                    <a:solidFill>
                      <a:schemeClr val="bg1">
                        <a:lumMod val="85000"/>
                      </a:schemeClr>
                    </a:solidFill>
                  </a:tcPr>
                </a:tc>
                <a:extLst>
                  <a:ext uri="{0D108BD9-81ED-4DB2-BD59-A6C34878D82A}">
                    <a16:rowId xmlns:a16="http://schemas.microsoft.com/office/drawing/2014/main" val="3129159326"/>
                  </a:ext>
                </a:extLst>
              </a:tr>
            </a:tbl>
          </a:graphicData>
        </a:graphic>
      </p:graphicFrame>
    </p:spTree>
    <p:extLst>
      <p:ext uri="{BB962C8B-B14F-4D97-AF65-F5344CB8AC3E}">
        <p14:creationId xmlns:p14="http://schemas.microsoft.com/office/powerpoint/2010/main" val="1157318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A88DB4-7F20-C24F-B04D-4A8CA8E4870F}"/>
              </a:ext>
            </a:extLst>
          </p:cNvPr>
          <p:cNvSpPr>
            <a:spLocks noGrp="1"/>
          </p:cNvSpPr>
          <p:nvPr>
            <p:ph type="body" sz="quarter" idx="14"/>
          </p:nvPr>
        </p:nvSpPr>
        <p:spPr>
          <a:xfrm>
            <a:off x="969771" y="2005072"/>
            <a:ext cx="897441" cy="435150"/>
          </a:xfrm>
        </p:spPr>
        <p:txBody>
          <a:bodyPr/>
          <a:lstStyle/>
          <a:p>
            <a:pPr marL="174625" indent="-174625">
              <a:buFont typeface="+mj-lt"/>
              <a:buAutoNum type="arabicPeriod"/>
            </a:pPr>
            <a:r>
              <a:rPr lang="en-US" sz="1200"/>
              <a:t>Identify Value</a:t>
            </a:r>
          </a:p>
        </p:txBody>
      </p:sp>
      <p:sp>
        <p:nvSpPr>
          <p:cNvPr id="3" name="Title 2">
            <a:extLst>
              <a:ext uri="{FF2B5EF4-FFF2-40B4-BE49-F238E27FC236}">
                <a16:creationId xmlns:a16="http://schemas.microsoft.com/office/drawing/2014/main" id="{DE0F6349-A15A-3742-B77F-220242693E94}"/>
              </a:ext>
            </a:extLst>
          </p:cNvPr>
          <p:cNvSpPr>
            <a:spLocks noGrp="1"/>
          </p:cNvSpPr>
          <p:nvPr>
            <p:ph type="title"/>
          </p:nvPr>
        </p:nvSpPr>
        <p:spPr>
          <a:xfrm>
            <a:off x="457200" y="910885"/>
            <a:ext cx="3200400" cy="295466"/>
          </a:xfrm>
        </p:spPr>
        <p:txBody>
          <a:bodyPr/>
          <a:lstStyle/>
          <a:p>
            <a:r>
              <a:rPr lang="en-US"/>
              <a:t>Principles of Lean </a:t>
            </a:r>
          </a:p>
        </p:txBody>
      </p:sp>
      <p:sp>
        <p:nvSpPr>
          <p:cNvPr id="4" name="Text Placeholder 1">
            <a:extLst>
              <a:ext uri="{FF2B5EF4-FFF2-40B4-BE49-F238E27FC236}">
                <a16:creationId xmlns:a16="http://schemas.microsoft.com/office/drawing/2014/main" id="{15A69815-BFBA-A54E-A57C-98759C224576}"/>
              </a:ext>
            </a:extLst>
          </p:cNvPr>
          <p:cNvSpPr txBox="1">
            <a:spLocks/>
          </p:cNvSpPr>
          <p:nvPr/>
        </p:nvSpPr>
        <p:spPr>
          <a:xfrm>
            <a:off x="2492734" y="2003229"/>
            <a:ext cx="1463040" cy="489674"/>
          </a:xfrm>
          <a:prstGeom prst="rect">
            <a:avLst/>
          </a:prstGeom>
        </p:spPr>
        <p:txBody>
          <a:bodyPr wrap="square" lIns="0" tIns="0" rIns="0" bIns="0">
            <a:noAutofit/>
          </a:bodyPr>
          <a:lstStyle>
            <a:lvl1pPr marL="0"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1pPr>
            <a:lvl2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2pPr>
            <a:lvl3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3pPr>
            <a:lvl4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4pPr>
            <a:lvl5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5pPr>
            <a:lvl6pPr marL="113157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6pPr>
            <a:lvl7pPr marL="133731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7pPr>
            <a:lvl8pPr marL="154305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8pPr>
            <a:lvl9pPr marL="174879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9pPr>
          </a:lstStyle>
          <a:p>
            <a:pPr marL="174625" indent="-174625">
              <a:buFont typeface="+mj-lt"/>
              <a:buAutoNum type="arabicPeriod" startAt="2"/>
            </a:pPr>
            <a:r>
              <a:rPr lang="en-US" sz="1200"/>
              <a:t>Map the </a:t>
            </a:r>
            <a:br>
              <a:rPr lang="en-US" sz="1200"/>
            </a:br>
            <a:r>
              <a:rPr lang="en-US" sz="1200"/>
              <a:t>Value Stream</a:t>
            </a:r>
          </a:p>
        </p:txBody>
      </p:sp>
      <p:sp>
        <p:nvSpPr>
          <p:cNvPr id="5" name="Text Placeholder 1">
            <a:extLst>
              <a:ext uri="{FF2B5EF4-FFF2-40B4-BE49-F238E27FC236}">
                <a16:creationId xmlns:a16="http://schemas.microsoft.com/office/drawing/2014/main" id="{1EE67261-3CBD-AE4C-A748-A89B018EA065}"/>
              </a:ext>
            </a:extLst>
          </p:cNvPr>
          <p:cNvSpPr txBox="1">
            <a:spLocks/>
          </p:cNvSpPr>
          <p:nvPr/>
        </p:nvSpPr>
        <p:spPr>
          <a:xfrm>
            <a:off x="2809362" y="3249931"/>
            <a:ext cx="814157" cy="506895"/>
          </a:xfrm>
          <a:prstGeom prst="rect">
            <a:avLst/>
          </a:prstGeom>
        </p:spPr>
        <p:txBody>
          <a:bodyPr wrap="square" lIns="0" tIns="0" rIns="0" bIns="0">
            <a:noAutofit/>
          </a:bodyPr>
          <a:lstStyle>
            <a:lvl1pPr marL="0"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1pPr>
            <a:lvl2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2pPr>
            <a:lvl3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3pPr>
            <a:lvl4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4pPr>
            <a:lvl5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5pPr>
            <a:lvl6pPr marL="113157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6pPr>
            <a:lvl7pPr marL="133731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7pPr>
            <a:lvl8pPr marL="154305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8pPr>
            <a:lvl9pPr marL="174879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9pPr>
          </a:lstStyle>
          <a:p>
            <a:pPr marL="174625" indent="-174625">
              <a:buFont typeface="+mj-lt"/>
              <a:buAutoNum type="arabicPeriod" startAt="3"/>
            </a:pPr>
            <a:r>
              <a:rPr lang="en-US" sz="1200"/>
              <a:t>Create Flow</a:t>
            </a:r>
          </a:p>
        </p:txBody>
      </p:sp>
      <p:sp>
        <p:nvSpPr>
          <p:cNvPr id="6" name="Text Placeholder 1">
            <a:extLst>
              <a:ext uri="{FF2B5EF4-FFF2-40B4-BE49-F238E27FC236}">
                <a16:creationId xmlns:a16="http://schemas.microsoft.com/office/drawing/2014/main" id="{20B0E9C6-1227-1F47-B1C0-6228736602ED}"/>
              </a:ext>
            </a:extLst>
          </p:cNvPr>
          <p:cNvSpPr txBox="1">
            <a:spLocks/>
          </p:cNvSpPr>
          <p:nvPr/>
        </p:nvSpPr>
        <p:spPr>
          <a:xfrm>
            <a:off x="1690595" y="4224594"/>
            <a:ext cx="889649" cy="545163"/>
          </a:xfrm>
          <a:prstGeom prst="rect">
            <a:avLst/>
          </a:prstGeom>
        </p:spPr>
        <p:txBody>
          <a:bodyPr wrap="square" lIns="0" tIns="0" rIns="0" bIns="0">
            <a:noAutofit/>
          </a:bodyPr>
          <a:lstStyle>
            <a:lvl1pPr marL="0"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1pPr>
            <a:lvl2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2pPr>
            <a:lvl3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3pPr>
            <a:lvl4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4pPr>
            <a:lvl5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5pPr>
            <a:lvl6pPr marL="113157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6pPr>
            <a:lvl7pPr marL="133731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7pPr>
            <a:lvl8pPr marL="154305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8pPr>
            <a:lvl9pPr marL="174879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9pPr>
          </a:lstStyle>
          <a:p>
            <a:pPr marL="174625" indent="-174625">
              <a:buFont typeface="+mj-lt"/>
              <a:buAutoNum type="arabicPeriod" startAt="4"/>
            </a:pPr>
            <a:r>
              <a:rPr lang="en-US" sz="1200"/>
              <a:t>Establish Pull</a:t>
            </a:r>
          </a:p>
        </p:txBody>
      </p:sp>
      <p:sp>
        <p:nvSpPr>
          <p:cNvPr id="7" name="Text Placeholder 1">
            <a:extLst>
              <a:ext uri="{FF2B5EF4-FFF2-40B4-BE49-F238E27FC236}">
                <a16:creationId xmlns:a16="http://schemas.microsoft.com/office/drawing/2014/main" id="{0F9BE94F-5F7B-4149-8BAF-3710E7F5C017}"/>
              </a:ext>
            </a:extLst>
          </p:cNvPr>
          <p:cNvSpPr txBox="1">
            <a:spLocks/>
          </p:cNvSpPr>
          <p:nvPr/>
        </p:nvSpPr>
        <p:spPr>
          <a:xfrm>
            <a:off x="550684" y="3249931"/>
            <a:ext cx="1098911" cy="699999"/>
          </a:xfrm>
          <a:prstGeom prst="rect">
            <a:avLst/>
          </a:prstGeom>
        </p:spPr>
        <p:txBody>
          <a:bodyPr wrap="square" lIns="0" tIns="0" rIns="0" bIns="0">
            <a:noAutofit/>
          </a:bodyPr>
          <a:lstStyle>
            <a:lvl1pPr marL="0"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1pPr>
            <a:lvl2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2pPr>
            <a:lvl3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3pPr>
            <a:lvl4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4pPr>
            <a:lvl5pPr marL="4763" indent="0" algn="l" defTabSz="411480" rtl="0" eaLnBrk="1" latinLnBrk="0" hangingPunct="1">
              <a:lnSpc>
                <a:spcPct val="100000"/>
              </a:lnSpc>
              <a:spcBef>
                <a:spcPts val="0"/>
              </a:spcBef>
              <a:spcAft>
                <a:spcPts val="800"/>
              </a:spcAft>
              <a:buClr>
                <a:srgbClr val="404040"/>
              </a:buClr>
              <a:buFontTx/>
              <a:buNone/>
              <a:tabLst/>
              <a:defRPr sz="1600" kern="1200">
                <a:solidFill>
                  <a:srgbClr val="404040"/>
                </a:solidFill>
                <a:latin typeface="+mn-lt"/>
                <a:ea typeface="+mn-ea"/>
                <a:cs typeface="+mn-cs"/>
              </a:defRPr>
            </a:lvl5pPr>
            <a:lvl6pPr marL="113157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6pPr>
            <a:lvl7pPr marL="133731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7pPr>
            <a:lvl8pPr marL="154305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8pPr>
            <a:lvl9pPr marL="1748790" indent="-102870" algn="l" defTabSz="411480" rtl="0" eaLnBrk="1" latinLnBrk="0" hangingPunct="1">
              <a:lnSpc>
                <a:spcPct val="90000"/>
              </a:lnSpc>
              <a:spcBef>
                <a:spcPts val="225"/>
              </a:spcBef>
              <a:buFont typeface="Arial" panose="020B0604020202020204" pitchFamily="34" charset="0"/>
              <a:buChar char="•"/>
              <a:defRPr sz="810" kern="1200">
                <a:solidFill>
                  <a:schemeClr val="tx1"/>
                </a:solidFill>
                <a:latin typeface="+mn-lt"/>
                <a:ea typeface="+mn-ea"/>
                <a:cs typeface="+mn-cs"/>
              </a:defRPr>
            </a:lvl9pPr>
          </a:lstStyle>
          <a:p>
            <a:pPr marL="174625" indent="-174625">
              <a:buFont typeface="+mj-lt"/>
              <a:buAutoNum type="arabicPeriod" startAt="5"/>
            </a:pPr>
            <a:r>
              <a:rPr lang="en-US" sz="1200"/>
              <a:t>Seek Perfection</a:t>
            </a:r>
          </a:p>
        </p:txBody>
      </p:sp>
      <p:grpSp>
        <p:nvGrpSpPr>
          <p:cNvPr id="16" name="Group 15">
            <a:extLst>
              <a:ext uri="{FF2B5EF4-FFF2-40B4-BE49-F238E27FC236}">
                <a16:creationId xmlns:a16="http://schemas.microsoft.com/office/drawing/2014/main" id="{6B5CBCD2-1BAB-8849-A725-C645D0F7DF72}"/>
              </a:ext>
            </a:extLst>
          </p:cNvPr>
          <p:cNvGrpSpPr/>
          <p:nvPr/>
        </p:nvGrpSpPr>
        <p:grpSpPr>
          <a:xfrm>
            <a:off x="1062127" y="2260617"/>
            <a:ext cx="1977082" cy="1629047"/>
            <a:chOff x="1211744" y="2251924"/>
            <a:chExt cx="1679873" cy="1384157"/>
          </a:xfrm>
        </p:grpSpPr>
        <p:cxnSp>
          <p:nvCxnSpPr>
            <p:cNvPr id="10" name="Straight Arrow Connector 9">
              <a:extLst>
                <a:ext uri="{FF2B5EF4-FFF2-40B4-BE49-F238E27FC236}">
                  <a16:creationId xmlns:a16="http://schemas.microsoft.com/office/drawing/2014/main" id="{D8E258F5-34C1-5847-89FB-B2F5DF68F2FD}"/>
                </a:ext>
              </a:extLst>
            </p:cNvPr>
            <p:cNvCxnSpPr/>
            <p:nvPr/>
          </p:nvCxnSpPr>
          <p:spPr>
            <a:xfrm>
              <a:off x="1745736" y="2251924"/>
              <a:ext cx="685800" cy="0"/>
            </a:xfrm>
            <a:prstGeom prst="straightConnector1">
              <a:avLst/>
            </a:prstGeom>
            <a:ln w="101600">
              <a:solidFill>
                <a:srgbClr val="5FA4CE"/>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2F3E1FE-281A-B343-B721-6C4EF796DAC7}"/>
                </a:ext>
              </a:extLst>
            </p:cNvPr>
            <p:cNvCxnSpPr>
              <a:cxnSpLocks/>
            </p:cNvCxnSpPr>
            <p:nvPr/>
          </p:nvCxnSpPr>
          <p:spPr>
            <a:xfrm rot="4320000">
              <a:off x="2436695" y="2730647"/>
              <a:ext cx="685800" cy="0"/>
            </a:xfrm>
            <a:prstGeom prst="straightConnector1">
              <a:avLst/>
            </a:prstGeom>
            <a:ln w="101600">
              <a:solidFill>
                <a:srgbClr val="5FA4CE"/>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6B889DD-3C70-1E49-BF0F-72348101F969}"/>
                </a:ext>
              </a:extLst>
            </p:cNvPr>
            <p:cNvCxnSpPr>
              <a:cxnSpLocks/>
            </p:cNvCxnSpPr>
            <p:nvPr/>
          </p:nvCxnSpPr>
          <p:spPr>
            <a:xfrm rot="8640000">
              <a:off x="2205817" y="3636081"/>
              <a:ext cx="685800" cy="0"/>
            </a:xfrm>
            <a:prstGeom prst="straightConnector1">
              <a:avLst/>
            </a:prstGeom>
            <a:ln w="101600">
              <a:solidFill>
                <a:srgbClr val="5FA4CE"/>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7A9594C-0F1E-8A47-B6C4-0DED780EAED8}"/>
                </a:ext>
              </a:extLst>
            </p:cNvPr>
            <p:cNvCxnSpPr>
              <a:cxnSpLocks/>
            </p:cNvCxnSpPr>
            <p:nvPr/>
          </p:nvCxnSpPr>
          <p:spPr>
            <a:xfrm rot="12960000">
              <a:off x="1211744" y="3636081"/>
              <a:ext cx="685800" cy="0"/>
            </a:xfrm>
            <a:prstGeom prst="straightConnector1">
              <a:avLst/>
            </a:prstGeom>
            <a:ln w="101600">
              <a:solidFill>
                <a:srgbClr val="5FA4CE"/>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1D0C9C9-4CDC-E846-BC72-8F7855F994BF}"/>
                </a:ext>
              </a:extLst>
            </p:cNvPr>
            <p:cNvCxnSpPr>
              <a:cxnSpLocks/>
            </p:cNvCxnSpPr>
            <p:nvPr/>
          </p:nvCxnSpPr>
          <p:spPr>
            <a:xfrm rot="-4320000">
              <a:off x="997987" y="2730647"/>
              <a:ext cx="685800" cy="0"/>
            </a:xfrm>
            <a:prstGeom prst="straightConnector1">
              <a:avLst/>
            </a:prstGeom>
            <a:ln w="101600">
              <a:solidFill>
                <a:srgbClr val="5FA4CE"/>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71662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9D1AC00-16A5-D54D-BC39-738BCFF4D5F5}"/>
              </a:ext>
            </a:extLst>
          </p:cNvPr>
          <p:cNvSpPr>
            <a:spLocks noGrp="1"/>
          </p:cNvSpPr>
          <p:nvPr>
            <p:ph type="body" sz="quarter" idx="14"/>
          </p:nvPr>
        </p:nvSpPr>
        <p:spPr>
          <a:xfrm>
            <a:off x="594360" y="1600200"/>
            <a:ext cx="2926080" cy="3938954"/>
          </a:xfrm>
        </p:spPr>
        <p:txBody>
          <a:bodyPr/>
          <a:lstStyle/>
          <a:p>
            <a:pPr marL="174625" indent="-174625">
              <a:buFont typeface="Arial" panose="020B0604020202020204" pitchFamily="34" charset="0"/>
              <a:buChar char="•"/>
            </a:pPr>
            <a:r>
              <a:rPr lang="en-US" dirty="0"/>
              <a:t>A good A3 captures the discussion that created it. </a:t>
            </a:r>
          </a:p>
          <a:p>
            <a:pPr marL="174625" indent="-174625">
              <a:buFont typeface="Arial" panose="020B0604020202020204" pitchFamily="34" charset="0"/>
              <a:buChar char="•"/>
            </a:pPr>
            <a:r>
              <a:rPr lang="en-US" dirty="0"/>
              <a:t>It tells a story – beginning </a:t>
            </a:r>
            <a:br>
              <a:rPr lang="en-US" dirty="0"/>
            </a:br>
            <a:r>
              <a:rPr lang="en-US" dirty="0"/>
              <a:t>to end. </a:t>
            </a:r>
          </a:p>
          <a:p>
            <a:pPr marL="174625" indent="-174625">
              <a:buFont typeface="Arial" panose="020B0604020202020204" pitchFamily="34" charset="0"/>
              <a:buChar char="•"/>
            </a:pPr>
            <a:r>
              <a:rPr lang="en-US" dirty="0"/>
              <a:t>It is visual. </a:t>
            </a:r>
          </a:p>
          <a:p>
            <a:pPr marL="174625" indent="-174625">
              <a:buFont typeface="Arial" panose="020B0604020202020204" pitchFamily="34" charset="0"/>
              <a:buChar char="•"/>
            </a:pPr>
            <a:r>
              <a:rPr lang="en-US" dirty="0"/>
              <a:t>It uses facts not assumptions. </a:t>
            </a:r>
          </a:p>
          <a:p>
            <a:pPr marL="174625" indent="-174625">
              <a:buFont typeface="Arial" panose="020B0604020202020204" pitchFamily="34" charset="0"/>
              <a:buChar char="•"/>
            </a:pPr>
            <a:r>
              <a:rPr lang="en-US" dirty="0"/>
              <a:t>It is one page. </a:t>
            </a:r>
          </a:p>
          <a:p>
            <a:pPr marL="174625" indent="-174625">
              <a:buFont typeface="Arial" panose="020B0604020202020204" pitchFamily="34" charset="0"/>
              <a:buChar char="•"/>
            </a:pPr>
            <a:r>
              <a:rPr lang="en-US" dirty="0"/>
              <a:t>It focuses on problems </a:t>
            </a:r>
            <a:br>
              <a:rPr lang="en-US" dirty="0"/>
            </a:br>
            <a:r>
              <a:rPr lang="en-US" dirty="0"/>
              <a:t>important to the organization. </a:t>
            </a:r>
          </a:p>
        </p:txBody>
      </p:sp>
      <p:sp>
        <p:nvSpPr>
          <p:cNvPr id="4" name="Title 3">
            <a:extLst>
              <a:ext uri="{FF2B5EF4-FFF2-40B4-BE49-F238E27FC236}">
                <a16:creationId xmlns:a16="http://schemas.microsoft.com/office/drawing/2014/main" id="{D2050652-CB2D-CF41-8308-BA34411000CF}"/>
              </a:ext>
            </a:extLst>
          </p:cNvPr>
          <p:cNvSpPr>
            <a:spLocks noGrp="1"/>
          </p:cNvSpPr>
          <p:nvPr>
            <p:ph type="title"/>
          </p:nvPr>
        </p:nvSpPr>
        <p:spPr/>
        <p:txBody>
          <a:bodyPr/>
          <a:lstStyle/>
          <a:p>
            <a:r>
              <a:rPr lang="en-US" dirty="0"/>
              <a:t>A3 Tips</a:t>
            </a:r>
          </a:p>
        </p:txBody>
      </p:sp>
    </p:spTree>
    <p:extLst>
      <p:ext uri="{BB962C8B-B14F-4D97-AF65-F5344CB8AC3E}">
        <p14:creationId xmlns:p14="http://schemas.microsoft.com/office/powerpoint/2010/main" val="1060597293"/>
      </p:ext>
    </p:extLst>
  </p:cSld>
  <p:clrMapOvr>
    <a:masterClrMapping/>
  </p:clrMapOvr>
</p:sld>
</file>

<file path=ppt/theme/theme1.xml><?xml version="1.0" encoding="utf-8"?>
<a:theme xmlns:a="http://schemas.openxmlformats.org/drawingml/2006/main" name="Theme1">
  <a:themeElements>
    <a:clrScheme name="Custom 24">
      <a:dk1>
        <a:srgbClr val="404040"/>
      </a:dk1>
      <a:lt1>
        <a:srgbClr val="FFFFFF"/>
      </a:lt1>
      <a:dk2>
        <a:srgbClr val="404040"/>
      </a:dk2>
      <a:lt2>
        <a:srgbClr val="E7E6E6"/>
      </a:lt2>
      <a:accent1>
        <a:srgbClr val="0A498E"/>
      </a:accent1>
      <a:accent2>
        <a:srgbClr val="808383"/>
      </a:accent2>
      <a:accent3>
        <a:srgbClr val="F9BD0F"/>
      </a:accent3>
      <a:accent4>
        <a:srgbClr val="408ABB"/>
      </a:accent4>
      <a:accent5>
        <a:srgbClr val="54B046"/>
      </a:accent5>
      <a:accent6>
        <a:srgbClr val="F9C940"/>
      </a:accent6>
      <a:hlink>
        <a:srgbClr val="0A498E"/>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lIns="0" tIns="0" rIns="0" bIns="0"/>
      <a:lstStyle>
        <a:defPPr marL="176213" indent="-176213" algn="l">
          <a:spcBef>
            <a:spcPts val="0"/>
          </a:spcBef>
          <a:spcAft>
            <a:spcPts val="1200"/>
          </a:spcAft>
          <a:buFont typeface="Arial" panose="020B0604020202020204" pitchFamily="34" charset="0"/>
          <a:buChar char="•"/>
          <a:defRPr dirty="0"/>
        </a:defPPr>
      </a:lstStyle>
    </a:txDef>
  </a:objectDefaults>
  <a:extraClrSchemeLst/>
  <a:extLst>
    <a:ext uri="{05A4C25C-085E-4340-85A3-A5531E510DB2}">
      <thm15:themeFamily xmlns:thm15="http://schemas.microsoft.com/office/thememl/2012/main" name="Presentation5" id="{9B0B6A13-35C1-5F4A-A67E-568B98D6AB58}" vid="{B975F0C3-FD31-444E-8710-0F9AA876B6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1514</TotalTime>
  <Words>2704</Words>
  <Application>Microsoft Macintosh PowerPoint</Application>
  <PresentationFormat>Custom</PresentationFormat>
  <Paragraphs>392</Paragraphs>
  <Slides>51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Arial (null)</vt:lpstr>
      <vt:lpstr>Arial Narrow</vt:lpstr>
      <vt:lpstr>Arial Regular</vt:lpstr>
      <vt:lpstr>System Font Regular</vt:lpstr>
      <vt:lpstr>Theme1</vt:lpstr>
      <vt:lpstr>FLASH CARDS</vt:lpstr>
      <vt:lpstr>PowerPoint Presentation</vt:lpstr>
      <vt:lpstr>Lean Definition</vt:lpstr>
      <vt:lpstr>Lean Management</vt:lpstr>
      <vt:lpstr>Continuous Improvement</vt:lpstr>
      <vt:lpstr>Operational Excellence</vt:lpstr>
      <vt:lpstr>PDCA</vt:lpstr>
      <vt:lpstr>Principles of Lean </vt:lpstr>
      <vt:lpstr>A3 Tips</vt:lpstr>
      <vt:lpstr>8 Steps to  Problem Solving</vt:lpstr>
      <vt:lpstr>The Work Pie</vt:lpstr>
      <vt:lpstr>Forms of Waste</vt:lpstr>
      <vt:lpstr>8 Wastes</vt:lpstr>
      <vt:lpstr>Grasp the  Current Situation</vt:lpstr>
      <vt:lpstr>Fishbone Diagram</vt:lpstr>
      <vt:lpstr>Pareto Chart</vt:lpstr>
      <vt:lpstr>5 Whys</vt:lpstr>
      <vt:lpstr>Countermeasures </vt:lpstr>
      <vt:lpstr>SMART Goals </vt:lpstr>
      <vt:lpstr>Two Types  of Problems </vt:lpstr>
      <vt:lpstr>  Criteria for  Evaluating Potential  Countermeasures </vt:lpstr>
      <vt:lpstr>Gemba Walk Guide </vt:lpstr>
      <vt:lpstr>  Elements of  Standard Work </vt:lpstr>
      <vt:lpstr>How Do You  Make a Profit? </vt:lpstr>
      <vt:lpstr>Value Stream Map (VSM) </vt:lpstr>
      <vt:lpstr>Value Stream Measures</vt:lpstr>
      <vt:lpstr>Lead Time</vt:lpstr>
      <vt:lpstr>Process Time</vt:lpstr>
      <vt:lpstr>Cycle Time (CT) </vt:lpstr>
      <vt:lpstr>Define Service/Product Families </vt:lpstr>
      <vt:lpstr>  9 Steps for Value Stream Design </vt:lpstr>
      <vt:lpstr>Balance Workload </vt:lpstr>
      <vt:lpstr>First In First Out </vt:lpstr>
      <vt:lpstr>Supermarket</vt:lpstr>
      <vt:lpstr>Standard Work</vt:lpstr>
      <vt:lpstr>  Job Instruction  4-Step Method </vt:lpstr>
      <vt:lpstr>The Five Basic  Needs of Leaders </vt:lpstr>
      <vt:lpstr>5S</vt:lpstr>
      <vt:lpstr>Purpose of Visual Management </vt:lpstr>
      <vt:lpstr>  Create a Work Area that is Autonomous </vt:lpstr>
      <vt:lpstr>Lean Daily Management</vt:lpstr>
      <vt:lpstr>Lean Daily Management  Closed Loop </vt:lpstr>
      <vt:lpstr>Standard Work  for Leaders: Expected Behaviors </vt:lpstr>
      <vt:lpstr>Understanding Efficiency </vt:lpstr>
      <vt:lpstr>What is Kaizen? </vt:lpstr>
      <vt:lpstr>Job Breakdown: Question Every Step </vt:lpstr>
      <vt:lpstr>Develop the  New Method </vt:lpstr>
      <vt:lpstr>Huddle Definition </vt:lpstr>
      <vt:lpstr>Components of a Successful Huddle </vt:lpstr>
      <vt:lpstr>Notes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Becky Ofarrell</dc:creator>
  <cp:keywords/>
  <dc:description/>
  <cp:lastModifiedBy>Nicole van Esselstyn</cp:lastModifiedBy>
  <cp:revision>132</cp:revision>
  <cp:lastPrinted>2021-01-20T15:23:21Z</cp:lastPrinted>
  <dcterms:created xsi:type="dcterms:W3CDTF">2021-01-19T15:13:47Z</dcterms:created>
  <dcterms:modified xsi:type="dcterms:W3CDTF">2021-01-21T16:06:10Z</dcterms:modified>
  <cp:category/>
</cp:coreProperties>
</file>