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14"/>
  </p:notesMasterIdLst>
  <p:sldIdLst>
    <p:sldId id="732" r:id="rId2"/>
    <p:sldId id="731" r:id="rId3"/>
    <p:sldId id="734" r:id="rId4"/>
    <p:sldId id="735" r:id="rId5"/>
    <p:sldId id="736" r:id="rId6"/>
    <p:sldId id="737" r:id="rId7"/>
    <p:sldId id="738" r:id="rId8"/>
    <p:sldId id="739" r:id="rId9"/>
    <p:sldId id="740" r:id="rId10"/>
    <p:sldId id="741" r:id="rId11"/>
    <p:sldId id="742" r:id="rId12"/>
    <p:sldId id="74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3840">
          <p15:clr>
            <a:srgbClr val="A4A3A4"/>
          </p15:clr>
        </p15:guide>
        <p15:guide id="5" pos="408">
          <p15:clr>
            <a:srgbClr val="A4A3A4"/>
          </p15:clr>
        </p15:guide>
        <p15:guide id="6" pos="7286" userDrawn="1">
          <p15:clr>
            <a:srgbClr val="A4A3A4"/>
          </p15:clr>
        </p15:guide>
        <p15:guide id="7" orient="horz" pos="341" userDrawn="1">
          <p15:clr>
            <a:srgbClr val="A4A3A4"/>
          </p15:clr>
        </p15:guide>
        <p15:guide id="8" orient="horz" pos="3883" userDrawn="1">
          <p15:clr>
            <a:srgbClr val="A4A3A4"/>
          </p15:clr>
        </p15:guide>
        <p15:guide id="12" pos="6048" userDrawn="1">
          <p15:clr>
            <a:srgbClr val="A4A3A4"/>
          </p15:clr>
        </p15:guide>
        <p15:guide id="13" pos="1632" userDrawn="1">
          <p15:clr>
            <a:srgbClr val="A4A3A4"/>
          </p15:clr>
        </p15:guide>
        <p15:guide id="14" orient="horz" pos="1431" userDrawn="1">
          <p15:clr>
            <a:srgbClr val="A4A3A4"/>
          </p15:clr>
        </p15:guide>
        <p15:guide id="15" orient="horz" pos="3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amilton" initials="BH" lastIdx="1" clrIdx="0">
    <p:extLst>
      <p:ext uri="{19B8F6BF-5375-455C-9EA6-DF929625EA0E}">
        <p15:presenceInfo xmlns:p15="http://schemas.microsoft.com/office/powerpoint/2012/main" userId="S-1-5-21-689125637-3960344643-4143508755-62924" providerId="AD"/>
      </p:ext>
    </p:extLst>
  </p:cmAuthor>
  <p:cmAuthor id="2" name="Edward A. Cunningham" initials="EAC" lastIdx="2" clrIdx="1">
    <p:extLst>
      <p:ext uri="{19B8F6BF-5375-455C-9EA6-DF929625EA0E}">
        <p15:presenceInfo xmlns:p15="http://schemas.microsoft.com/office/powerpoint/2012/main" userId="S-1-5-21-689125637-3960344643-4143508755-3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C000"/>
    <a:srgbClr val="97CAEB"/>
    <a:srgbClr val="FFC429"/>
    <a:srgbClr val="0A498E"/>
    <a:srgbClr val="3E69B1"/>
    <a:srgbClr val="9EB4DA"/>
    <a:srgbClr val="FEFFFE"/>
    <a:srgbClr val="DEECF7"/>
    <a:srgbClr val="FD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9" autoAdjust="0"/>
    <p:restoredTop sz="81774" autoAdjust="0"/>
  </p:normalViewPr>
  <p:slideViewPr>
    <p:cSldViewPr snapToGrid="0">
      <p:cViewPr varScale="1">
        <p:scale>
          <a:sx n="143" d="100"/>
          <a:sy n="143" d="100"/>
        </p:scale>
        <p:origin x="1608" y="200"/>
      </p:cViewPr>
      <p:guideLst>
        <p:guide orient="horz" pos="840"/>
        <p:guide pos="3840"/>
        <p:guide pos="408"/>
        <p:guide pos="7286"/>
        <p:guide orient="horz" pos="341"/>
        <p:guide orient="horz" pos="3883"/>
        <p:guide pos="6048"/>
        <p:guide pos="1632"/>
        <p:guide orient="horz" pos="1431"/>
        <p:guide orient="horz" pos="3192"/>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p:cViewPr varScale="1">
        <p:scale>
          <a:sx n="89" d="100"/>
          <a:sy n="89" d="100"/>
        </p:scale>
        <p:origin x="374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AA249F-931E-45B5-93ED-74B58094E2A3}" type="datetimeFigureOut">
              <a:rPr lang="en-US" smtClean="0"/>
              <a:t>3/10/22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C4303DD-5D87-48A4-90DD-F2FCFB254C39}" type="slidenum">
              <a:rPr lang="en-US" smtClean="0"/>
              <a:t>‹#›</a:t>
            </a:fld>
            <a:endParaRPr lang="en-US"/>
          </a:p>
        </p:txBody>
      </p:sp>
    </p:spTree>
    <p:extLst>
      <p:ext uri="{BB962C8B-B14F-4D97-AF65-F5344CB8AC3E}">
        <p14:creationId xmlns:p14="http://schemas.microsoft.com/office/powerpoint/2010/main" val="4073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dirty="0">
              <a:solidFill>
                <a:schemeClr val="tx1"/>
              </a:solidFill>
              <a:effectLst/>
              <a:latin typeface="Arial (null)"/>
              <a:ea typeface="+mn-ea"/>
              <a:cs typeface="+mn-cs"/>
            </a:endParaRPr>
          </a:p>
        </p:txBody>
      </p:sp>
      <p:sp>
        <p:nvSpPr>
          <p:cNvPr id="4" name="Slide Number Placeholder 3"/>
          <p:cNvSpPr>
            <a:spLocks noGrp="1"/>
          </p:cNvSpPr>
          <p:nvPr>
            <p:ph type="sldNum" sz="quarter" idx="5"/>
          </p:nvPr>
        </p:nvSpPr>
        <p:spPr/>
        <p:txBody>
          <a:bodyPr/>
          <a:lstStyle/>
          <a:p>
            <a:fld id="{6C4303DD-5D87-48A4-90DD-F2FCFB254C39}" type="slidenum">
              <a:rPr lang="en-US" smtClean="0"/>
              <a:t>1</a:t>
            </a:fld>
            <a:endParaRPr lang="en-US"/>
          </a:p>
        </p:txBody>
      </p:sp>
    </p:spTree>
    <p:extLst>
      <p:ext uri="{BB962C8B-B14F-4D97-AF65-F5344CB8AC3E}">
        <p14:creationId xmlns:p14="http://schemas.microsoft.com/office/powerpoint/2010/main" val="134505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The best way to learn about Lean is through training. We encourage you to take the training and inspire others to do the same.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In addition to that …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[Go through list]</a:t>
            </a:r>
          </a:p>
        </p:txBody>
      </p:sp>
      <p:sp>
        <p:nvSpPr>
          <p:cNvPr id="4" name="Slide Number Placeholder 3"/>
          <p:cNvSpPr>
            <a:spLocks noGrp="1"/>
          </p:cNvSpPr>
          <p:nvPr>
            <p:ph type="sldNum" sz="quarter" idx="5"/>
          </p:nvPr>
        </p:nvSpPr>
        <p:spPr/>
        <p:txBody>
          <a:bodyPr/>
          <a:lstStyle/>
          <a:p>
            <a:fld id="{6C4303DD-5D87-48A4-90DD-F2FCFB254C39}" type="slidenum">
              <a:rPr lang="en-US" smtClean="0"/>
              <a:t>10</a:t>
            </a:fld>
            <a:endParaRPr lang="en-US"/>
          </a:p>
        </p:txBody>
      </p:sp>
    </p:spTree>
    <p:extLst>
      <p:ext uri="{BB962C8B-B14F-4D97-AF65-F5344CB8AC3E}">
        <p14:creationId xmlns:p14="http://schemas.microsoft.com/office/powerpoint/2010/main" val="5345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close, these are the next steps you can take. </a:t>
            </a:r>
          </a:p>
          <a:p>
            <a:endParaRPr lang="en-US" dirty="0"/>
          </a:p>
          <a:p>
            <a:r>
              <a:rPr lang="en-US" dirty="0"/>
              <a:t>[Go over list]</a:t>
            </a:r>
          </a:p>
          <a:p>
            <a:endParaRPr lang="en-US" dirty="0"/>
          </a:p>
          <a:p>
            <a:r>
              <a:rPr lang="en-US" dirty="0"/>
              <a:t>Again, we really appreciate your help in making Lean successful and helping to transform Brink’s. </a:t>
            </a:r>
          </a:p>
        </p:txBody>
      </p:sp>
      <p:sp>
        <p:nvSpPr>
          <p:cNvPr id="4" name="Slide Number Placeholder 3"/>
          <p:cNvSpPr>
            <a:spLocks noGrp="1"/>
          </p:cNvSpPr>
          <p:nvPr>
            <p:ph type="sldNum" sz="quarter" idx="5"/>
          </p:nvPr>
        </p:nvSpPr>
        <p:spPr/>
        <p:txBody>
          <a:bodyPr/>
          <a:lstStyle/>
          <a:p>
            <a:fld id="{6C4303DD-5D87-48A4-90DD-F2FCFB254C39}" type="slidenum">
              <a:rPr lang="en-US" smtClean="0"/>
              <a:t>11</a:t>
            </a:fld>
            <a:endParaRPr lang="en-US"/>
          </a:p>
        </p:txBody>
      </p:sp>
    </p:spTree>
    <p:extLst>
      <p:ext uri="{BB962C8B-B14F-4D97-AF65-F5344CB8AC3E}">
        <p14:creationId xmlns:p14="http://schemas.microsoft.com/office/powerpoint/2010/main" val="48214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today. Now for any questions. </a:t>
            </a:r>
          </a:p>
        </p:txBody>
      </p:sp>
      <p:sp>
        <p:nvSpPr>
          <p:cNvPr id="4" name="Slide Number Placeholder 3"/>
          <p:cNvSpPr>
            <a:spLocks noGrp="1"/>
          </p:cNvSpPr>
          <p:nvPr>
            <p:ph type="sldNum" sz="quarter" idx="5"/>
          </p:nvPr>
        </p:nvSpPr>
        <p:spPr/>
        <p:txBody>
          <a:bodyPr/>
          <a:lstStyle/>
          <a:p>
            <a:fld id="{6C4303DD-5D87-48A4-90DD-F2FCFB254C39}" type="slidenum">
              <a:rPr lang="en-US" smtClean="0"/>
              <a:t>12</a:t>
            </a:fld>
            <a:endParaRPr lang="en-US"/>
          </a:p>
        </p:txBody>
      </p:sp>
    </p:spTree>
    <p:extLst>
      <p:ext uri="{BB962C8B-B14F-4D97-AF65-F5344CB8AC3E}">
        <p14:creationId xmlns:p14="http://schemas.microsoft.com/office/powerpoint/2010/main" val="314258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Welcome comments:</a:t>
            </a:r>
          </a:p>
          <a:p>
            <a:r>
              <a:rPr lang="en-US" sz="1200" b="0" i="0" kern="1200" dirty="0">
                <a:solidFill>
                  <a:schemeClr val="tx1"/>
                </a:solidFill>
                <a:effectLst/>
                <a:latin typeface="Arial (null)"/>
                <a:ea typeface="+mn-ea"/>
                <a:cs typeface="+mn-cs"/>
              </a:rPr>
              <a:t>Thank you for being here today.</a:t>
            </a:r>
          </a:p>
          <a:p>
            <a:r>
              <a:rPr lang="en-US" sz="1200" b="0" i="0" kern="1200" dirty="0">
                <a:solidFill>
                  <a:schemeClr val="tx1"/>
                </a:solidFill>
                <a:effectLst/>
                <a:latin typeface="Arial (null)"/>
                <a:ea typeface="+mn-ea"/>
                <a:cs typeface="+mn-cs"/>
              </a:rPr>
              <a:t>Thank you for serving as a Lean Champion. </a:t>
            </a:r>
          </a:p>
          <a:p>
            <a:r>
              <a:rPr lang="en-US" sz="1200" b="0" i="0" kern="1200" dirty="0">
                <a:solidFill>
                  <a:schemeClr val="tx1"/>
                </a:solidFill>
                <a:effectLst/>
                <a:latin typeface="Arial (null)"/>
                <a:ea typeface="+mn-ea"/>
                <a:cs typeface="+mn-cs"/>
              </a:rPr>
              <a:t>Lean is a critical part of our company strategy and you are playing a key role in ensuring its success. </a:t>
            </a:r>
          </a:p>
        </p:txBody>
      </p:sp>
      <p:sp>
        <p:nvSpPr>
          <p:cNvPr id="4" name="Slide Number Placeholder 3"/>
          <p:cNvSpPr>
            <a:spLocks noGrp="1"/>
          </p:cNvSpPr>
          <p:nvPr>
            <p:ph type="sldNum" sz="quarter" idx="10"/>
          </p:nvPr>
        </p:nvSpPr>
        <p:spPr/>
        <p:txBody>
          <a:bodyPr/>
          <a:lstStyle/>
          <a:p>
            <a:fld id="{7601EFCC-184B-004D-AFDD-C084AB2A591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1116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Arial (null)"/>
                <a:ea typeface="+mn-ea"/>
                <a:cs typeface="+mn-cs"/>
              </a:rPr>
              <a:t>We want to make sure you are set up for success as a Lean Champion and that you have the support you need.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We wanted to get all the champions together and discuss what you can expect and to answer any questions.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So today we will … [go over the agenda]</a:t>
            </a:r>
          </a:p>
        </p:txBody>
      </p:sp>
      <p:sp>
        <p:nvSpPr>
          <p:cNvPr id="4" name="Slide Number Placeholder 3"/>
          <p:cNvSpPr>
            <a:spLocks noGrp="1"/>
          </p:cNvSpPr>
          <p:nvPr>
            <p:ph type="sldNum" sz="quarter" idx="5"/>
          </p:nvPr>
        </p:nvSpPr>
        <p:spPr/>
        <p:txBody>
          <a:bodyPr/>
          <a:lstStyle/>
          <a:p>
            <a:fld id="{6C4303DD-5D87-48A4-90DD-F2FCFB254C39}" type="slidenum">
              <a:rPr lang="en-US" smtClean="0"/>
              <a:t>3</a:t>
            </a:fld>
            <a:endParaRPr lang="en-US"/>
          </a:p>
        </p:txBody>
      </p:sp>
    </p:spTree>
    <p:extLst>
      <p:ext uri="{BB962C8B-B14F-4D97-AF65-F5344CB8AC3E}">
        <p14:creationId xmlns:p14="http://schemas.microsoft.com/office/powerpoint/2010/main" val="52176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First, we always want to take a moment to remind ourselves about what Lean is and why we are expanding it across Brink’s.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Operational Excellence is one of Brink’s three strategic objectives.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Lean – as a management methodology – is what we use to help us achieve Operational Excellence by evaluating and improving our processes and performance. </a:t>
            </a:r>
          </a:p>
          <a:p>
            <a:endParaRPr lang="en-US" dirty="0"/>
          </a:p>
          <a:p>
            <a:r>
              <a:rPr lang="en-US" dirty="0"/>
              <a:t>Lean mindset, tools and practices help us:</a:t>
            </a:r>
          </a:p>
          <a:p>
            <a:r>
              <a:rPr lang="en-US" dirty="0"/>
              <a:t>Continuously improve,</a:t>
            </a:r>
          </a:p>
          <a:p>
            <a:r>
              <a:rPr lang="en-US" dirty="0"/>
              <a:t>Maximize value,</a:t>
            </a:r>
          </a:p>
          <a:p>
            <a:r>
              <a:rPr lang="en-US" dirty="0"/>
              <a:t>Create capacity, </a:t>
            </a:r>
          </a:p>
          <a:p>
            <a:r>
              <a:rPr lang="en-US" dirty="0"/>
              <a:t>Accelerate our strategy, and </a:t>
            </a:r>
          </a:p>
          <a:p>
            <a:r>
              <a:rPr lang="en-US" dirty="0"/>
              <a:t>Grow</a:t>
            </a:r>
          </a:p>
          <a:p>
            <a:endParaRPr lang="en-US" dirty="0"/>
          </a:p>
          <a:p>
            <a:r>
              <a:rPr lang="en-US" dirty="0"/>
              <a:t>Lean</a:t>
            </a:r>
            <a:r>
              <a:rPr lang="en-US" baseline="0" dirty="0"/>
              <a:t> is a proven methodology at Brink’s. We’ve had tremendous success with it in Latin America, and now we are expanding it to the rest of the world with your help.</a:t>
            </a:r>
            <a:endParaRPr lang="en-US" dirty="0"/>
          </a:p>
        </p:txBody>
      </p:sp>
      <p:sp>
        <p:nvSpPr>
          <p:cNvPr id="4" name="Slide Number Placeholder 3"/>
          <p:cNvSpPr>
            <a:spLocks noGrp="1"/>
          </p:cNvSpPr>
          <p:nvPr>
            <p:ph type="sldNum" sz="quarter" idx="5"/>
          </p:nvPr>
        </p:nvSpPr>
        <p:spPr/>
        <p:txBody>
          <a:bodyPr/>
          <a:lstStyle/>
          <a:p>
            <a:fld id="{6C4303DD-5D87-48A4-90DD-F2FCFB254C39}" type="slidenum">
              <a:rPr lang="en-US" smtClean="0"/>
              <a:t>4</a:t>
            </a:fld>
            <a:endParaRPr lang="en-US"/>
          </a:p>
        </p:txBody>
      </p:sp>
    </p:spTree>
    <p:extLst>
      <p:ext uri="{BB962C8B-B14F-4D97-AF65-F5344CB8AC3E}">
        <p14:creationId xmlns:p14="http://schemas.microsoft.com/office/powerpoint/2010/main" val="110176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While Lean does make a difference for the business of Brink’s, more than that, Lean is about and for our people.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Lean is designed to improve the way we do our jobs and our workplace culture.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Lean is a priority, which is why Brink’s is making this incredible investment in us, helping us learn and grow in ways that will benefit us at work, home and in our communities.</a:t>
            </a:r>
          </a:p>
          <a:p>
            <a:r>
              <a:rPr lang="en-US" sz="1200" b="0" i="0" kern="1200" dirty="0">
                <a:solidFill>
                  <a:schemeClr val="tx1"/>
                </a:solidFill>
                <a:effectLst/>
                <a:latin typeface="Arial (null)"/>
                <a:ea typeface="+mn-ea"/>
                <a:cs typeface="+mn-cs"/>
              </a:rPr>
              <a:t> </a:t>
            </a:r>
          </a:p>
          <a:p>
            <a:r>
              <a:rPr lang="en-US" sz="1200" b="0" i="0" kern="1200" dirty="0">
                <a:solidFill>
                  <a:schemeClr val="tx1"/>
                </a:solidFill>
                <a:effectLst/>
                <a:latin typeface="Arial (null)"/>
                <a:ea typeface="+mn-ea"/>
                <a:cs typeface="+mn-cs"/>
              </a:rPr>
              <a:t>Lean is all about us. It’s about unleashing our power and potential. With Lean, we will be empowered to think and work differently. We will be able to see ways to improve the work we do.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And we will be able to figure out how to fix or remove the frustrations we encounter as we go about our work. </a:t>
            </a:r>
          </a:p>
          <a:p>
            <a:endParaRPr lang="en-US"/>
          </a:p>
        </p:txBody>
      </p:sp>
      <p:sp>
        <p:nvSpPr>
          <p:cNvPr id="4" name="Slide Number Placeholder 3"/>
          <p:cNvSpPr>
            <a:spLocks noGrp="1"/>
          </p:cNvSpPr>
          <p:nvPr>
            <p:ph type="sldNum" sz="quarter" idx="5"/>
          </p:nvPr>
        </p:nvSpPr>
        <p:spPr/>
        <p:txBody>
          <a:bodyPr/>
          <a:lstStyle/>
          <a:p>
            <a:fld id="{6C4303DD-5D87-48A4-90DD-F2FCFB254C39}" type="slidenum">
              <a:rPr lang="en-US" smtClean="0"/>
              <a:t>5</a:t>
            </a:fld>
            <a:endParaRPr lang="en-US"/>
          </a:p>
        </p:txBody>
      </p:sp>
    </p:spTree>
    <p:extLst>
      <p:ext uri="{BB962C8B-B14F-4D97-AF65-F5344CB8AC3E}">
        <p14:creationId xmlns:p14="http://schemas.microsoft.com/office/powerpoint/2010/main" val="63956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Now let’s take a look at where we are.</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First, here are some highlights of what we’ve accomplished so far with Lean. [Go over list]</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Remember that Lean is not a temporary initiative. The work we are doing today will continue throughout the year and into the years to come. </a:t>
            </a:r>
            <a:endParaRPr lang="en-US" dirty="0"/>
          </a:p>
        </p:txBody>
      </p:sp>
      <p:sp>
        <p:nvSpPr>
          <p:cNvPr id="4" name="Slide Number Placeholder 3"/>
          <p:cNvSpPr>
            <a:spLocks noGrp="1"/>
          </p:cNvSpPr>
          <p:nvPr>
            <p:ph type="sldNum" sz="quarter" idx="5"/>
          </p:nvPr>
        </p:nvSpPr>
        <p:spPr/>
        <p:txBody>
          <a:bodyPr/>
          <a:lstStyle/>
          <a:p>
            <a:fld id="{6C4303DD-5D87-48A4-90DD-F2FCFB254C39}" type="slidenum">
              <a:rPr lang="en-US" smtClean="0"/>
              <a:t>6</a:t>
            </a:fld>
            <a:endParaRPr lang="en-US"/>
          </a:p>
        </p:txBody>
      </p:sp>
    </p:spTree>
    <p:extLst>
      <p:ext uri="{BB962C8B-B14F-4D97-AF65-F5344CB8AC3E}">
        <p14:creationId xmlns:p14="http://schemas.microsoft.com/office/powerpoint/2010/main" val="374728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ull)"/>
                <a:ea typeface="+mn-ea"/>
                <a:cs typeface="+mn-cs"/>
              </a:rPr>
              <a:t>Now let’s look at where we are going with Lean for the next few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u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ull)"/>
                <a:ea typeface="+mn-ea"/>
                <a:cs typeface="+mn-cs"/>
              </a:rPr>
              <a:t>[go over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u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ull)"/>
                <a:ea typeface="+mn-ea"/>
                <a:cs typeface="+mn-cs"/>
              </a:rPr>
              <a:t>If plans or timelines change, we will keep you informed.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u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ull)"/>
                <a:ea typeface="+mn-ea"/>
                <a:cs typeface="+mn-cs"/>
              </a:rPr>
              <a:t>As a reminder, Lean is not temporary. Lean is the way we do business at Lean and the way we can help drive Operational Excellence.</a:t>
            </a:r>
          </a:p>
        </p:txBody>
      </p:sp>
      <p:sp>
        <p:nvSpPr>
          <p:cNvPr id="4" name="Slide Number Placeholder 3"/>
          <p:cNvSpPr>
            <a:spLocks noGrp="1"/>
          </p:cNvSpPr>
          <p:nvPr>
            <p:ph type="sldNum" sz="quarter" idx="5"/>
          </p:nvPr>
        </p:nvSpPr>
        <p:spPr/>
        <p:txBody>
          <a:bodyPr/>
          <a:lstStyle/>
          <a:p>
            <a:fld id="{6C4303DD-5D87-48A4-90DD-F2FCFB254C39}" type="slidenum">
              <a:rPr lang="en-US" smtClean="0"/>
              <a:t>7</a:t>
            </a:fld>
            <a:endParaRPr lang="en-US"/>
          </a:p>
        </p:txBody>
      </p:sp>
    </p:spTree>
    <p:extLst>
      <p:ext uri="{BB962C8B-B14F-4D97-AF65-F5344CB8AC3E}">
        <p14:creationId xmlns:p14="http://schemas.microsoft.com/office/powerpoint/2010/main" val="324047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following roles were created to help drive the implementation and adoption of Lean across the company.</a:t>
            </a:r>
          </a:p>
          <a:p>
            <a:pPr marL="0" indent="0">
              <a:buNone/>
            </a:pPr>
            <a:endParaRPr lang="en-US" dirty="0"/>
          </a:p>
          <a:p>
            <a:pPr marL="0" indent="0">
              <a:buNone/>
            </a:pPr>
            <a:r>
              <a:rPr lang="en-US" dirty="0"/>
              <a:t>[Go over roles]</a:t>
            </a:r>
          </a:p>
          <a:p>
            <a:pPr marL="0" indent="0">
              <a:buNone/>
            </a:pPr>
            <a:endParaRPr lang="en-US" dirty="0"/>
          </a:p>
          <a:p>
            <a:pPr marL="0" indent="0">
              <a:buNone/>
            </a:pPr>
            <a:r>
              <a:rPr lang="en-US" dirty="0"/>
              <a:t>These roles are considered best practices for Lean adoption and have worked well in Latin America where Lean methodology has been in place for the past few years.</a:t>
            </a:r>
          </a:p>
          <a:p>
            <a:endParaRPr lang="en-US" sz="1200" b="0" i="0" kern="1200" dirty="0">
              <a:solidFill>
                <a:schemeClr val="tx1"/>
              </a:solidFill>
              <a:effectLst/>
              <a:latin typeface="Arial (null)"/>
              <a:ea typeface="+mn-ea"/>
              <a:cs typeface="+mn-cs"/>
            </a:endParaRPr>
          </a:p>
        </p:txBody>
      </p:sp>
      <p:sp>
        <p:nvSpPr>
          <p:cNvPr id="4" name="Slide Number Placeholder 3"/>
          <p:cNvSpPr>
            <a:spLocks noGrp="1"/>
          </p:cNvSpPr>
          <p:nvPr>
            <p:ph type="sldNum" sz="quarter" idx="5"/>
          </p:nvPr>
        </p:nvSpPr>
        <p:spPr/>
        <p:txBody>
          <a:bodyPr/>
          <a:lstStyle/>
          <a:p>
            <a:fld id="{6C4303DD-5D87-48A4-90DD-F2FCFB254C39}" type="slidenum">
              <a:rPr lang="en-US" smtClean="0"/>
              <a:t>8</a:t>
            </a:fld>
            <a:endParaRPr lang="en-US"/>
          </a:p>
        </p:txBody>
      </p:sp>
    </p:spTree>
    <p:extLst>
      <p:ext uri="{BB962C8B-B14F-4D97-AF65-F5344CB8AC3E}">
        <p14:creationId xmlns:p14="http://schemas.microsoft.com/office/powerpoint/2010/main" val="50624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these individuals make up the Operational Excellence Council. </a:t>
            </a:r>
          </a:p>
          <a:p>
            <a:endParaRPr lang="en-US" dirty="0"/>
          </a:p>
          <a:p>
            <a:r>
              <a:rPr lang="en-US" dirty="0"/>
              <a:t>They are a great resource for you. </a:t>
            </a:r>
          </a:p>
        </p:txBody>
      </p:sp>
      <p:sp>
        <p:nvSpPr>
          <p:cNvPr id="4" name="Slide Number Placeholder 3"/>
          <p:cNvSpPr>
            <a:spLocks noGrp="1"/>
          </p:cNvSpPr>
          <p:nvPr>
            <p:ph type="sldNum" sz="quarter" idx="5"/>
          </p:nvPr>
        </p:nvSpPr>
        <p:spPr/>
        <p:txBody>
          <a:bodyPr/>
          <a:lstStyle/>
          <a:p>
            <a:fld id="{6C4303DD-5D87-48A4-90DD-F2FCFB254C39}" type="slidenum">
              <a:rPr lang="en-US" smtClean="0"/>
              <a:t>9</a:t>
            </a:fld>
            <a:endParaRPr lang="en-US"/>
          </a:p>
        </p:txBody>
      </p:sp>
    </p:spTree>
    <p:extLst>
      <p:ext uri="{BB962C8B-B14F-4D97-AF65-F5344CB8AC3E}">
        <p14:creationId xmlns:p14="http://schemas.microsoft.com/office/powerpoint/2010/main" val="1171026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548640" y="4542788"/>
            <a:ext cx="11102023" cy="400110"/>
          </a:xfrm>
          <a:prstGeom prst="rect">
            <a:avLst/>
          </a:prstGeo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1B964F-0EBF-D34D-843C-5219780E6287}"/>
              </a:ext>
            </a:extLst>
          </p:cNvPr>
          <p:cNvGrpSpPr/>
          <p:nvPr userDrawn="1"/>
        </p:nvGrpSpPr>
        <p:grpSpPr>
          <a:xfrm>
            <a:off x="9442027" y="5606021"/>
            <a:ext cx="2129705" cy="915466"/>
            <a:chOff x="5060950" y="1804877"/>
            <a:chExt cx="2129705" cy="915466"/>
          </a:xfrm>
        </p:grpSpPr>
        <p:pic>
          <p:nvPicPr>
            <p:cNvPr id="11" name="Picture 10">
              <a:extLst>
                <a:ext uri="{FF2B5EF4-FFF2-40B4-BE49-F238E27FC236}">
                  <a16:creationId xmlns:a16="http://schemas.microsoft.com/office/drawing/2014/main" id="{8856E397-41BB-664D-89AD-FEB93A3574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9" name="Picture 8">
              <a:extLst>
                <a:ext uri="{FF2B5EF4-FFF2-40B4-BE49-F238E27FC236}">
                  <a16:creationId xmlns:a16="http://schemas.microsoft.com/office/drawing/2014/main" id="{B1330A73-8E86-AB4F-9382-C51F27F3D826}"/>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6346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5" name="Footer Placeholder 3">
            <a:extLst>
              <a:ext uri="{FF2B5EF4-FFF2-40B4-BE49-F238E27FC236}">
                <a16:creationId xmlns:a16="http://schemas.microsoft.com/office/drawing/2014/main" id="{E695929E-278A-054C-A606-DDFCBE1A5D4B}"/>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8431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3" name="Text Placeholder 6">
            <a:extLst>
              <a:ext uri="{FF2B5EF4-FFF2-40B4-BE49-F238E27FC236}">
                <a16:creationId xmlns:a16="http://schemas.microsoft.com/office/drawing/2014/main" id="{A0EF9924-310D-E74D-A518-CE3FEAC9E30A}"/>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Footer Placeholder 3">
            <a:extLst>
              <a:ext uri="{FF2B5EF4-FFF2-40B4-BE49-F238E27FC236}">
                <a16:creationId xmlns:a16="http://schemas.microsoft.com/office/drawing/2014/main" id="{FFFB2829-C228-AC47-8564-7511AF571003}"/>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7821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head, Content &amp; Footnotes Half-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6096000" y="0"/>
            <a:ext cx="6094967" cy="6858000"/>
          </a:xfrm>
          <a:prstGeom prst="rect">
            <a:avLst/>
          </a:prstGeom>
          <a:solidFill>
            <a:schemeClr val="accent5">
              <a:lumMod val="20000"/>
              <a:lumOff val="80000"/>
            </a:schemeClr>
          </a:solidFill>
        </p:spPr>
        <p:txBody>
          <a:bodyPr anchor="ctr" anchorCtr="0">
            <a:noAutofit/>
          </a:bodyPr>
          <a:lstStyle>
            <a:lvl1pPr marL="0" indent="0" algn="ctr">
              <a:buNone/>
              <a:defRPr sz="1400"/>
            </a:lvl1pPr>
          </a:lstStyle>
          <a:p>
            <a:r>
              <a:rPr lang="en-US"/>
              <a:t>Insert Image</a:t>
            </a:r>
          </a:p>
        </p:txBody>
      </p:sp>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548640" y="457200"/>
            <a:ext cx="5332395" cy="424732"/>
          </a:xfrm>
          <a:prstGeom prst="rect">
            <a:avLst/>
          </a:prstGeom>
        </p:spPr>
        <p:txBody>
          <a:bodyPr/>
          <a:lstStyle/>
          <a:p>
            <a:r>
              <a:rPr lang="en-US" dirty="0"/>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548640" y="822960"/>
            <a:ext cx="5332395" cy="369332"/>
          </a:xfrm>
          <a:prstGeom prst="rect">
            <a:avLst/>
          </a:prstGeom>
        </p:spPr>
        <p:txBody>
          <a:bodyPr/>
          <a:lstStyle>
            <a:lvl1pPr marL="0" indent="0">
              <a:buFontTx/>
              <a:buNone/>
              <a:defRPr sz="1800"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40" y="1371600"/>
            <a:ext cx="5332395"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E65675C0-F8C8-F44E-BD12-F683C53B429C}"/>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7" name="Slide Number Placeholder 3">
            <a:extLst>
              <a:ext uri="{FF2B5EF4-FFF2-40B4-BE49-F238E27FC236}">
                <a16:creationId xmlns:a16="http://schemas.microsoft.com/office/drawing/2014/main" id="{6856F1D8-9148-1F49-87F6-5248E2CBB07D}"/>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18" name="Picture 17">
            <a:extLst>
              <a:ext uri="{FF2B5EF4-FFF2-40B4-BE49-F238E27FC236}">
                <a16:creationId xmlns:a16="http://schemas.microsoft.com/office/drawing/2014/main" id="{0947BDA5-8694-1F47-AA83-E455E856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19" name="Footer Placeholder 3">
            <a:extLst>
              <a:ext uri="{FF2B5EF4-FFF2-40B4-BE49-F238E27FC236}">
                <a16:creationId xmlns:a16="http://schemas.microsoft.com/office/drawing/2014/main" id="{3F817118-BA83-D142-8E0A-1F2BC6CDD98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1037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Financials, Content &amp; Footnotes Split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39" y="1371600"/>
            <a:ext cx="5349240"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6310967" y="1371600"/>
            <a:ext cx="5347633"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88CB1EED-E29E-B143-A692-EBE76951503B}"/>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4" name="Text Placeholder 6">
            <a:extLst>
              <a:ext uri="{FF2B5EF4-FFF2-40B4-BE49-F238E27FC236}">
                <a16:creationId xmlns:a16="http://schemas.microsoft.com/office/drawing/2014/main" id="{44061824-525E-1242-9087-C1A37679BB3E}"/>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15" name="Title 1">
            <a:extLst>
              <a:ext uri="{FF2B5EF4-FFF2-40B4-BE49-F238E27FC236}">
                <a16:creationId xmlns:a16="http://schemas.microsoft.com/office/drawing/2014/main" id="{E3B5274F-5C3C-9140-8A8B-7F29E09A2957}"/>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9">
            <a:extLst>
              <a:ext uri="{FF2B5EF4-FFF2-40B4-BE49-F238E27FC236}">
                <a16:creationId xmlns:a16="http://schemas.microsoft.com/office/drawing/2014/main" id="{BF45D231-10DF-8448-879A-BC3D42444F8A}"/>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6" name="Footer Placeholder 3">
            <a:extLst>
              <a:ext uri="{FF2B5EF4-FFF2-40B4-BE49-F238E27FC236}">
                <a16:creationId xmlns:a16="http://schemas.microsoft.com/office/drawing/2014/main" id="{AEAF060D-4719-3F48-80D0-6784ED7665F0}"/>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857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70F3EEEF-3507-7B42-ACDF-75322ACEF74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274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inancials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D7FCDEEB-8F5E-4940-8309-A6C59D3E8C87}"/>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7" name="Footer Placeholder 3">
            <a:extLst>
              <a:ext uri="{FF2B5EF4-FFF2-40B4-BE49-F238E27FC236}">
                <a16:creationId xmlns:a16="http://schemas.microsoft.com/office/drawing/2014/main" id="{2782CA9A-058A-324F-9E44-DABBB4448CF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9100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1EC81F-C854-8249-803D-8BE77AD3FD85}"/>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0773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head,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11102023"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44E81BB8-F9CF-5D4D-84D6-575AB8E96E22}"/>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76CB48DA-1B17-DB4E-970D-D429658CF789}"/>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9169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082B6364-FAC3-7149-A789-D301AA03B36D}"/>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24B59B4E-9AB6-774D-86B2-BEACB624E8E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1269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4" name="Text Placeholder 9">
            <a:extLst>
              <a:ext uri="{FF2B5EF4-FFF2-40B4-BE49-F238E27FC236}">
                <a16:creationId xmlns:a16="http://schemas.microsoft.com/office/drawing/2014/main" id="{9C61031F-A7CA-7A4E-B99A-FDD2B33B04A1}"/>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857728D3-988B-CB43-9024-579BD12C3147}"/>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4425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cxnSp>
        <p:nvCxnSpPr>
          <p:cNvPr id="13" name="Straight Connector 12">
            <a:extLst>
              <a:ext uri="{FF2B5EF4-FFF2-40B4-BE49-F238E27FC236}">
                <a16:creationId xmlns:a16="http://schemas.microsoft.com/office/drawing/2014/main" id="{B284703C-D051-2C45-BD08-84201DDF664B}"/>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AC1B889-EA78-1B4E-8923-085E44AB8A0A}"/>
              </a:ext>
            </a:extLst>
          </p:cNvPr>
          <p:cNvGrpSpPr/>
          <p:nvPr userDrawn="1"/>
        </p:nvGrpSpPr>
        <p:grpSpPr>
          <a:xfrm>
            <a:off x="9442027" y="5606021"/>
            <a:ext cx="2129705" cy="915466"/>
            <a:chOff x="5060950" y="1804877"/>
            <a:chExt cx="2129705" cy="915466"/>
          </a:xfrm>
        </p:grpSpPr>
        <p:pic>
          <p:nvPicPr>
            <p:cNvPr id="15" name="Picture 14">
              <a:extLst>
                <a:ext uri="{FF2B5EF4-FFF2-40B4-BE49-F238E27FC236}">
                  <a16:creationId xmlns:a16="http://schemas.microsoft.com/office/drawing/2014/main" id="{C8F399F9-8443-E447-BA18-7C35C770E7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16" name="Picture 15">
              <a:extLst>
                <a:ext uri="{FF2B5EF4-FFF2-40B4-BE49-F238E27FC236}">
                  <a16:creationId xmlns:a16="http://schemas.microsoft.com/office/drawing/2014/main" id="{D2F0B9E1-5443-EF48-9546-6906FE61511C}"/>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21090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415D7C8F-ADE0-9D41-9801-CE081EB114C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5904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Text Placeholder 9">
            <a:extLst>
              <a:ext uri="{FF2B5EF4-FFF2-40B4-BE49-F238E27FC236}">
                <a16:creationId xmlns:a16="http://schemas.microsoft.com/office/drawing/2014/main" id="{6EE8C7AC-A721-8F42-B47B-72579F6B81BD}"/>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C8F72D59-C3CE-AC49-B42B-EC3CD80E9A6F}"/>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3835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00D42007-3473-4B49-9B20-ED424DD32249}"/>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875ECAA7-9151-7348-BE23-7FF898C7349E}"/>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4402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inancials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14983B15-8875-F94C-91F1-F3BC2D39119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ADDCDAAE-057F-F24D-8FEE-54A869FF5F8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9439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mp; Finan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8" name="Text Placeholder 6">
            <a:extLst>
              <a:ext uri="{FF2B5EF4-FFF2-40B4-BE49-F238E27FC236}">
                <a16:creationId xmlns:a16="http://schemas.microsoft.com/office/drawing/2014/main" id="{7023CEB4-A427-5E47-831A-51FFAC0BF8D3}"/>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F0DCB30B-4D27-3E44-81BD-0A72211059A4}"/>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719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7" name="Footer Placeholder 3">
            <a:extLst>
              <a:ext uri="{FF2B5EF4-FFF2-40B4-BE49-F238E27FC236}">
                <a16:creationId xmlns:a16="http://schemas.microsoft.com/office/drawing/2014/main" id="{6CB4F39D-CE91-9A40-9593-72F1570375F6}"/>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2361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45CA2C7-E62E-814F-A5F6-E2FE73BB84C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0069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541338" y="457200"/>
            <a:ext cx="11117262"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541338" y="1371600"/>
            <a:ext cx="11117262"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3F1C85C1-37BF-3D41-B034-B576FA8A835C}"/>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6" name="Picture 5">
            <a:extLst>
              <a:ext uri="{FF2B5EF4-FFF2-40B4-BE49-F238E27FC236}">
                <a16:creationId xmlns:a16="http://schemas.microsoft.com/office/drawing/2014/main" id="{F7AF3F7A-B01D-AE4A-88B7-C985C5661AC8}"/>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4" name="Footer Placeholder 3">
            <a:extLst>
              <a:ext uri="{FF2B5EF4-FFF2-40B4-BE49-F238E27FC236}">
                <a16:creationId xmlns:a16="http://schemas.microsoft.com/office/drawing/2014/main" id="{C898C179-5862-BE4E-AF43-ACD97DCC0D1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pic>
        <p:nvPicPr>
          <p:cNvPr id="10" name="Picture 9">
            <a:extLst>
              <a:ext uri="{FF2B5EF4-FFF2-40B4-BE49-F238E27FC236}">
                <a16:creationId xmlns:a16="http://schemas.microsoft.com/office/drawing/2014/main" id="{1FFDB959-6FF3-D447-99FD-893FB68F633E}"/>
              </a:ext>
            </a:extLst>
          </p:cNvPr>
          <p:cNvPicPr>
            <a:picLocks noChangeAspect="1"/>
          </p:cNvPicPr>
          <p:nvPr userDrawn="1"/>
        </p:nvPicPr>
        <p:blipFill>
          <a:blip r:embed="rId22"/>
          <a:stretch>
            <a:fillRect/>
          </a:stretch>
        </p:blipFill>
        <p:spPr>
          <a:xfrm>
            <a:off x="10111580" y="417153"/>
            <a:ext cx="1463675" cy="504825"/>
          </a:xfrm>
          <a:prstGeom prst="rect">
            <a:avLst/>
          </a:prstGeom>
        </p:spPr>
      </p:pic>
    </p:spTree>
    <p:extLst>
      <p:ext uri="{BB962C8B-B14F-4D97-AF65-F5344CB8AC3E}">
        <p14:creationId xmlns:p14="http://schemas.microsoft.com/office/powerpoint/2010/main" val="11139617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89" r:id="rId4"/>
    <p:sldLayoutId id="2147483832" r:id="rId5"/>
    <p:sldLayoutId id="2147483833" r:id="rId6"/>
    <p:sldLayoutId id="2147483834" r:id="rId7"/>
    <p:sldLayoutId id="2147483835" r:id="rId8"/>
    <p:sldLayoutId id="2147483836" r:id="rId9"/>
    <p:sldLayoutId id="2147483837" r:id="rId10"/>
    <p:sldLayoutId id="2147483888" r:id="rId11"/>
    <p:sldLayoutId id="2147483838" r:id="rId12"/>
    <p:sldLayoutId id="2147483839" r:id="rId13"/>
    <p:sldLayoutId id="2147483840" r:id="rId14"/>
    <p:sldLayoutId id="2147483841" r:id="rId15"/>
    <p:sldLayoutId id="2147483842" r:id="rId16"/>
    <p:sldLayoutId id="2147483844" r:id="rId17"/>
    <p:sldLayoutId id="2147483891" r:id="rId18"/>
    <p:sldLayoutId id="214748389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jpe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jpeg"/><Relationship Id="rId4" Type="http://schemas.openxmlformats.org/officeDocument/2006/relationships/image" Target="../media/image7.jpe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F38817-6C82-EC4D-95ED-22261D90D638}"/>
              </a:ext>
            </a:extLst>
          </p:cNvPr>
          <p:cNvSpPr>
            <a:spLocks noGrp="1"/>
          </p:cNvSpPr>
          <p:nvPr>
            <p:ph type="title"/>
          </p:nvPr>
        </p:nvSpPr>
        <p:spPr/>
        <p:txBody>
          <a:bodyPr/>
          <a:lstStyle/>
          <a:p>
            <a:r>
              <a:rPr lang="en-US"/>
              <a:t>Instructions</a:t>
            </a:r>
          </a:p>
        </p:txBody>
      </p:sp>
      <p:sp>
        <p:nvSpPr>
          <p:cNvPr id="12" name="Content Placeholder 11">
            <a:extLst>
              <a:ext uri="{FF2B5EF4-FFF2-40B4-BE49-F238E27FC236}">
                <a16:creationId xmlns:a16="http://schemas.microsoft.com/office/drawing/2014/main" id="{9220FE74-F6A0-7948-B39E-07FC14DD744A}"/>
              </a:ext>
            </a:extLst>
          </p:cNvPr>
          <p:cNvSpPr>
            <a:spLocks noGrp="1"/>
          </p:cNvSpPr>
          <p:nvPr>
            <p:ph sz="quarter" idx="13"/>
          </p:nvPr>
        </p:nvSpPr>
        <p:spPr>
          <a:xfrm>
            <a:off x="541338" y="1371600"/>
            <a:ext cx="11116627" cy="4293483"/>
          </a:xfrm>
        </p:spPr>
        <p:txBody>
          <a:bodyPr/>
          <a:lstStyle/>
          <a:p>
            <a:pPr marL="7938" indent="0">
              <a:spcAft>
                <a:spcPts val="1000"/>
              </a:spcAft>
              <a:buNone/>
            </a:pPr>
            <a:r>
              <a:rPr lang="en-US" b="1"/>
              <a:t>Below are instructions about this presentation. </a:t>
            </a:r>
          </a:p>
          <a:p>
            <a:pPr marL="344488" indent="-146050">
              <a:spcAft>
                <a:spcPts val="2000"/>
              </a:spcAft>
            </a:pPr>
            <a:r>
              <a:rPr lang="en-US"/>
              <a:t>This presentation is about what to expect as a Lean Champion and helps establish a unified approach to rolling out Lean across the company. </a:t>
            </a:r>
          </a:p>
          <a:p>
            <a:pPr marL="344488" indent="-146050">
              <a:spcAft>
                <a:spcPts val="2000"/>
              </a:spcAft>
            </a:pPr>
            <a:r>
              <a:rPr lang="en-US"/>
              <a:t>If your country or team has already implemented Lean, you don’t need to change anything. However, please review this information and consider adding what’s helpful to what you are already doing.</a:t>
            </a:r>
          </a:p>
          <a:p>
            <a:pPr marL="344488" indent="-146050">
              <a:spcAft>
                <a:spcPts val="2000"/>
              </a:spcAft>
            </a:pPr>
            <a:r>
              <a:rPr lang="en-US"/>
              <a:t>As you go through the information, please update or customize – if needed – to reflect the details about the Lean rollout in your area. </a:t>
            </a:r>
          </a:p>
          <a:p>
            <a:pPr marL="344488" indent="-146050">
              <a:spcAft>
                <a:spcPts val="2000"/>
              </a:spcAft>
            </a:pPr>
            <a:r>
              <a:rPr lang="en-US"/>
              <a:t>On slide 11, Regional OpEx leaders should add any additional content / messaging that is appropriate for your countries.</a:t>
            </a:r>
          </a:p>
          <a:p>
            <a:pPr marL="344488" indent="-146050">
              <a:spcAft>
                <a:spcPts val="2000"/>
              </a:spcAft>
            </a:pPr>
            <a:r>
              <a:rPr lang="en-US"/>
              <a:t>We recommend that you keep your country’s HR team up-to-date about the details of the Lean rollout. Their collaboration will be key in ensuring successful Lean training and adoption.</a:t>
            </a:r>
          </a:p>
        </p:txBody>
      </p:sp>
      <p:sp>
        <p:nvSpPr>
          <p:cNvPr id="13" name="Footer Placeholder 12">
            <a:extLst>
              <a:ext uri="{FF2B5EF4-FFF2-40B4-BE49-F238E27FC236}">
                <a16:creationId xmlns:a16="http://schemas.microsoft.com/office/drawing/2014/main" id="{96266254-EFA5-C24B-82D8-99966ECEF0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427082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0785-25EE-7440-A8CF-DC8D129B30E8}"/>
              </a:ext>
            </a:extLst>
          </p:cNvPr>
          <p:cNvSpPr>
            <a:spLocks noGrp="1"/>
          </p:cNvSpPr>
          <p:nvPr>
            <p:ph type="title"/>
          </p:nvPr>
        </p:nvSpPr>
        <p:spPr/>
        <p:txBody>
          <a:bodyPr/>
          <a:lstStyle/>
          <a:p>
            <a:r>
              <a:rPr lang="en-US"/>
              <a:t>Additional Support &amp; Resources</a:t>
            </a:r>
          </a:p>
        </p:txBody>
      </p:sp>
      <p:sp>
        <p:nvSpPr>
          <p:cNvPr id="3" name="Content Placeholder 2">
            <a:extLst>
              <a:ext uri="{FF2B5EF4-FFF2-40B4-BE49-F238E27FC236}">
                <a16:creationId xmlns:a16="http://schemas.microsoft.com/office/drawing/2014/main" id="{C67CD214-AE73-7D46-92D6-E63D474F4748}"/>
              </a:ext>
            </a:extLst>
          </p:cNvPr>
          <p:cNvSpPr>
            <a:spLocks noGrp="1"/>
          </p:cNvSpPr>
          <p:nvPr>
            <p:ph sz="quarter" idx="13"/>
          </p:nvPr>
        </p:nvSpPr>
        <p:spPr>
          <a:xfrm>
            <a:off x="541339" y="1371600"/>
            <a:ext cx="7048181" cy="2936701"/>
          </a:xfrm>
        </p:spPr>
        <p:txBody>
          <a:bodyPr/>
          <a:lstStyle/>
          <a:p>
            <a:pPr marL="0" indent="0">
              <a:buNone/>
            </a:pPr>
            <a:r>
              <a:rPr lang="en-US"/>
              <a:t>Training is the main component in learning about Lean. However, other resources are available, including:</a:t>
            </a:r>
          </a:p>
          <a:p>
            <a:pPr marL="344488" indent="-146050">
              <a:spcAft>
                <a:spcPts val="2000"/>
              </a:spcAft>
            </a:pPr>
            <a:r>
              <a:rPr lang="en-US"/>
              <a:t>The Lean handbook, flash cards and other resources are on the Center of Excellence SharePoint site.</a:t>
            </a:r>
          </a:p>
          <a:p>
            <a:pPr marL="344488" indent="-146050">
              <a:spcAft>
                <a:spcPts val="2000"/>
              </a:spcAft>
            </a:pPr>
            <a:r>
              <a:rPr lang="en-US"/>
              <a:t>Lean videos are available featuring leaders talking about the importance of Lean in their regions.</a:t>
            </a:r>
          </a:p>
          <a:p>
            <a:pPr marL="344488" indent="-146050">
              <a:spcAft>
                <a:spcPts val="2000"/>
              </a:spcAft>
            </a:pPr>
            <a:r>
              <a:rPr lang="en-US"/>
              <a:t>Operational Excellence leaders and Lean coaches can answer questions, discuss concepts and provide support. </a:t>
            </a:r>
          </a:p>
        </p:txBody>
      </p:sp>
      <p:sp>
        <p:nvSpPr>
          <p:cNvPr id="4" name="Footer Placeholder 3">
            <a:extLst>
              <a:ext uri="{FF2B5EF4-FFF2-40B4-BE49-F238E27FC236}">
                <a16:creationId xmlns:a16="http://schemas.microsoft.com/office/drawing/2014/main" id="{22C3B557-594A-EC4C-A32A-F5ADD756DB2E}"/>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28427BDA-5296-C247-AC7D-B14F45B82B9F}"/>
              </a:ext>
            </a:extLst>
          </p:cNvPr>
          <p:cNvSpPr txBox="1"/>
          <p:nvPr/>
        </p:nvSpPr>
        <p:spPr>
          <a:xfrm>
            <a:off x="8106266" y="1371600"/>
            <a:ext cx="3401471" cy="2254463"/>
          </a:xfrm>
          <a:prstGeom prst="rect">
            <a:avLst/>
          </a:prstGeom>
          <a:ln w="6350">
            <a:solidFill>
              <a:schemeClr val="bg1">
                <a:lumMod val="50000"/>
              </a:schemeClr>
            </a:solidFill>
          </a:ln>
        </p:spPr>
        <p:txBody>
          <a:bodyPr wrap="square" lIns="91440" tIns="91440" rIns="91440" bIns="91440" rtlCol="0">
            <a:spAutoFit/>
          </a:bodyPr>
          <a:lstStyle/>
          <a:p>
            <a:r>
              <a:rPr lang="en-US" sz="1600" b="1" dirty="0"/>
              <a:t>Optional Books &amp; Resources</a:t>
            </a:r>
          </a:p>
          <a:p>
            <a:pPr marL="285750" indent="-169863" fontAlgn="ctr">
              <a:spcAft>
                <a:spcPts val="900"/>
              </a:spcAft>
              <a:buFont typeface="Arial" panose="020B0604020202020204" pitchFamily="34" charset="0"/>
              <a:buChar char="•"/>
            </a:pPr>
            <a:r>
              <a:rPr lang="en-US" sz="1600" i="1" dirty="0">
                <a:latin typeface="+mj-lt"/>
              </a:rPr>
              <a:t>Everything I Know about Lean I learned in First Grade</a:t>
            </a:r>
            <a:endParaRPr lang="en-US" sz="1600" dirty="0">
              <a:latin typeface="+mj-lt"/>
            </a:endParaRPr>
          </a:p>
          <a:p>
            <a:pPr marL="285750" indent="-169863" fontAlgn="ctr">
              <a:spcAft>
                <a:spcPts val="900"/>
              </a:spcAft>
              <a:buFont typeface="Arial" panose="020B0604020202020204" pitchFamily="34" charset="0"/>
              <a:buChar char="•"/>
            </a:pPr>
            <a:r>
              <a:rPr lang="en-US" sz="1600" dirty="0">
                <a:latin typeface="+mj-lt"/>
              </a:rPr>
              <a:t>Managing to Learn</a:t>
            </a:r>
          </a:p>
          <a:p>
            <a:pPr marL="285750" indent="-169863" fontAlgn="ctr">
              <a:spcAft>
                <a:spcPts val="900"/>
              </a:spcAft>
              <a:buFont typeface="Arial" panose="020B0604020202020204" pitchFamily="34" charset="0"/>
              <a:buChar char="•"/>
            </a:pPr>
            <a:r>
              <a:rPr lang="en-US" sz="1600" dirty="0">
                <a:latin typeface="+mj-lt"/>
              </a:rPr>
              <a:t>5S for Operators</a:t>
            </a:r>
          </a:p>
          <a:p>
            <a:pPr marL="285750" indent="-169863" fontAlgn="ctr">
              <a:spcAft>
                <a:spcPts val="900"/>
              </a:spcAft>
              <a:buFont typeface="Arial" panose="020B0604020202020204" pitchFamily="34" charset="0"/>
              <a:buChar char="•"/>
            </a:pPr>
            <a:r>
              <a:rPr lang="en-US" sz="1600" dirty="0">
                <a:latin typeface="+mj-lt"/>
              </a:rPr>
              <a:t>Videos (available in our SharePoint Knowledge Library)</a:t>
            </a:r>
          </a:p>
        </p:txBody>
      </p:sp>
    </p:spTree>
    <p:extLst>
      <p:ext uri="{BB962C8B-B14F-4D97-AF65-F5344CB8AC3E}">
        <p14:creationId xmlns:p14="http://schemas.microsoft.com/office/powerpoint/2010/main" val="11656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CED4-5FE8-634D-9326-D124F2241892}"/>
              </a:ext>
            </a:extLst>
          </p:cNvPr>
          <p:cNvSpPr>
            <a:spLocks noGrp="1"/>
          </p:cNvSpPr>
          <p:nvPr>
            <p:ph type="title"/>
          </p:nvPr>
        </p:nvSpPr>
        <p:spPr/>
        <p:txBody>
          <a:bodyPr/>
          <a:lstStyle/>
          <a:p>
            <a:r>
              <a:rPr lang="en-US"/>
              <a:t>What’s Next</a:t>
            </a:r>
          </a:p>
        </p:txBody>
      </p:sp>
      <p:sp>
        <p:nvSpPr>
          <p:cNvPr id="3" name="Content Placeholder 2">
            <a:extLst>
              <a:ext uri="{FF2B5EF4-FFF2-40B4-BE49-F238E27FC236}">
                <a16:creationId xmlns:a16="http://schemas.microsoft.com/office/drawing/2014/main" id="{99D81685-E062-FC4D-93B9-F380921984B4}"/>
              </a:ext>
            </a:extLst>
          </p:cNvPr>
          <p:cNvSpPr>
            <a:spLocks noGrp="1"/>
          </p:cNvSpPr>
          <p:nvPr>
            <p:ph sz="quarter" idx="13"/>
          </p:nvPr>
        </p:nvSpPr>
        <p:spPr>
          <a:xfrm>
            <a:off x="541338" y="1371600"/>
            <a:ext cx="11116627" cy="4401205"/>
          </a:xfrm>
        </p:spPr>
        <p:txBody>
          <a:bodyPr/>
          <a:lstStyle/>
          <a:p>
            <a:pPr>
              <a:spcAft>
                <a:spcPts val="3000"/>
              </a:spcAft>
            </a:pPr>
            <a:r>
              <a:rPr lang="en-US" b="1"/>
              <a:t>Stay connected:</a:t>
            </a:r>
            <a:r>
              <a:rPr lang="en-US"/>
              <a:t> Set a meeting with your regional leader (if you haven’t already) to determine next steps and how to coordinate Lean efforts in your country.</a:t>
            </a:r>
          </a:p>
          <a:p>
            <a:pPr>
              <a:spcAft>
                <a:spcPts val="3000"/>
              </a:spcAft>
            </a:pPr>
            <a:r>
              <a:rPr lang="en-US" b="1"/>
              <a:t>Encourage training:</a:t>
            </a:r>
            <a:r>
              <a:rPr lang="en-US"/>
              <a:t> Push out &amp; support training. Take Bronze training, if you haven’t already. Encourage country leaders &amp; management teams to get trained. </a:t>
            </a:r>
          </a:p>
          <a:p>
            <a:pPr>
              <a:spcAft>
                <a:spcPts val="3000"/>
              </a:spcAft>
            </a:pPr>
            <a:r>
              <a:rPr lang="en-US" b="1"/>
              <a:t>Gather success stories:</a:t>
            </a:r>
            <a:r>
              <a:rPr lang="en-US"/>
              <a:t> Collect success stories as training and Lean is implemented in your region. Share with your regional leader. </a:t>
            </a:r>
          </a:p>
          <a:p>
            <a:pPr>
              <a:spcAft>
                <a:spcPts val="3000"/>
              </a:spcAft>
            </a:pPr>
            <a:r>
              <a:rPr lang="en-US" b="1"/>
              <a:t>Increase awareness:</a:t>
            </a:r>
            <a:r>
              <a:rPr lang="en-US"/>
              <a:t> Use Lean communications toolkit to increase Lean awareness, understanding and enthusiasm. Keep HR updated. </a:t>
            </a:r>
          </a:p>
          <a:p>
            <a:pPr>
              <a:spcAft>
                <a:spcPts val="3000"/>
              </a:spcAft>
            </a:pPr>
            <a:r>
              <a:rPr lang="en-US" b="1"/>
              <a:t>Provide feedback:</a:t>
            </a:r>
            <a:r>
              <a:rPr lang="en-US"/>
              <a:t> Take the forthcoming survey designed to inform future initiatives and resources to support the Lean rollout.</a:t>
            </a:r>
          </a:p>
        </p:txBody>
      </p:sp>
      <p:sp>
        <p:nvSpPr>
          <p:cNvPr id="4" name="Footer Placeholder 3">
            <a:extLst>
              <a:ext uri="{FF2B5EF4-FFF2-40B4-BE49-F238E27FC236}">
                <a16:creationId xmlns:a16="http://schemas.microsoft.com/office/drawing/2014/main" id="{9536ABE8-4E09-614D-AB00-4D4404F86F72}"/>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35469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B17E34-2083-0D41-BBC0-DDAD77076EA6}"/>
              </a:ext>
            </a:extLst>
          </p:cNvPr>
          <p:cNvSpPr>
            <a:spLocks noGrp="1"/>
          </p:cNvSpPr>
          <p:nvPr>
            <p:ph type="ftr" sz="quarter" idx="3"/>
          </p:nvPr>
        </p:nvSpPr>
        <p:spPr/>
        <p:txBody>
          <a:bodyPr/>
          <a:lstStyle/>
          <a:p>
            <a:r>
              <a:rPr lang="en-US" dirty="0"/>
              <a:t>Confidential. For Internal Use Only – Do Not Duplicate or Distribute</a:t>
            </a:r>
          </a:p>
        </p:txBody>
      </p:sp>
      <p:sp>
        <p:nvSpPr>
          <p:cNvPr id="3" name="Rectangle 2">
            <a:extLst>
              <a:ext uri="{FF2B5EF4-FFF2-40B4-BE49-F238E27FC236}">
                <a16:creationId xmlns:a16="http://schemas.microsoft.com/office/drawing/2014/main" id="{3C0BF472-E379-3D44-95BB-F71A92A9C557}"/>
              </a:ext>
            </a:extLst>
          </p:cNvPr>
          <p:cNvSpPr/>
          <p:nvPr/>
        </p:nvSpPr>
        <p:spPr>
          <a:xfrm>
            <a:off x="5484548" y="3105834"/>
            <a:ext cx="1210589" cy="646331"/>
          </a:xfrm>
          <a:prstGeom prst="rect">
            <a:avLst/>
          </a:prstGeom>
        </p:spPr>
        <p:txBody>
          <a:bodyPr wrap="none">
            <a:spAutoFit/>
          </a:bodyPr>
          <a:lstStyle/>
          <a:p>
            <a:pPr algn="ctr"/>
            <a:r>
              <a:rPr lang="en-US" sz="3600" b="1" dirty="0"/>
              <a:t>Q&amp;A</a:t>
            </a:r>
            <a:endParaRPr lang="en-US" sz="3600" b="1"/>
          </a:p>
        </p:txBody>
      </p:sp>
    </p:spTree>
    <p:extLst>
      <p:ext uri="{BB962C8B-B14F-4D97-AF65-F5344CB8AC3E}">
        <p14:creationId xmlns:p14="http://schemas.microsoft.com/office/powerpoint/2010/main" val="8331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250BB1-CB7D-8F4B-B162-B9B4BCD30489}"/>
              </a:ext>
            </a:extLst>
          </p:cNvPr>
          <p:cNvSpPr>
            <a:spLocks noGrp="1"/>
          </p:cNvSpPr>
          <p:nvPr>
            <p:ph type="title"/>
          </p:nvPr>
        </p:nvSpPr>
        <p:spPr>
          <a:xfrm>
            <a:off x="548640" y="3882008"/>
            <a:ext cx="11102023" cy="590931"/>
          </a:xfrm>
        </p:spPr>
        <p:txBody>
          <a:bodyPr/>
          <a:lstStyle/>
          <a:p>
            <a:r>
              <a:rPr lang="en-US" dirty="0"/>
              <a:t>Lean Champions</a:t>
            </a:r>
          </a:p>
        </p:txBody>
      </p:sp>
      <p:sp>
        <p:nvSpPr>
          <p:cNvPr id="3" name="Text Placeholder 2">
            <a:extLst>
              <a:ext uri="{FF2B5EF4-FFF2-40B4-BE49-F238E27FC236}">
                <a16:creationId xmlns:a16="http://schemas.microsoft.com/office/drawing/2014/main" id="{775F28D3-897E-8142-B1AD-703A37E25048}"/>
              </a:ext>
            </a:extLst>
          </p:cNvPr>
          <p:cNvSpPr>
            <a:spLocks noGrp="1"/>
          </p:cNvSpPr>
          <p:nvPr>
            <p:ph type="body" idx="1"/>
          </p:nvPr>
        </p:nvSpPr>
        <p:spPr/>
        <p:txBody>
          <a:bodyPr/>
          <a:lstStyle/>
          <a:p>
            <a:r>
              <a:rPr lang="en-US" dirty="0"/>
              <a:t>What to Expect</a:t>
            </a:r>
          </a:p>
        </p:txBody>
      </p:sp>
    </p:spTree>
    <p:extLst>
      <p:ext uri="{BB962C8B-B14F-4D97-AF65-F5344CB8AC3E}">
        <p14:creationId xmlns:p14="http://schemas.microsoft.com/office/powerpoint/2010/main" val="340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F38817-6C82-EC4D-95ED-22261D90D638}"/>
              </a:ext>
            </a:extLst>
          </p:cNvPr>
          <p:cNvSpPr>
            <a:spLocks noGrp="1"/>
          </p:cNvSpPr>
          <p:nvPr>
            <p:ph type="title"/>
          </p:nvPr>
        </p:nvSpPr>
        <p:spPr/>
        <p:txBody>
          <a:bodyPr/>
          <a:lstStyle/>
          <a:p>
            <a:r>
              <a:rPr lang="en-US"/>
              <a:t>Agenda</a:t>
            </a:r>
          </a:p>
        </p:txBody>
      </p:sp>
      <p:sp>
        <p:nvSpPr>
          <p:cNvPr id="12" name="Content Placeholder 11">
            <a:extLst>
              <a:ext uri="{FF2B5EF4-FFF2-40B4-BE49-F238E27FC236}">
                <a16:creationId xmlns:a16="http://schemas.microsoft.com/office/drawing/2014/main" id="{9220FE74-F6A0-7948-B39E-07FC14DD744A}"/>
              </a:ext>
            </a:extLst>
          </p:cNvPr>
          <p:cNvSpPr>
            <a:spLocks noGrp="1"/>
          </p:cNvSpPr>
          <p:nvPr>
            <p:ph sz="quarter" idx="13"/>
          </p:nvPr>
        </p:nvSpPr>
        <p:spPr>
          <a:xfrm>
            <a:off x="541338" y="1371600"/>
            <a:ext cx="11116627" cy="3821559"/>
          </a:xfrm>
        </p:spPr>
        <p:txBody>
          <a:bodyPr/>
          <a:lstStyle/>
          <a:p>
            <a:pPr marL="7938" indent="0">
              <a:spcAft>
                <a:spcPts val="600"/>
              </a:spcAft>
              <a:buNone/>
            </a:pPr>
            <a:r>
              <a:rPr lang="en-US" b="1"/>
              <a:t>Overview</a:t>
            </a:r>
          </a:p>
          <a:p>
            <a:pPr marL="344488" indent="-146050">
              <a:spcAft>
                <a:spcPts val="2000"/>
              </a:spcAft>
            </a:pPr>
            <a:r>
              <a:rPr lang="en-US"/>
              <a:t>About Lean</a:t>
            </a:r>
          </a:p>
          <a:p>
            <a:pPr marL="344488" indent="-146050">
              <a:spcAft>
                <a:spcPts val="3000"/>
              </a:spcAft>
            </a:pPr>
            <a:r>
              <a:rPr lang="en-US"/>
              <a:t>Where we are with global rollout</a:t>
            </a:r>
          </a:p>
          <a:p>
            <a:pPr marL="7938" indent="0">
              <a:spcAft>
                <a:spcPts val="600"/>
              </a:spcAft>
              <a:buNone/>
            </a:pPr>
            <a:r>
              <a:rPr lang="en-US" b="1"/>
              <a:t>Roles &amp; Responsibilities </a:t>
            </a:r>
          </a:p>
          <a:p>
            <a:pPr marL="344488" indent="-146050">
              <a:spcAft>
                <a:spcPts val="2000"/>
              </a:spcAft>
            </a:pPr>
            <a:r>
              <a:rPr lang="en-US"/>
              <a:t>Lean roles</a:t>
            </a:r>
          </a:p>
          <a:p>
            <a:pPr marL="344488" indent="-146050">
              <a:spcAft>
                <a:spcPts val="3000"/>
              </a:spcAft>
            </a:pPr>
            <a:r>
              <a:rPr lang="en-US"/>
              <a:t>Champion responsibilities</a:t>
            </a:r>
          </a:p>
          <a:p>
            <a:pPr marL="7938" indent="0">
              <a:spcAft>
                <a:spcPts val="600"/>
              </a:spcAft>
              <a:buNone/>
            </a:pPr>
            <a:r>
              <a:rPr lang="en-US" b="1"/>
              <a:t>What’s Next</a:t>
            </a:r>
          </a:p>
          <a:p>
            <a:pPr marL="344488" indent="-146050">
              <a:spcAft>
                <a:spcPts val="3000"/>
              </a:spcAft>
            </a:pPr>
            <a:r>
              <a:rPr lang="en-US"/>
              <a:t>Support &amp; resources</a:t>
            </a:r>
          </a:p>
        </p:txBody>
      </p:sp>
      <p:sp>
        <p:nvSpPr>
          <p:cNvPr id="13" name="Footer Placeholder 12">
            <a:extLst>
              <a:ext uri="{FF2B5EF4-FFF2-40B4-BE49-F238E27FC236}">
                <a16:creationId xmlns:a16="http://schemas.microsoft.com/office/drawing/2014/main" id="{96266254-EFA5-C24B-82D8-99966ECEF0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36058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0107-FF3D-D34D-B1E8-7699D0163918}"/>
              </a:ext>
            </a:extLst>
          </p:cNvPr>
          <p:cNvSpPr>
            <a:spLocks noGrp="1"/>
          </p:cNvSpPr>
          <p:nvPr>
            <p:ph type="title"/>
          </p:nvPr>
        </p:nvSpPr>
        <p:spPr/>
        <p:txBody>
          <a:bodyPr/>
          <a:lstStyle/>
          <a:p>
            <a:r>
              <a:rPr lang="en-US"/>
              <a:t>About Lean – Overview </a:t>
            </a:r>
          </a:p>
        </p:txBody>
      </p:sp>
      <p:sp>
        <p:nvSpPr>
          <p:cNvPr id="3" name="Content Placeholder 2">
            <a:extLst>
              <a:ext uri="{FF2B5EF4-FFF2-40B4-BE49-F238E27FC236}">
                <a16:creationId xmlns:a16="http://schemas.microsoft.com/office/drawing/2014/main" id="{408417D5-1C1F-714B-87B6-3243A43332FF}"/>
              </a:ext>
            </a:extLst>
          </p:cNvPr>
          <p:cNvSpPr>
            <a:spLocks noGrp="1"/>
          </p:cNvSpPr>
          <p:nvPr>
            <p:ph sz="quarter" idx="13"/>
          </p:nvPr>
        </p:nvSpPr>
        <p:spPr>
          <a:xfrm>
            <a:off x="541339" y="1371600"/>
            <a:ext cx="6566274" cy="2646878"/>
          </a:xfrm>
        </p:spPr>
        <p:txBody>
          <a:bodyPr wrap="square">
            <a:spAutoFit/>
          </a:bodyPr>
          <a:lstStyle/>
          <a:p>
            <a:r>
              <a:rPr lang="en-US" b="1"/>
              <a:t>Lean is a management methodology we use to evaluate and improve processes and performance.</a:t>
            </a:r>
          </a:p>
          <a:p>
            <a:pPr lvl="1"/>
            <a:r>
              <a:rPr lang="en-US"/>
              <a:t>The Lean mindset, tools and practices help us continuously improve work processes, purposes and people. </a:t>
            </a:r>
          </a:p>
          <a:p>
            <a:pPr lvl="1">
              <a:spcAft>
                <a:spcPts val="3000"/>
              </a:spcAft>
            </a:pPr>
            <a:r>
              <a:rPr lang="en-US"/>
              <a:t>Lean helps us maximize value and create capacity. </a:t>
            </a:r>
          </a:p>
          <a:p>
            <a:r>
              <a:rPr lang="en-US" b="1"/>
              <a:t>We are globalizing our Lean practices to accelerate our strategy and capture the value of growth initiatives.</a:t>
            </a:r>
          </a:p>
        </p:txBody>
      </p:sp>
      <p:sp>
        <p:nvSpPr>
          <p:cNvPr id="4" name="Footer Placeholder 3">
            <a:extLst>
              <a:ext uri="{FF2B5EF4-FFF2-40B4-BE49-F238E27FC236}">
                <a16:creationId xmlns:a16="http://schemas.microsoft.com/office/drawing/2014/main" id="{C5DBE91B-2AAE-9742-88B5-E663477093B0}"/>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F489F7C9-B783-D948-BE15-30856E9228B3}"/>
              </a:ext>
            </a:extLst>
          </p:cNvPr>
          <p:cNvSpPr txBox="1"/>
          <p:nvPr/>
        </p:nvSpPr>
        <p:spPr>
          <a:xfrm>
            <a:off x="647701" y="5585317"/>
            <a:ext cx="10896600" cy="664797"/>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Lean is well established in our Latin American operations, </a:t>
            </a:r>
            <a:br>
              <a:rPr lang="en-US" b="1" dirty="0">
                <a:solidFill>
                  <a:srgbClr val="404040"/>
                </a:solidFill>
                <a:ea typeface="Helvetica Regular" charset="0"/>
                <a:cs typeface="Helvetica Regular" charset="0"/>
              </a:rPr>
            </a:br>
            <a:r>
              <a:rPr lang="en-US" b="1" dirty="0">
                <a:solidFill>
                  <a:srgbClr val="404040"/>
                </a:solidFill>
                <a:ea typeface="Helvetica Regular" charset="0"/>
                <a:cs typeface="Helvetica Regular" charset="0"/>
              </a:rPr>
              <a:t>and we are now globalizing and expanding it to other regions. </a:t>
            </a:r>
          </a:p>
        </p:txBody>
      </p:sp>
      <p:grpSp>
        <p:nvGrpSpPr>
          <p:cNvPr id="6" name="Group 5">
            <a:extLst>
              <a:ext uri="{FF2B5EF4-FFF2-40B4-BE49-F238E27FC236}">
                <a16:creationId xmlns:a16="http://schemas.microsoft.com/office/drawing/2014/main" id="{61F2337E-B03A-7348-8B9A-02953D1C3A9B}"/>
              </a:ext>
            </a:extLst>
          </p:cNvPr>
          <p:cNvGrpSpPr/>
          <p:nvPr/>
        </p:nvGrpSpPr>
        <p:grpSpPr>
          <a:xfrm>
            <a:off x="7824796" y="1181148"/>
            <a:ext cx="3719505" cy="3838939"/>
            <a:chOff x="4030214" y="630799"/>
            <a:chExt cx="3719505" cy="3838939"/>
          </a:xfrm>
        </p:grpSpPr>
        <p:pic>
          <p:nvPicPr>
            <p:cNvPr id="7" name="Picture 6">
              <a:extLst>
                <a:ext uri="{FF2B5EF4-FFF2-40B4-BE49-F238E27FC236}">
                  <a16:creationId xmlns:a16="http://schemas.microsoft.com/office/drawing/2014/main" id="{3648BBE7-28DA-694D-8419-D8D196080E5B}"/>
                </a:ext>
              </a:extLst>
            </p:cNvPr>
            <p:cNvPicPr>
              <a:picLocks noChangeAspect="1"/>
            </p:cNvPicPr>
            <p:nvPr/>
          </p:nvPicPr>
          <p:blipFill>
            <a:blip r:embed="rId3"/>
            <a:stretch>
              <a:fillRect/>
            </a:stretch>
          </p:blipFill>
          <p:spPr>
            <a:xfrm>
              <a:off x="4030214" y="630799"/>
              <a:ext cx="3719505" cy="3838939"/>
            </a:xfrm>
            <a:prstGeom prst="rect">
              <a:avLst/>
            </a:prstGeom>
          </p:spPr>
        </p:pic>
        <p:sp>
          <p:nvSpPr>
            <p:cNvPr id="8" name="TextBox 7">
              <a:extLst>
                <a:ext uri="{FF2B5EF4-FFF2-40B4-BE49-F238E27FC236}">
                  <a16:creationId xmlns:a16="http://schemas.microsoft.com/office/drawing/2014/main" id="{975790FA-B439-534B-B726-19F95A7A0BC2}"/>
                </a:ext>
              </a:extLst>
            </p:cNvPr>
            <p:cNvSpPr txBox="1"/>
            <p:nvPr/>
          </p:nvSpPr>
          <p:spPr>
            <a:xfrm>
              <a:off x="6131604" y="1552667"/>
              <a:ext cx="1195805" cy="954107"/>
            </a:xfrm>
            <a:prstGeom prst="rect">
              <a:avLst/>
            </a:prstGeom>
            <a:noFill/>
          </p:spPr>
          <p:txBody>
            <a:bodyPr wrap="square" rtlCol="0">
              <a:spAutoFit/>
            </a:bodyPr>
            <a:lstStyle/>
            <a:p>
              <a:pPr algn="ctr">
                <a:defRPr/>
              </a:pPr>
              <a:r>
                <a:rPr lang="en-US" sz="1100" dirty="0">
                  <a:solidFill>
                    <a:srgbClr val="FFFFFF"/>
                  </a:solidFill>
                  <a:latin typeface="Arial" panose="020B0604020202020204" pitchFamily="34" charset="0"/>
                  <a:ea typeface="Helvetica" charset="0"/>
                  <a:cs typeface="Arial" panose="020B0604020202020204" pitchFamily="34" charset="0"/>
                </a:rPr>
                <a:t> </a:t>
              </a:r>
              <a:r>
                <a:rPr lang="en-US" sz="1400" dirty="0">
                  <a:solidFill>
                    <a:srgbClr val="FFFFFF"/>
                  </a:solidFill>
                  <a:latin typeface="Arial" panose="020B0604020202020204" pitchFamily="34" charset="0"/>
                  <a:cs typeface="Arial" panose="020B0604020202020204" pitchFamily="34" charset="0"/>
                </a:rPr>
                <a:t>Accelerate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Profitable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Growth</a:t>
              </a:r>
            </a:p>
            <a:p>
              <a:pPr algn="ctr">
                <a:defRPr/>
              </a:pPr>
              <a:r>
                <a:rPr lang="en-US" sz="1400" dirty="0">
                  <a:solidFill>
                    <a:srgbClr val="FFFFFF"/>
                  </a:solidFill>
                  <a:latin typeface="Arial" panose="020B0604020202020204" pitchFamily="34" charset="0"/>
                  <a:cs typeface="Arial" panose="020B0604020202020204" pitchFamily="34" charset="0"/>
                </a:rPr>
                <a:t> (APG)</a:t>
              </a:r>
            </a:p>
          </p:txBody>
        </p:sp>
        <p:sp>
          <p:nvSpPr>
            <p:cNvPr id="9" name="TextBox 8">
              <a:extLst>
                <a:ext uri="{FF2B5EF4-FFF2-40B4-BE49-F238E27FC236}">
                  <a16:creationId xmlns:a16="http://schemas.microsoft.com/office/drawing/2014/main" id="{590BE87E-BF31-D74B-99E4-29BFA2624FE3}"/>
                </a:ext>
              </a:extLst>
            </p:cNvPr>
            <p:cNvSpPr txBox="1"/>
            <p:nvPr/>
          </p:nvSpPr>
          <p:spPr>
            <a:xfrm>
              <a:off x="5051231" y="3185720"/>
              <a:ext cx="1723666" cy="954107"/>
            </a:xfrm>
            <a:prstGeom prst="rect">
              <a:avLst/>
            </a:prstGeom>
            <a:noFill/>
          </p:spPr>
          <p:txBody>
            <a:bodyPr wrap="square" rtlCol="0">
              <a:spAutoFit/>
            </a:bodyPr>
            <a:lstStyle/>
            <a:p>
              <a:pPr algn="ctr">
                <a:defRPr/>
              </a:pPr>
              <a:r>
                <a:rPr lang="en-US" sz="1400" dirty="0">
                  <a:solidFill>
                    <a:srgbClr val="3F403F"/>
                  </a:solidFill>
                  <a:latin typeface="Arial" panose="020B0604020202020204" pitchFamily="34" charset="0"/>
                  <a:cs typeface="Arial" panose="020B0604020202020204" pitchFamily="34" charset="0"/>
                </a:rPr>
                <a:t>Deliver </a:t>
              </a:r>
              <a:br>
                <a:rPr lang="en-US" sz="1400" dirty="0">
                  <a:solidFill>
                    <a:srgbClr val="3F403F"/>
                  </a:solidFill>
                  <a:latin typeface="Arial" panose="020B0604020202020204" pitchFamily="34" charset="0"/>
                  <a:cs typeface="Arial" panose="020B0604020202020204" pitchFamily="34" charset="0"/>
                </a:rPr>
              </a:br>
              <a:r>
                <a:rPr lang="en-US" sz="1400" dirty="0">
                  <a:solidFill>
                    <a:srgbClr val="3F403F"/>
                  </a:solidFill>
                  <a:latin typeface="Arial" panose="020B0604020202020204" pitchFamily="34" charset="0"/>
                  <a:cs typeface="Arial" panose="020B0604020202020204" pitchFamily="34" charset="0"/>
                </a:rPr>
                <a:t>Operational Excellence </a:t>
              </a:r>
              <a:br>
                <a:rPr lang="en-US" sz="1400" dirty="0">
                  <a:solidFill>
                    <a:srgbClr val="3F403F"/>
                  </a:solidFill>
                  <a:latin typeface="Arial" panose="020B0604020202020204" pitchFamily="34" charset="0"/>
                  <a:cs typeface="Arial" panose="020B0604020202020204" pitchFamily="34" charset="0"/>
                </a:rPr>
              </a:br>
              <a:r>
                <a:rPr lang="en-US" sz="1400" dirty="0">
                  <a:solidFill>
                    <a:srgbClr val="3F403F"/>
                  </a:solidFill>
                  <a:latin typeface="Arial" panose="020B0604020202020204" pitchFamily="34" charset="0"/>
                  <a:cs typeface="Arial" panose="020B0604020202020204" pitchFamily="34" charset="0"/>
                </a:rPr>
                <a:t>(DOE)</a:t>
              </a:r>
            </a:p>
          </p:txBody>
        </p:sp>
        <p:sp>
          <p:nvSpPr>
            <p:cNvPr id="10" name="TextBox 9">
              <a:extLst>
                <a:ext uri="{FF2B5EF4-FFF2-40B4-BE49-F238E27FC236}">
                  <a16:creationId xmlns:a16="http://schemas.microsoft.com/office/drawing/2014/main" id="{E4E56E0B-8053-E747-B296-D43BB4F013D4}"/>
                </a:ext>
              </a:extLst>
            </p:cNvPr>
            <p:cNvSpPr txBox="1"/>
            <p:nvPr/>
          </p:nvSpPr>
          <p:spPr>
            <a:xfrm>
              <a:off x="4287853" y="1552667"/>
              <a:ext cx="1412876" cy="954107"/>
            </a:xfrm>
            <a:prstGeom prst="rect">
              <a:avLst/>
            </a:prstGeom>
            <a:noFill/>
          </p:spPr>
          <p:txBody>
            <a:bodyPr wrap="square" rtlCol="0">
              <a:spAutoFit/>
            </a:bodyPr>
            <a:lstStyle/>
            <a:p>
              <a:pPr algn="ctr">
                <a:defRPr/>
              </a:pPr>
              <a:r>
                <a:rPr lang="en-US" sz="1400" dirty="0">
                  <a:solidFill>
                    <a:srgbClr val="FFFFFF"/>
                  </a:solidFill>
                  <a:latin typeface="Arial" panose="020B0604020202020204" pitchFamily="34" charset="0"/>
                  <a:ea typeface="Helvetica" charset="0"/>
                  <a:cs typeface="Arial" panose="020B0604020202020204" pitchFamily="34" charset="0"/>
                </a:rPr>
                <a:t>Introduce</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Digital</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Solutions</a:t>
              </a:r>
            </a:p>
            <a:p>
              <a:pPr algn="ctr">
                <a:defRPr/>
              </a:pPr>
              <a:r>
                <a:rPr lang="en-US" sz="1400" dirty="0">
                  <a:solidFill>
                    <a:srgbClr val="FFFFFF"/>
                  </a:solidFill>
                  <a:latin typeface="Arial" panose="020B0604020202020204" pitchFamily="34" charset="0"/>
                  <a:ea typeface="Helvetica" charset="0"/>
                  <a:cs typeface="Arial" panose="020B0604020202020204" pitchFamily="34" charset="0"/>
                </a:rPr>
                <a:t> (IDS)</a:t>
              </a:r>
            </a:p>
          </p:txBody>
        </p:sp>
        <p:pic>
          <p:nvPicPr>
            <p:cNvPr id="11" name="Picture 10">
              <a:extLst>
                <a:ext uri="{FF2B5EF4-FFF2-40B4-BE49-F238E27FC236}">
                  <a16:creationId xmlns:a16="http://schemas.microsoft.com/office/drawing/2014/main" id="{936C8B57-43A8-9F40-9288-B4ED025F7797}"/>
                </a:ext>
              </a:extLst>
            </p:cNvPr>
            <p:cNvPicPr>
              <a:picLocks noChangeAspect="1"/>
            </p:cNvPicPr>
            <p:nvPr/>
          </p:nvPicPr>
          <p:blipFill>
            <a:blip r:embed="rId4"/>
            <a:stretch>
              <a:fillRect/>
            </a:stretch>
          </p:blipFill>
          <p:spPr>
            <a:xfrm>
              <a:off x="5443369" y="2253038"/>
              <a:ext cx="883139" cy="347302"/>
            </a:xfrm>
            <a:prstGeom prst="rect">
              <a:avLst/>
            </a:prstGeom>
          </p:spPr>
        </p:pic>
      </p:grpSp>
    </p:spTree>
    <p:extLst>
      <p:ext uri="{BB962C8B-B14F-4D97-AF65-F5344CB8AC3E}">
        <p14:creationId xmlns:p14="http://schemas.microsoft.com/office/powerpoint/2010/main" val="39883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1F2C-BC42-4C4C-A3C0-830922ADCD0E}"/>
              </a:ext>
            </a:extLst>
          </p:cNvPr>
          <p:cNvSpPr>
            <a:spLocks noGrp="1"/>
          </p:cNvSpPr>
          <p:nvPr>
            <p:ph type="title"/>
          </p:nvPr>
        </p:nvSpPr>
        <p:spPr/>
        <p:txBody>
          <a:bodyPr/>
          <a:lstStyle/>
          <a:p>
            <a:r>
              <a:rPr lang="en-US"/>
              <a:t>How Lean Helps Employees </a:t>
            </a:r>
          </a:p>
        </p:txBody>
      </p:sp>
      <p:sp>
        <p:nvSpPr>
          <p:cNvPr id="3" name="Content Placeholder 2">
            <a:extLst>
              <a:ext uri="{FF2B5EF4-FFF2-40B4-BE49-F238E27FC236}">
                <a16:creationId xmlns:a16="http://schemas.microsoft.com/office/drawing/2014/main" id="{5DAE4486-31B7-8946-8FC0-9D2D5F396EC0}"/>
              </a:ext>
            </a:extLst>
          </p:cNvPr>
          <p:cNvSpPr>
            <a:spLocks noGrp="1"/>
          </p:cNvSpPr>
          <p:nvPr>
            <p:ph sz="quarter" idx="13"/>
          </p:nvPr>
        </p:nvSpPr>
        <p:spPr>
          <a:xfrm>
            <a:off x="541338" y="2414016"/>
            <a:ext cx="5949109" cy="2395528"/>
          </a:xfrm>
        </p:spPr>
        <p:txBody>
          <a:bodyPr/>
          <a:lstStyle/>
          <a:p>
            <a:pPr>
              <a:spcAft>
                <a:spcPts val="2000"/>
              </a:spcAft>
            </a:pPr>
            <a:r>
              <a:rPr lang="en-US"/>
              <a:t>Lean is all about people. </a:t>
            </a:r>
          </a:p>
          <a:p>
            <a:pPr>
              <a:spcAft>
                <a:spcPts val="1000"/>
              </a:spcAft>
            </a:pPr>
            <a:r>
              <a:rPr lang="en-US"/>
              <a:t>Lean will help us:</a:t>
            </a:r>
          </a:p>
          <a:p>
            <a:pPr lvl="1">
              <a:spcAft>
                <a:spcPts val="1000"/>
              </a:spcAft>
            </a:pPr>
            <a:r>
              <a:rPr lang="en-US"/>
              <a:t>unleash our power, creativity and potential</a:t>
            </a:r>
          </a:p>
          <a:p>
            <a:pPr lvl="1">
              <a:spcAft>
                <a:spcPts val="1000"/>
              </a:spcAft>
            </a:pPr>
            <a:r>
              <a:rPr lang="en-US"/>
              <a:t>see ways to improve the work we do</a:t>
            </a:r>
          </a:p>
          <a:p>
            <a:pPr lvl="1">
              <a:spcAft>
                <a:spcPts val="1000"/>
              </a:spcAft>
            </a:pPr>
            <a:r>
              <a:rPr lang="en-US"/>
              <a:t>figure out how to fix or remove the frustrations </a:t>
            </a:r>
            <a:br>
              <a:rPr lang="en-US"/>
            </a:br>
            <a:r>
              <a:rPr lang="en-US"/>
              <a:t>we encounter at work</a:t>
            </a:r>
          </a:p>
        </p:txBody>
      </p:sp>
      <p:sp>
        <p:nvSpPr>
          <p:cNvPr id="4" name="Footer Placeholder 3">
            <a:extLst>
              <a:ext uri="{FF2B5EF4-FFF2-40B4-BE49-F238E27FC236}">
                <a16:creationId xmlns:a16="http://schemas.microsoft.com/office/drawing/2014/main" id="{2C385909-2552-9F41-BB59-A4E6A5F4361A}"/>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6617405D-088F-7548-912E-C434FE0AC7E6}"/>
              </a:ext>
            </a:extLst>
          </p:cNvPr>
          <p:cNvSpPr txBox="1"/>
          <p:nvPr/>
        </p:nvSpPr>
        <p:spPr>
          <a:xfrm>
            <a:off x="647701" y="1401726"/>
            <a:ext cx="10896600" cy="664797"/>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With Lean training, Brink’s is investing in helping us learn and grow and </a:t>
            </a:r>
            <a:br>
              <a:rPr lang="en-US" b="1" dirty="0">
                <a:solidFill>
                  <a:srgbClr val="404040"/>
                </a:solidFill>
                <a:ea typeface="Helvetica Regular" charset="0"/>
                <a:cs typeface="Helvetica Regular" charset="0"/>
              </a:rPr>
            </a:br>
            <a:r>
              <a:rPr lang="en-US" b="1" dirty="0">
                <a:solidFill>
                  <a:srgbClr val="404040"/>
                </a:solidFill>
                <a:ea typeface="Helvetica Regular" charset="0"/>
                <a:cs typeface="Helvetica Regular" charset="0"/>
              </a:rPr>
              <a:t>teaching us skills we can use at work, at home and in our communities.</a:t>
            </a:r>
          </a:p>
        </p:txBody>
      </p:sp>
      <p:pic>
        <p:nvPicPr>
          <p:cNvPr id="6" name="Picture 5">
            <a:extLst>
              <a:ext uri="{FF2B5EF4-FFF2-40B4-BE49-F238E27FC236}">
                <a16:creationId xmlns:a16="http://schemas.microsoft.com/office/drawing/2014/main" id="{2B386329-E662-F643-8F1B-346FE57F4524}"/>
              </a:ext>
            </a:extLst>
          </p:cNvPr>
          <p:cNvPicPr>
            <a:picLocks noChangeAspect="1"/>
          </p:cNvPicPr>
          <p:nvPr/>
        </p:nvPicPr>
        <p:blipFill>
          <a:blip r:embed="rId3"/>
          <a:srcRect/>
          <a:stretch/>
        </p:blipFill>
        <p:spPr>
          <a:xfrm>
            <a:off x="6992471" y="2393648"/>
            <a:ext cx="4574054" cy="2943488"/>
          </a:xfrm>
          <a:prstGeom prst="rect">
            <a:avLst/>
          </a:prstGeom>
          <a:ln w="6350">
            <a:solidFill>
              <a:schemeClr val="bg1">
                <a:lumMod val="75000"/>
              </a:schemeClr>
            </a:solidFill>
          </a:ln>
        </p:spPr>
      </p:pic>
      <p:sp>
        <p:nvSpPr>
          <p:cNvPr id="7" name="TextBox 6">
            <a:extLst>
              <a:ext uri="{FF2B5EF4-FFF2-40B4-BE49-F238E27FC236}">
                <a16:creationId xmlns:a16="http://schemas.microsoft.com/office/drawing/2014/main" id="{C1187363-4754-4A43-92E0-B182097A7A1A}"/>
              </a:ext>
            </a:extLst>
          </p:cNvPr>
          <p:cNvSpPr txBox="1"/>
          <p:nvPr/>
        </p:nvSpPr>
        <p:spPr>
          <a:xfrm>
            <a:off x="6992470" y="5434337"/>
            <a:ext cx="4574053" cy="492443"/>
          </a:xfrm>
          <a:prstGeom prst="rect">
            <a:avLst/>
          </a:prstGeom>
        </p:spPr>
        <p:txBody>
          <a:bodyPr wrap="square" lIns="0" tIns="0" rIns="0" bIns="0" rtlCol="0">
            <a:spAutoFit/>
          </a:bodyPr>
          <a:lstStyle/>
          <a:p>
            <a:pPr algn="l">
              <a:spcBef>
                <a:spcPts val="0"/>
              </a:spcBef>
              <a:spcAft>
                <a:spcPts val="1200"/>
              </a:spcAft>
            </a:pPr>
            <a:r>
              <a:rPr lang="en-US" sz="1600" dirty="0"/>
              <a:t>Teammates in Mexico use Lean thinking and skills as they work together.  </a:t>
            </a:r>
          </a:p>
        </p:txBody>
      </p:sp>
    </p:spTree>
    <p:extLst>
      <p:ext uri="{BB962C8B-B14F-4D97-AF65-F5344CB8AC3E}">
        <p14:creationId xmlns:p14="http://schemas.microsoft.com/office/powerpoint/2010/main" val="39887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16E1-7489-B64A-8CBF-B74C2E5E13DD}"/>
              </a:ext>
            </a:extLst>
          </p:cNvPr>
          <p:cNvSpPr>
            <a:spLocks noGrp="1"/>
          </p:cNvSpPr>
          <p:nvPr>
            <p:ph type="title"/>
          </p:nvPr>
        </p:nvSpPr>
        <p:spPr/>
        <p:txBody>
          <a:bodyPr/>
          <a:lstStyle/>
          <a:p>
            <a:r>
              <a:rPr lang="en-US"/>
              <a:t>Where We Are with Global Rollout </a:t>
            </a:r>
          </a:p>
        </p:txBody>
      </p:sp>
      <p:sp>
        <p:nvSpPr>
          <p:cNvPr id="3" name="Content Placeholder 2">
            <a:extLst>
              <a:ext uri="{FF2B5EF4-FFF2-40B4-BE49-F238E27FC236}">
                <a16:creationId xmlns:a16="http://schemas.microsoft.com/office/drawing/2014/main" id="{81BD1484-CEDB-4647-9F19-C58DA1AFC7D4}"/>
              </a:ext>
            </a:extLst>
          </p:cNvPr>
          <p:cNvSpPr>
            <a:spLocks noGrp="1"/>
          </p:cNvSpPr>
          <p:nvPr>
            <p:ph sz="quarter" idx="13"/>
          </p:nvPr>
        </p:nvSpPr>
        <p:spPr>
          <a:xfrm>
            <a:off x="541338" y="1371600"/>
            <a:ext cx="5312615" cy="3470181"/>
          </a:xfrm>
        </p:spPr>
        <p:txBody>
          <a:bodyPr/>
          <a:lstStyle/>
          <a:p>
            <a:pPr marL="0" indent="0">
              <a:buNone/>
            </a:pPr>
            <a:r>
              <a:rPr lang="en-US" b="1"/>
              <a:t>2020</a:t>
            </a:r>
          </a:p>
          <a:p>
            <a:pPr marL="344488" indent="-146050">
              <a:spcAft>
                <a:spcPts val="2000"/>
              </a:spcAft>
            </a:pPr>
            <a:r>
              <a:rPr lang="en-US"/>
              <a:t>Developed plan, tools and resources for global rollout of Lean</a:t>
            </a:r>
          </a:p>
          <a:p>
            <a:pPr marL="344488" indent="-146050">
              <a:spcAft>
                <a:spcPts val="2000"/>
              </a:spcAft>
            </a:pPr>
            <a:r>
              <a:rPr lang="en-US"/>
              <a:t>ELT communicated plan to BLT</a:t>
            </a:r>
          </a:p>
          <a:p>
            <a:pPr marL="344488" indent="-146050">
              <a:spcAft>
                <a:spcPts val="2000"/>
              </a:spcAft>
            </a:pPr>
            <a:r>
              <a:rPr lang="en-US"/>
              <a:t>Developed and deployed communications for rollout</a:t>
            </a:r>
          </a:p>
          <a:p>
            <a:pPr marL="344488" indent="-146050">
              <a:spcAft>
                <a:spcPts val="2000"/>
              </a:spcAft>
            </a:pPr>
            <a:r>
              <a:rPr lang="en-US"/>
              <a:t>Operational Excellence Council worked with countries to understand rollout and expectations</a:t>
            </a:r>
          </a:p>
        </p:txBody>
      </p:sp>
      <p:sp>
        <p:nvSpPr>
          <p:cNvPr id="4" name="Footer Placeholder 3">
            <a:extLst>
              <a:ext uri="{FF2B5EF4-FFF2-40B4-BE49-F238E27FC236}">
                <a16:creationId xmlns:a16="http://schemas.microsoft.com/office/drawing/2014/main" id="{5A261E22-44CF-AE4F-AF0F-6122434BDF90}"/>
              </a:ext>
            </a:extLst>
          </p:cNvPr>
          <p:cNvSpPr>
            <a:spLocks noGrp="1"/>
          </p:cNvSpPr>
          <p:nvPr>
            <p:ph type="ftr" sz="quarter" idx="3"/>
          </p:nvPr>
        </p:nvSpPr>
        <p:spPr/>
        <p:txBody>
          <a:bodyPr/>
          <a:lstStyle/>
          <a:p>
            <a:r>
              <a:rPr lang="en-US" dirty="0"/>
              <a:t>Confidential. For Internal Use Only – Do Not Duplicate or Distribute</a:t>
            </a:r>
          </a:p>
        </p:txBody>
      </p:sp>
      <p:sp>
        <p:nvSpPr>
          <p:cNvPr id="5" name="Content Placeholder 2">
            <a:extLst>
              <a:ext uri="{FF2B5EF4-FFF2-40B4-BE49-F238E27FC236}">
                <a16:creationId xmlns:a16="http://schemas.microsoft.com/office/drawing/2014/main" id="{1B61DAF7-EEA4-6841-B6A3-F6FF4791EE68}"/>
              </a:ext>
            </a:extLst>
          </p:cNvPr>
          <p:cNvSpPr txBox="1">
            <a:spLocks/>
          </p:cNvSpPr>
          <p:nvPr/>
        </p:nvSpPr>
        <p:spPr>
          <a:xfrm>
            <a:off x="6338049" y="1371600"/>
            <a:ext cx="5312615" cy="4172937"/>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Q1 2021</a:t>
            </a:r>
          </a:p>
          <a:p>
            <a:pPr marL="344488" indent="-146050">
              <a:spcAft>
                <a:spcPts val="1000"/>
              </a:spcAft>
            </a:pPr>
            <a:r>
              <a:rPr lang="en-US"/>
              <a:t>Continued work with countries to roll out Lean</a:t>
            </a:r>
          </a:p>
          <a:p>
            <a:pPr marL="344488" indent="-146050">
              <a:spcAft>
                <a:spcPts val="1000"/>
              </a:spcAft>
            </a:pPr>
            <a:r>
              <a:rPr lang="en-US"/>
              <a:t>Worked with countries to complete Operational Excellence assessment and develop Lean roadmaps</a:t>
            </a:r>
          </a:p>
          <a:p>
            <a:pPr marL="344488" indent="-146050">
              <a:spcAft>
                <a:spcPts val="1000"/>
              </a:spcAft>
            </a:pPr>
            <a:r>
              <a:rPr lang="en-US"/>
              <a:t>Determined tracking for results and impact</a:t>
            </a:r>
          </a:p>
          <a:p>
            <a:pPr marL="344488" indent="-146050">
              <a:spcAft>
                <a:spcPts val="1000"/>
              </a:spcAft>
            </a:pPr>
            <a:r>
              <a:rPr lang="en-US"/>
              <a:t>Developed global Lean training eModules for Bronze Level certification (Silver and Gold level training to come)</a:t>
            </a:r>
          </a:p>
          <a:p>
            <a:pPr marL="344488" indent="-146050">
              <a:spcAft>
                <a:spcPts val="1000"/>
              </a:spcAft>
            </a:pPr>
            <a:r>
              <a:rPr lang="en-US"/>
              <a:t>Translated training into multiple languages</a:t>
            </a:r>
          </a:p>
          <a:p>
            <a:pPr marL="344488" indent="-146050">
              <a:spcAft>
                <a:spcPts val="1000"/>
              </a:spcAft>
            </a:pPr>
            <a:r>
              <a:rPr lang="en-US"/>
              <a:t>Identified network of Lean Champions to help with implementation</a:t>
            </a:r>
          </a:p>
        </p:txBody>
      </p:sp>
      <p:sp>
        <p:nvSpPr>
          <p:cNvPr id="6" name="TextBox 5">
            <a:extLst>
              <a:ext uri="{FF2B5EF4-FFF2-40B4-BE49-F238E27FC236}">
                <a16:creationId xmlns:a16="http://schemas.microsoft.com/office/drawing/2014/main" id="{DDFC3912-7FA8-994C-B8BF-DF704CF7713B}"/>
              </a:ext>
            </a:extLst>
          </p:cNvPr>
          <p:cNvSpPr txBox="1"/>
          <p:nvPr/>
        </p:nvSpPr>
        <p:spPr>
          <a:xfrm>
            <a:off x="647701" y="5779008"/>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Lean is not a temporary initiative; it is a part of how we do business.</a:t>
            </a:r>
          </a:p>
        </p:txBody>
      </p:sp>
    </p:spTree>
    <p:extLst>
      <p:ext uri="{BB962C8B-B14F-4D97-AF65-F5344CB8AC3E}">
        <p14:creationId xmlns:p14="http://schemas.microsoft.com/office/powerpoint/2010/main" val="36049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16E1-7489-B64A-8CBF-B74C2E5E13DD}"/>
              </a:ext>
            </a:extLst>
          </p:cNvPr>
          <p:cNvSpPr>
            <a:spLocks noGrp="1"/>
          </p:cNvSpPr>
          <p:nvPr>
            <p:ph type="title"/>
          </p:nvPr>
        </p:nvSpPr>
        <p:spPr/>
        <p:txBody>
          <a:bodyPr/>
          <a:lstStyle/>
          <a:p>
            <a:r>
              <a:rPr lang="en-US"/>
              <a:t>Where We’re Going</a:t>
            </a:r>
          </a:p>
        </p:txBody>
      </p:sp>
      <p:sp>
        <p:nvSpPr>
          <p:cNvPr id="3" name="Content Placeholder 2">
            <a:extLst>
              <a:ext uri="{FF2B5EF4-FFF2-40B4-BE49-F238E27FC236}">
                <a16:creationId xmlns:a16="http://schemas.microsoft.com/office/drawing/2014/main" id="{81BD1484-CEDB-4647-9F19-C58DA1AFC7D4}"/>
              </a:ext>
            </a:extLst>
          </p:cNvPr>
          <p:cNvSpPr>
            <a:spLocks noGrp="1"/>
          </p:cNvSpPr>
          <p:nvPr>
            <p:ph sz="quarter" idx="13"/>
          </p:nvPr>
        </p:nvSpPr>
        <p:spPr>
          <a:xfrm>
            <a:off x="541338" y="1371600"/>
            <a:ext cx="11116627" cy="4239622"/>
          </a:xfrm>
        </p:spPr>
        <p:txBody>
          <a:bodyPr/>
          <a:lstStyle/>
          <a:p>
            <a:pPr marL="0" indent="0">
              <a:buNone/>
            </a:pPr>
            <a:r>
              <a:rPr lang="en-US" b="1"/>
              <a:t>2021 – Q2-Q4</a:t>
            </a:r>
          </a:p>
          <a:p>
            <a:pPr marL="344488" indent="-146050">
              <a:spcAft>
                <a:spcPts val="2000"/>
              </a:spcAft>
            </a:pPr>
            <a:r>
              <a:rPr lang="en-US"/>
              <a:t>Develop and deploy Lean training for Silver level (expected Q3)</a:t>
            </a:r>
          </a:p>
          <a:p>
            <a:pPr marL="344488" indent="-146050">
              <a:spcAft>
                <a:spcPts val="2000"/>
              </a:spcAft>
            </a:pPr>
            <a:r>
              <a:rPr lang="en-US"/>
              <a:t>Track and hit targets related to Bronze level training (goal: 25% of all managers to be Bronze certified by end of 2021)</a:t>
            </a:r>
          </a:p>
          <a:p>
            <a:pPr marL="344488" indent="-146050">
              <a:spcAft>
                <a:spcPts val="2000"/>
              </a:spcAft>
            </a:pPr>
            <a:r>
              <a:rPr lang="en-US"/>
              <a:t>Continue momentum and implementation of Lean (ongoing)</a:t>
            </a:r>
          </a:p>
          <a:p>
            <a:pPr marL="344488" indent="-146050">
              <a:spcAft>
                <a:spcPts val="2000"/>
              </a:spcAft>
            </a:pPr>
            <a:r>
              <a:rPr lang="en-US"/>
              <a:t>Track and measure using Lean tools to gauge impact and results (ongoing)</a:t>
            </a:r>
          </a:p>
          <a:p>
            <a:pPr marL="344488" indent="-146050">
              <a:spcAft>
                <a:spcPts val="2000"/>
              </a:spcAft>
            </a:pPr>
            <a:r>
              <a:rPr lang="en-US"/>
              <a:t>Develop process for sharing success stories and best practices (expected Q2)</a:t>
            </a:r>
          </a:p>
          <a:p>
            <a:pPr marL="344488" indent="-146050">
              <a:spcAft>
                <a:spcPts val="2000"/>
              </a:spcAft>
            </a:pPr>
            <a:r>
              <a:rPr lang="en-US"/>
              <a:t>Develop and deploy additional Lean tools and resources as needed (ongoing)</a:t>
            </a:r>
          </a:p>
          <a:p>
            <a:endParaRPr lang="en-US"/>
          </a:p>
        </p:txBody>
      </p:sp>
      <p:sp>
        <p:nvSpPr>
          <p:cNvPr id="4" name="Footer Placeholder 3">
            <a:extLst>
              <a:ext uri="{FF2B5EF4-FFF2-40B4-BE49-F238E27FC236}">
                <a16:creationId xmlns:a16="http://schemas.microsoft.com/office/drawing/2014/main" id="{5A261E22-44CF-AE4F-AF0F-6122434BDF90}"/>
              </a:ext>
            </a:extLst>
          </p:cNvPr>
          <p:cNvSpPr>
            <a:spLocks noGrp="1"/>
          </p:cNvSpPr>
          <p:nvPr>
            <p:ph type="ftr" sz="quarter" idx="3"/>
          </p:nvPr>
        </p:nvSpPr>
        <p:spPr/>
        <p:txBody>
          <a:bodyPr/>
          <a:lstStyle/>
          <a:p>
            <a:r>
              <a:rPr lang="en-US" dirty="0"/>
              <a:t>Confidential. For Internal Use Only – Do Not Duplicate or Distribute</a:t>
            </a:r>
          </a:p>
        </p:txBody>
      </p:sp>
      <p:sp>
        <p:nvSpPr>
          <p:cNvPr id="6" name="TextBox 5">
            <a:extLst>
              <a:ext uri="{FF2B5EF4-FFF2-40B4-BE49-F238E27FC236}">
                <a16:creationId xmlns:a16="http://schemas.microsoft.com/office/drawing/2014/main" id="{DDFC3912-7FA8-994C-B8BF-DF704CF7713B}"/>
              </a:ext>
            </a:extLst>
          </p:cNvPr>
          <p:cNvSpPr txBox="1"/>
          <p:nvPr/>
        </p:nvSpPr>
        <p:spPr>
          <a:xfrm>
            <a:off x="647701" y="5779008"/>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Lean is not a temporary initiative; it is a part of how we do business.</a:t>
            </a:r>
          </a:p>
        </p:txBody>
      </p:sp>
    </p:spTree>
    <p:extLst>
      <p:ext uri="{BB962C8B-B14F-4D97-AF65-F5344CB8AC3E}">
        <p14:creationId xmlns:p14="http://schemas.microsoft.com/office/powerpoint/2010/main" val="3112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6BF7-4ED0-534B-A669-02BB514764F7}"/>
              </a:ext>
            </a:extLst>
          </p:cNvPr>
          <p:cNvSpPr>
            <a:spLocks noGrp="1"/>
          </p:cNvSpPr>
          <p:nvPr>
            <p:ph type="title"/>
          </p:nvPr>
        </p:nvSpPr>
        <p:spPr/>
        <p:txBody>
          <a:bodyPr/>
          <a:lstStyle/>
          <a:p>
            <a:r>
              <a:rPr lang="en-US"/>
              <a:t>Roles and Responsibilities</a:t>
            </a:r>
          </a:p>
        </p:txBody>
      </p:sp>
      <p:sp>
        <p:nvSpPr>
          <p:cNvPr id="5" name="Text Placeholder 4">
            <a:extLst>
              <a:ext uri="{FF2B5EF4-FFF2-40B4-BE49-F238E27FC236}">
                <a16:creationId xmlns:a16="http://schemas.microsoft.com/office/drawing/2014/main" id="{3AD4FDEB-5CE9-DF45-84FC-72401F58D524}"/>
              </a:ext>
            </a:extLst>
          </p:cNvPr>
          <p:cNvSpPr>
            <a:spLocks noGrp="1"/>
          </p:cNvSpPr>
          <p:nvPr>
            <p:ph type="body" sz="quarter" idx="15"/>
          </p:nvPr>
        </p:nvSpPr>
        <p:spPr>
          <a:xfrm>
            <a:off x="548640" y="822960"/>
            <a:ext cx="11094720" cy="369332"/>
          </a:xfrm>
        </p:spPr>
        <p:txBody>
          <a:bodyPr/>
          <a:lstStyle/>
          <a:p>
            <a:r>
              <a:rPr lang="en-US"/>
              <a:t>The following roles help drive the implementation and adoption of Lean.</a:t>
            </a:r>
          </a:p>
        </p:txBody>
      </p:sp>
      <p:sp>
        <p:nvSpPr>
          <p:cNvPr id="6" name="Content Placeholder 5">
            <a:extLst>
              <a:ext uri="{FF2B5EF4-FFF2-40B4-BE49-F238E27FC236}">
                <a16:creationId xmlns:a16="http://schemas.microsoft.com/office/drawing/2014/main" id="{1488C51F-78BD-D84F-B1FB-A633F9D1BD1E}"/>
              </a:ext>
            </a:extLst>
          </p:cNvPr>
          <p:cNvSpPr>
            <a:spLocks noGrp="1"/>
          </p:cNvSpPr>
          <p:nvPr>
            <p:ph sz="quarter" idx="17"/>
          </p:nvPr>
        </p:nvSpPr>
        <p:spPr>
          <a:xfrm>
            <a:off x="548640" y="1371600"/>
            <a:ext cx="11102023" cy="4119076"/>
          </a:xfrm>
        </p:spPr>
        <p:txBody>
          <a:bodyPr/>
          <a:lstStyle/>
          <a:p>
            <a:pPr marL="7938" indent="0">
              <a:spcAft>
                <a:spcPts val="600"/>
              </a:spcAft>
              <a:buNone/>
            </a:pPr>
            <a:r>
              <a:rPr lang="en-US" b="1"/>
              <a:t>Operational Excellence Council – Company-wide Rollout and Oversight</a:t>
            </a:r>
          </a:p>
          <a:p>
            <a:pPr marL="344488" indent="-146050">
              <a:spcAft>
                <a:spcPts val="1000"/>
              </a:spcAft>
            </a:pPr>
            <a:r>
              <a:rPr lang="en-US"/>
              <a:t>7 Lean experts representing every Brink’s region (led by Jamal Powell)</a:t>
            </a:r>
          </a:p>
          <a:p>
            <a:pPr marL="344488" indent="-146050">
              <a:spcAft>
                <a:spcPts val="1000"/>
              </a:spcAft>
            </a:pPr>
            <a:r>
              <a:rPr lang="en-US"/>
              <a:t>Develop and support Lean implementation </a:t>
            </a:r>
          </a:p>
          <a:p>
            <a:pPr marL="344488" indent="-146050">
              <a:spcAft>
                <a:spcPts val="2000"/>
              </a:spcAft>
            </a:pPr>
            <a:r>
              <a:rPr lang="en-US"/>
              <a:t>Work closely with finance, training and communications</a:t>
            </a:r>
          </a:p>
          <a:p>
            <a:pPr marL="7938" indent="0">
              <a:spcAft>
                <a:spcPts val="600"/>
              </a:spcAft>
              <a:buNone/>
            </a:pPr>
            <a:r>
              <a:rPr lang="en-US" b="1"/>
              <a:t>Lean Champions – Local Implementation &amp; Communications</a:t>
            </a:r>
          </a:p>
          <a:p>
            <a:pPr marL="344488" indent="-146050">
              <a:spcAft>
                <a:spcPts val="1000"/>
              </a:spcAft>
            </a:pPr>
            <a:r>
              <a:rPr lang="en-US"/>
              <a:t>Stay informed about Lean activities and expectations by working closely with your regional leader</a:t>
            </a:r>
          </a:p>
          <a:p>
            <a:pPr marL="344488" indent="-146050">
              <a:spcAft>
                <a:spcPts val="2000"/>
              </a:spcAft>
            </a:pPr>
            <a:r>
              <a:rPr lang="en-US"/>
              <a:t>Work with GM and HR to administer and communicate about Lean at local level</a:t>
            </a:r>
          </a:p>
          <a:p>
            <a:pPr marL="7938" indent="0">
              <a:spcAft>
                <a:spcPts val="600"/>
              </a:spcAft>
              <a:buNone/>
            </a:pPr>
            <a:r>
              <a:rPr lang="en-US" b="1"/>
              <a:t>Lean Coaches – Local Guidance</a:t>
            </a:r>
          </a:p>
          <a:p>
            <a:pPr marL="344488" indent="-146050">
              <a:spcAft>
                <a:spcPts val="1000"/>
              </a:spcAft>
            </a:pPr>
            <a:r>
              <a:rPr lang="en-US"/>
              <a:t>Walk alongside employees as they learn and implement Lean</a:t>
            </a:r>
          </a:p>
          <a:p>
            <a:pPr marL="344488" indent="-146050">
              <a:spcAft>
                <a:spcPts val="2000"/>
              </a:spcAft>
            </a:pPr>
            <a:r>
              <a:rPr lang="en-US"/>
              <a:t>Work in coordination with regional leader and Lean Champion </a:t>
            </a:r>
          </a:p>
        </p:txBody>
      </p:sp>
      <p:sp>
        <p:nvSpPr>
          <p:cNvPr id="4" name="Footer Placeholder 3">
            <a:extLst>
              <a:ext uri="{FF2B5EF4-FFF2-40B4-BE49-F238E27FC236}">
                <a16:creationId xmlns:a16="http://schemas.microsoft.com/office/drawing/2014/main" id="{80E32C1D-8DC7-9B43-89DE-8ACA8A79EC0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8189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8156-755B-804B-817D-AAE57A925319}"/>
              </a:ext>
            </a:extLst>
          </p:cNvPr>
          <p:cNvSpPr>
            <a:spLocks noGrp="1"/>
          </p:cNvSpPr>
          <p:nvPr>
            <p:ph type="title"/>
          </p:nvPr>
        </p:nvSpPr>
        <p:spPr/>
        <p:txBody>
          <a:bodyPr/>
          <a:lstStyle/>
          <a:p>
            <a:r>
              <a:rPr lang="en-US"/>
              <a:t>Operational Excellence Committee | Expert Support</a:t>
            </a:r>
          </a:p>
        </p:txBody>
      </p:sp>
      <p:sp>
        <p:nvSpPr>
          <p:cNvPr id="3" name="Footer Placeholder 2">
            <a:extLst>
              <a:ext uri="{FF2B5EF4-FFF2-40B4-BE49-F238E27FC236}">
                <a16:creationId xmlns:a16="http://schemas.microsoft.com/office/drawing/2014/main" id="{5E0EBE86-D4B1-CD45-A98E-46870DD1F902}"/>
              </a:ext>
            </a:extLst>
          </p:cNvPr>
          <p:cNvSpPr>
            <a:spLocks noGrp="1"/>
          </p:cNvSpPr>
          <p:nvPr>
            <p:ph type="ftr" sz="quarter" idx="3"/>
          </p:nvPr>
        </p:nvSpPr>
        <p:spPr/>
        <p:txBody>
          <a:bodyPr/>
          <a:lstStyle/>
          <a:p>
            <a:r>
              <a:rPr lang="en-US" dirty="0"/>
              <a:t>Confidential. For Internal Use Only – Do Not Duplicate or Distribute</a:t>
            </a:r>
          </a:p>
        </p:txBody>
      </p:sp>
      <p:sp>
        <p:nvSpPr>
          <p:cNvPr id="4" name="TextBox 3">
            <a:extLst>
              <a:ext uri="{FF2B5EF4-FFF2-40B4-BE49-F238E27FC236}">
                <a16:creationId xmlns:a16="http://schemas.microsoft.com/office/drawing/2014/main" id="{DB4700D9-3F7F-3B45-B48D-055B0D75327F}"/>
              </a:ext>
            </a:extLst>
          </p:cNvPr>
          <p:cNvSpPr txBox="1"/>
          <p:nvPr/>
        </p:nvSpPr>
        <p:spPr>
          <a:xfrm>
            <a:off x="647701" y="5915526"/>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Contact your regional experts for help with planning and execution of Lean initiatives</a:t>
            </a:r>
          </a:p>
        </p:txBody>
      </p:sp>
      <p:grpSp>
        <p:nvGrpSpPr>
          <p:cNvPr id="28" name="Group 27">
            <a:extLst>
              <a:ext uri="{FF2B5EF4-FFF2-40B4-BE49-F238E27FC236}">
                <a16:creationId xmlns:a16="http://schemas.microsoft.com/office/drawing/2014/main" id="{9A080616-B834-2544-95E2-E644604A1F9C}"/>
              </a:ext>
            </a:extLst>
          </p:cNvPr>
          <p:cNvGrpSpPr/>
          <p:nvPr/>
        </p:nvGrpSpPr>
        <p:grpSpPr>
          <a:xfrm>
            <a:off x="6359390" y="1136090"/>
            <a:ext cx="1623316" cy="2084652"/>
            <a:chOff x="6175324" y="1136090"/>
            <a:chExt cx="1623316" cy="2084652"/>
          </a:xfrm>
        </p:grpSpPr>
        <p:sp>
          <p:nvSpPr>
            <p:cNvPr id="6" name="TextBox 5">
              <a:extLst>
                <a:ext uri="{FF2B5EF4-FFF2-40B4-BE49-F238E27FC236}">
                  <a16:creationId xmlns:a16="http://schemas.microsoft.com/office/drawing/2014/main" id="{46E464A7-BDBA-894B-82E0-CD4C56743C77}"/>
                </a:ext>
              </a:extLst>
            </p:cNvPr>
            <p:cNvSpPr txBox="1"/>
            <p:nvPr/>
          </p:nvSpPr>
          <p:spPr>
            <a:xfrm>
              <a:off x="6175324" y="2851410"/>
              <a:ext cx="1623316" cy="369332"/>
            </a:xfrm>
            <a:prstGeom prst="rect">
              <a:avLst/>
            </a:prstGeom>
          </p:spPr>
          <p:txBody>
            <a:bodyPr wrap="square" lIns="0" tIns="0" rIns="0" bIns="0" rtlCol="0">
              <a:spAutoFit/>
            </a:bodyPr>
            <a:lstStyle/>
            <a:p>
              <a:pPr algn="ctr"/>
              <a:r>
                <a:rPr lang="en-US" sz="1400" b="1" dirty="0"/>
                <a:t>John </a:t>
              </a:r>
              <a:r>
                <a:rPr lang="en-US" sz="1400" b="1" dirty="0" err="1"/>
                <a:t>McClymont</a:t>
              </a:r>
              <a:endParaRPr lang="en-US" sz="1400" b="1" dirty="0"/>
            </a:p>
            <a:p>
              <a:pPr algn="ctr">
                <a:lnSpc>
                  <a:spcPts val="1220"/>
                </a:lnSpc>
              </a:pPr>
              <a:r>
                <a:rPr lang="en-US" sz="1100" dirty="0"/>
                <a:t>Canada</a:t>
              </a:r>
            </a:p>
          </p:txBody>
        </p:sp>
        <p:pic>
          <p:nvPicPr>
            <p:cNvPr id="7" name="Picture 6">
              <a:extLst>
                <a:ext uri="{FF2B5EF4-FFF2-40B4-BE49-F238E27FC236}">
                  <a16:creationId xmlns:a16="http://schemas.microsoft.com/office/drawing/2014/main" id="{7880BD44-2B48-A241-9CF9-E06E72241A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3649" y="1136090"/>
              <a:ext cx="1266667" cy="1686772"/>
            </a:xfrm>
            <a:prstGeom prst="rect">
              <a:avLst/>
            </a:prstGeom>
            <a:ln w="6350">
              <a:solidFill>
                <a:schemeClr val="bg1">
                  <a:lumMod val="85000"/>
                </a:schemeClr>
              </a:solidFill>
            </a:ln>
          </p:spPr>
        </p:pic>
      </p:grpSp>
      <p:grpSp>
        <p:nvGrpSpPr>
          <p:cNvPr id="27" name="Group 26">
            <a:extLst>
              <a:ext uri="{FF2B5EF4-FFF2-40B4-BE49-F238E27FC236}">
                <a16:creationId xmlns:a16="http://schemas.microsoft.com/office/drawing/2014/main" id="{01C98A31-2E79-0542-A457-33974C307F60}"/>
              </a:ext>
            </a:extLst>
          </p:cNvPr>
          <p:cNvGrpSpPr/>
          <p:nvPr/>
        </p:nvGrpSpPr>
        <p:grpSpPr>
          <a:xfrm>
            <a:off x="4225210" y="1136090"/>
            <a:ext cx="1627632" cy="2075508"/>
            <a:chOff x="4549768" y="1136090"/>
            <a:chExt cx="1627632" cy="2075508"/>
          </a:xfrm>
        </p:grpSpPr>
        <p:sp>
          <p:nvSpPr>
            <p:cNvPr id="9" name="TextBox 8">
              <a:extLst>
                <a:ext uri="{FF2B5EF4-FFF2-40B4-BE49-F238E27FC236}">
                  <a16:creationId xmlns:a16="http://schemas.microsoft.com/office/drawing/2014/main" id="{6332E5C9-7E05-F241-BD28-115C9C107C3D}"/>
                </a:ext>
              </a:extLst>
            </p:cNvPr>
            <p:cNvSpPr txBox="1"/>
            <p:nvPr/>
          </p:nvSpPr>
          <p:spPr>
            <a:xfrm>
              <a:off x="4549768" y="2842266"/>
              <a:ext cx="1627632" cy="369332"/>
            </a:xfrm>
            <a:prstGeom prst="rect">
              <a:avLst/>
            </a:prstGeom>
          </p:spPr>
          <p:txBody>
            <a:bodyPr wrap="square" lIns="0" tIns="0" rIns="0" bIns="0" rtlCol="0">
              <a:spAutoFit/>
            </a:bodyPr>
            <a:lstStyle/>
            <a:p>
              <a:pPr algn="ctr"/>
              <a:r>
                <a:rPr lang="en-US" sz="1400" b="1" dirty="0"/>
                <a:t>Jeff </a:t>
              </a:r>
              <a:r>
                <a:rPr lang="en-US" sz="1400" b="1" dirty="0" err="1"/>
                <a:t>Klabunde</a:t>
              </a:r>
              <a:endParaRPr lang="en-US" sz="1400" b="1" dirty="0"/>
            </a:p>
            <a:p>
              <a:pPr algn="ctr">
                <a:lnSpc>
                  <a:spcPts val="1220"/>
                </a:lnSpc>
              </a:pPr>
              <a:r>
                <a:rPr lang="en-US" sz="1100" dirty="0"/>
                <a:t>United States</a:t>
              </a:r>
            </a:p>
          </p:txBody>
        </p:sp>
        <p:pic>
          <p:nvPicPr>
            <p:cNvPr id="10" name="Picture 9">
              <a:extLst>
                <a:ext uri="{FF2B5EF4-FFF2-40B4-BE49-F238E27FC236}">
                  <a16:creationId xmlns:a16="http://schemas.microsoft.com/office/drawing/2014/main" id="{E80CEC62-0907-6444-BD9C-D0CBB3BDD9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3646" y="1136090"/>
              <a:ext cx="1259876" cy="1677727"/>
            </a:xfrm>
            <a:prstGeom prst="rect">
              <a:avLst/>
            </a:prstGeom>
            <a:ln w="6350">
              <a:solidFill>
                <a:schemeClr val="bg1">
                  <a:lumMod val="85000"/>
                </a:schemeClr>
              </a:solidFill>
            </a:ln>
          </p:spPr>
        </p:pic>
      </p:grpSp>
      <p:grpSp>
        <p:nvGrpSpPr>
          <p:cNvPr id="26" name="Group 25">
            <a:extLst>
              <a:ext uri="{FF2B5EF4-FFF2-40B4-BE49-F238E27FC236}">
                <a16:creationId xmlns:a16="http://schemas.microsoft.com/office/drawing/2014/main" id="{D6B661B9-FC17-8447-A523-3794E005F27F}"/>
              </a:ext>
            </a:extLst>
          </p:cNvPr>
          <p:cNvGrpSpPr/>
          <p:nvPr/>
        </p:nvGrpSpPr>
        <p:grpSpPr>
          <a:xfrm>
            <a:off x="2091030" y="1136091"/>
            <a:ext cx="1627632" cy="2066363"/>
            <a:chOff x="1980294" y="1136091"/>
            <a:chExt cx="1627632" cy="2066363"/>
          </a:xfrm>
        </p:grpSpPr>
        <p:sp>
          <p:nvSpPr>
            <p:cNvPr id="12" name="TextBox 11">
              <a:extLst>
                <a:ext uri="{FF2B5EF4-FFF2-40B4-BE49-F238E27FC236}">
                  <a16:creationId xmlns:a16="http://schemas.microsoft.com/office/drawing/2014/main" id="{F203A947-2711-8540-9575-3F72E2E7E139}"/>
                </a:ext>
              </a:extLst>
            </p:cNvPr>
            <p:cNvSpPr txBox="1"/>
            <p:nvPr/>
          </p:nvSpPr>
          <p:spPr>
            <a:xfrm>
              <a:off x="1980294" y="2833122"/>
              <a:ext cx="1627632" cy="369332"/>
            </a:xfrm>
            <a:prstGeom prst="rect">
              <a:avLst/>
            </a:prstGeom>
          </p:spPr>
          <p:txBody>
            <a:bodyPr wrap="square" lIns="0" tIns="0" rIns="0" bIns="0" rtlCol="0">
              <a:spAutoFit/>
            </a:bodyPr>
            <a:lstStyle/>
            <a:p>
              <a:pPr algn="ctr"/>
              <a:r>
                <a:rPr lang="en-US" sz="1400" b="1" dirty="0"/>
                <a:t>James Hennessy</a:t>
              </a:r>
            </a:p>
            <a:p>
              <a:pPr algn="ctr">
                <a:lnSpc>
                  <a:spcPts val="1220"/>
                </a:lnSpc>
              </a:pPr>
              <a:r>
                <a:rPr lang="en-US" sz="1100" dirty="0"/>
                <a:t>BGS</a:t>
              </a:r>
            </a:p>
          </p:txBody>
        </p:sp>
        <p:pic>
          <p:nvPicPr>
            <p:cNvPr id="13" name="Picture 12">
              <a:extLst>
                <a:ext uri="{FF2B5EF4-FFF2-40B4-BE49-F238E27FC236}">
                  <a16:creationId xmlns:a16="http://schemas.microsoft.com/office/drawing/2014/main" id="{581E3119-0287-2747-937F-F713DCCB898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6782"/>
                      </a14:imgEffect>
                      <a14:imgEffect>
                        <a14:brightnessContrast bright="7000"/>
                      </a14:imgEffect>
                    </a14:imgLayer>
                  </a14:imgProps>
                </a:ext>
                <a:ext uri="{28A0092B-C50C-407E-A947-70E740481C1C}">
                  <a14:useLocalDpi xmlns:a14="http://schemas.microsoft.com/office/drawing/2010/main"/>
                </a:ext>
              </a:extLst>
            </a:blip>
            <a:srcRect/>
            <a:stretch/>
          </p:blipFill>
          <p:spPr>
            <a:xfrm rot="5400000">
              <a:off x="1964042" y="1343641"/>
              <a:ext cx="1660136" cy="1245035"/>
            </a:xfrm>
            <a:prstGeom prst="rect">
              <a:avLst/>
            </a:prstGeom>
            <a:ln w="6350">
              <a:solidFill>
                <a:schemeClr val="bg1">
                  <a:lumMod val="85000"/>
                </a:schemeClr>
              </a:solidFill>
            </a:ln>
          </p:spPr>
        </p:pic>
      </p:grpSp>
      <p:grpSp>
        <p:nvGrpSpPr>
          <p:cNvPr id="29" name="Group 28">
            <a:extLst>
              <a:ext uri="{FF2B5EF4-FFF2-40B4-BE49-F238E27FC236}">
                <a16:creationId xmlns:a16="http://schemas.microsoft.com/office/drawing/2014/main" id="{5FEF8071-C704-6C43-8F67-F1CCD656C21C}"/>
              </a:ext>
            </a:extLst>
          </p:cNvPr>
          <p:cNvGrpSpPr/>
          <p:nvPr/>
        </p:nvGrpSpPr>
        <p:grpSpPr>
          <a:xfrm>
            <a:off x="8489253" y="1136090"/>
            <a:ext cx="1627632" cy="2093796"/>
            <a:chOff x="8048994" y="1136090"/>
            <a:chExt cx="1627632" cy="2093796"/>
          </a:xfrm>
        </p:grpSpPr>
        <p:sp>
          <p:nvSpPr>
            <p:cNvPr id="15" name="TextBox 14">
              <a:extLst>
                <a:ext uri="{FF2B5EF4-FFF2-40B4-BE49-F238E27FC236}">
                  <a16:creationId xmlns:a16="http://schemas.microsoft.com/office/drawing/2014/main" id="{D1B37F29-7084-6A44-93AC-A7FFBDE8A29B}"/>
                </a:ext>
              </a:extLst>
            </p:cNvPr>
            <p:cNvSpPr txBox="1"/>
            <p:nvPr/>
          </p:nvSpPr>
          <p:spPr>
            <a:xfrm>
              <a:off x="8048994" y="2860554"/>
              <a:ext cx="1627632" cy="369332"/>
            </a:xfrm>
            <a:prstGeom prst="rect">
              <a:avLst/>
            </a:prstGeom>
          </p:spPr>
          <p:txBody>
            <a:bodyPr wrap="square" lIns="0" tIns="0" rIns="0" bIns="0" rtlCol="0">
              <a:spAutoFit/>
            </a:bodyPr>
            <a:lstStyle/>
            <a:p>
              <a:pPr algn="ctr"/>
              <a:r>
                <a:rPr lang="en-US" sz="1400" b="1" dirty="0"/>
                <a:t>Raluca </a:t>
              </a:r>
              <a:r>
                <a:rPr lang="en-US" sz="1400" b="1" dirty="0" err="1"/>
                <a:t>Meledjiev</a:t>
              </a:r>
              <a:endParaRPr lang="en-US" sz="1400" b="1" dirty="0"/>
            </a:p>
            <a:p>
              <a:pPr algn="ctr">
                <a:lnSpc>
                  <a:spcPts val="1220"/>
                </a:lnSpc>
              </a:pPr>
              <a:r>
                <a:rPr lang="en-US" sz="1100" dirty="0"/>
                <a:t>Asia Pacific and BGS</a:t>
              </a:r>
            </a:p>
          </p:txBody>
        </p:sp>
        <p:pic>
          <p:nvPicPr>
            <p:cNvPr id="16" name="Picture 15">
              <a:extLst>
                <a:ext uri="{FF2B5EF4-FFF2-40B4-BE49-F238E27FC236}">
                  <a16:creationId xmlns:a16="http://schemas.microsoft.com/office/drawing/2014/main" id="{98B48490-780E-DC44-AFB6-483CA7586A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24291" y="1136090"/>
              <a:ext cx="1277038" cy="1699782"/>
            </a:xfrm>
            <a:prstGeom prst="rect">
              <a:avLst/>
            </a:prstGeom>
            <a:ln w="6350">
              <a:solidFill>
                <a:schemeClr val="bg1">
                  <a:lumMod val="85000"/>
                </a:schemeClr>
              </a:solidFill>
            </a:ln>
          </p:spPr>
        </p:pic>
      </p:grpSp>
      <p:grpSp>
        <p:nvGrpSpPr>
          <p:cNvPr id="30" name="Group 29">
            <a:extLst>
              <a:ext uri="{FF2B5EF4-FFF2-40B4-BE49-F238E27FC236}">
                <a16:creationId xmlns:a16="http://schemas.microsoft.com/office/drawing/2014/main" id="{EA1B25E1-72E7-B346-BD3E-DC0810228200}"/>
              </a:ext>
            </a:extLst>
          </p:cNvPr>
          <p:cNvGrpSpPr/>
          <p:nvPr/>
        </p:nvGrpSpPr>
        <p:grpSpPr>
          <a:xfrm>
            <a:off x="3158120" y="3468995"/>
            <a:ext cx="1627632" cy="2337329"/>
            <a:chOff x="3612504" y="3397578"/>
            <a:chExt cx="1627632" cy="2337329"/>
          </a:xfrm>
        </p:grpSpPr>
        <p:sp>
          <p:nvSpPr>
            <p:cNvPr id="18" name="TextBox 17">
              <a:extLst>
                <a:ext uri="{FF2B5EF4-FFF2-40B4-BE49-F238E27FC236}">
                  <a16:creationId xmlns:a16="http://schemas.microsoft.com/office/drawing/2014/main" id="{D4E9B955-883D-5F4D-93BC-EB4F6CD76EA7}"/>
                </a:ext>
              </a:extLst>
            </p:cNvPr>
            <p:cNvSpPr txBox="1"/>
            <p:nvPr/>
          </p:nvSpPr>
          <p:spPr>
            <a:xfrm>
              <a:off x="3612504" y="5150132"/>
              <a:ext cx="1627632" cy="584775"/>
            </a:xfrm>
            <a:prstGeom prst="rect">
              <a:avLst/>
            </a:prstGeom>
          </p:spPr>
          <p:txBody>
            <a:bodyPr wrap="square" lIns="0" tIns="0" rIns="0" bIns="0" rtlCol="0">
              <a:spAutoFit/>
            </a:bodyPr>
            <a:lstStyle/>
            <a:p>
              <a:pPr algn="ctr"/>
              <a:r>
                <a:rPr lang="en-US" sz="1400" b="1" dirty="0"/>
                <a:t>Priscila </a:t>
              </a:r>
              <a:r>
                <a:rPr lang="en-US" sz="1400" b="1" dirty="0" err="1"/>
                <a:t>Palhares</a:t>
              </a:r>
              <a:r>
                <a:rPr lang="en-US" sz="1400" b="1" dirty="0"/>
                <a:t> Mendes</a:t>
              </a:r>
            </a:p>
            <a:p>
              <a:pPr algn="ctr">
                <a:lnSpc>
                  <a:spcPts val="1220"/>
                </a:lnSpc>
              </a:pPr>
              <a:r>
                <a:rPr lang="en-US" sz="1100" dirty="0"/>
                <a:t>Latin America</a:t>
              </a:r>
            </a:p>
          </p:txBody>
        </p:sp>
        <p:pic>
          <p:nvPicPr>
            <p:cNvPr id="19" name="Picture 18">
              <a:extLst>
                <a:ext uri="{FF2B5EF4-FFF2-40B4-BE49-F238E27FC236}">
                  <a16:creationId xmlns:a16="http://schemas.microsoft.com/office/drawing/2014/main" id="{5806D12E-3A7B-3E43-8F94-EC6D35E0DB6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1000"/>
                      </a14:imgEffect>
                    </a14:imgLayer>
                  </a14:imgProps>
                </a:ext>
                <a:ext uri="{28A0092B-C50C-407E-A947-70E740481C1C}">
                  <a14:useLocalDpi xmlns:a14="http://schemas.microsoft.com/office/drawing/2010/main"/>
                </a:ext>
              </a:extLst>
            </a:blip>
            <a:srcRect/>
            <a:stretch/>
          </p:blipFill>
          <p:spPr>
            <a:xfrm>
              <a:off x="3783085" y="3397578"/>
              <a:ext cx="1286470" cy="1715169"/>
            </a:xfrm>
            <a:prstGeom prst="rect">
              <a:avLst/>
            </a:prstGeom>
            <a:ln w="6350">
              <a:solidFill>
                <a:schemeClr val="bg1">
                  <a:lumMod val="85000"/>
                </a:schemeClr>
              </a:solidFill>
            </a:ln>
          </p:spPr>
        </p:pic>
      </p:grpSp>
      <p:grpSp>
        <p:nvGrpSpPr>
          <p:cNvPr id="32" name="Group 31">
            <a:extLst>
              <a:ext uri="{FF2B5EF4-FFF2-40B4-BE49-F238E27FC236}">
                <a16:creationId xmlns:a16="http://schemas.microsoft.com/office/drawing/2014/main" id="{091A0B0E-5FEC-5A4E-BFD7-1512F39ED22D}"/>
              </a:ext>
            </a:extLst>
          </p:cNvPr>
          <p:cNvGrpSpPr/>
          <p:nvPr/>
        </p:nvGrpSpPr>
        <p:grpSpPr>
          <a:xfrm>
            <a:off x="7422164" y="3468995"/>
            <a:ext cx="1627632" cy="2275774"/>
            <a:chOff x="7224226" y="3397578"/>
            <a:chExt cx="1627632" cy="2275774"/>
          </a:xfrm>
        </p:grpSpPr>
        <p:sp>
          <p:nvSpPr>
            <p:cNvPr id="21" name="TextBox 20">
              <a:extLst>
                <a:ext uri="{FF2B5EF4-FFF2-40B4-BE49-F238E27FC236}">
                  <a16:creationId xmlns:a16="http://schemas.microsoft.com/office/drawing/2014/main" id="{9F69F6F1-3355-544B-B958-6898E1AC85D4}"/>
                </a:ext>
              </a:extLst>
            </p:cNvPr>
            <p:cNvSpPr txBox="1"/>
            <p:nvPr/>
          </p:nvSpPr>
          <p:spPr>
            <a:xfrm>
              <a:off x="7224226" y="5150132"/>
              <a:ext cx="1627632" cy="523220"/>
            </a:xfrm>
            <a:prstGeom prst="rect">
              <a:avLst/>
            </a:prstGeom>
          </p:spPr>
          <p:txBody>
            <a:bodyPr wrap="square" lIns="0" tIns="0" rIns="0" bIns="0" rtlCol="0">
              <a:spAutoFit/>
            </a:bodyPr>
            <a:lstStyle/>
            <a:p>
              <a:pPr algn="ctr"/>
              <a:r>
                <a:rPr lang="en-US" sz="1400" b="1" dirty="0"/>
                <a:t>Jamal Powell</a:t>
              </a:r>
            </a:p>
            <a:p>
              <a:pPr algn="ctr">
                <a:lnSpc>
                  <a:spcPts val="1220"/>
                </a:lnSpc>
              </a:pPr>
              <a:r>
                <a:rPr lang="en-US" sz="1100" dirty="0"/>
                <a:t>VP Operational Excellence</a:t>
              </a:r>
            </a:p>
          </p:txBody>
        </p:sp>
        <p:pic>
          <p:nvPicPr>
            <p:cNvPr id="22" name="Picture 21">
              <a:extLst>
                <a:ext uri="{FF2B5EF4-FFF2-40B4-BE49-F238E27FC236}">
                  <a16:creationId xmlns:a16="http://schemas.microsoft.com/office/drawing/2014/main" id="{F7848F2B-251A-8643-B873-BC18C4B983D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394807" y="3397578"/>
              <a:ext cx="1286470" cy="1718291"/>
            </a:xfrm>
            <a:prstGeom prst="rect">
              <a:avLst/>
            </a:prstGeom>
            <a:ln w="6350">
              <a:solidFill>
                <a:schemeClr val="bg1">
                  <a:lumMod val="85000"/>
                </a:schemeClr>
              </a:solidFill>
            </a:ln>
          </p:spPr>
        </p:pic>
      </p:grpSp>
      <p:grpSp>
        <p:nvGrpSpPr>
          <p:cNvPr id="31" name="Group 30">
            <a:extLst>
              <a:ext uri="{FF2B5EF4-FFF2-40B4-BE49-F238E27FC236}">
                <a16:creationId xmlns:a16="http://schemas.microsoft.com/office/drawing/2014/main" id="{0C673C92-0BA8-F240-8A85-F4E4C333A73F}"/>
              </a:ext>
            </a:extLst>
          </p:cNvPr>
          <p:cNvGrpSpPr/>
          <p:nvPr/>
        </p:nvGrpSpPr>
        <p:grpSpPr>
          <a:xfrm>
            <a:off x="5292300" y="3468995"/>
            <a:ext cx="1627632" cy="2275774"/>
            <a:chOff x="5350689" y="3397578"/>
            <a:chExt cx="1627632" cy="2275774"/>
          </a:xfrm>
        </p:grpSpPr>
        <p:sp>
          <p:nvSpPr>
            <p:cNvPr id="24" name="TextBox 23">
              <a:extLst>
                <a:ext uri="{FF2B5EF4-FFF2-40B4-BE49-F238E27FC236}">
                  <a16:creationId xmlns:a16="http://schemas.microsoft.com/office/drawing/2014/main" id="{EBB35078-0AC0-6442-B8FE-7361FC21BAB1}"/>
                </a:ext>
              </a:extLst>
            </p:cNvPr>
            <p:cNvSpPr txBox="1"/>
            <p:nvPr/>
          </p:nvSpPr>
          <p:spPr>
            <a:xfrm>
              <a:off x="5350689" y="5150132"/>
              <a:ext cx="1627632" cy="523220"/>
            </a:xfrm>
            <a:prstGeom prst="rect">
              <a:avLst/>
            </a:prstGeom>
          </p:spPr>
          <p:txBody>
            <a:bodyPr wrap="square" lIns="0" tIns="0" rIns="0" bIns="0" rtlCol="0">
              <a:spAutoFit/>
            </a:bodyPr>
            <a:lstStyle/>
            <a:p>
              <a:pPr algn="ctr"/>
              <a:r>
                <a:rPr lang="en-US" sz="1400" b="1" dirty="0"/>
                <a:t>Michalis </a:t>
              </a:r>
              <a:r>
                <a:rPr lang="en-US" sz="1400" b="1" dirty="0" err="1"/>
                <a:t>Papakis</a:t>
              </a:r>
              <a:endParaRPr lang="en-US" sz="1400" b="1" dirty="0"/>
            </a:p>
            <a:p>
              <a:pPr algn="ctr">
                <a:lnSpc>
                  <a:spcPts val="1220"/>
                </a:lnSpc>
              </a:pPr>
              <a:r>
                <a:rPr lang="en-US" sz="1100" dirty="0"/>
                <a:t>Brink’s Europe, </a:t>
              </a:r>
              <a:br>
                <a:rPr lang="en-US" sz="1100" dirty="0"/>
              </a:br>
              <a:r>
                <a:rPr lang="en-US" sz="1100" dirty="0"/>
                <a:t>Middle East and Africa</a:t>
              </a:r>
            </a:p>
          </p:txBody>
        </p:sp>
        <p:pic>
          <p:nvPicPr>
            <p:cNvPr id="25" name="Picture 24">
              <a:extLst>
                <a:ext uri="{FF2B5EF4-FFF2-40B4-BE49-F238E27FC236}">
                  <a16:creationId xmlns:a16="http://schemas.microsoft.com/office/drawing/2014/main" id="{01AAE096-C37D-054E-8CAD-2E0ACCDD6C0B}"/>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6751"/>
                      </a14:imgEffect>
                    </a14:imgLayer>
                  </a14:imgProps>
                </a:ext>
                <a:ext uri="{28A0092B-C50C-407E-A947-70E740481C1C}">
                  <a14:useLocalDpi xmlns:a14="http://schemas.microsoft.com/office/drawing/2010/main"/>
                </a:ext>
              </a:extLst>
            </a:blip>
            <a:srcRect/>
            <a:stretch/>
          </p:blipFill>
          <p:spPr>
            <a:xfrm>
              <a:off x="5521270" y="3397578"/>
              <a:ext cx="1286470" cy="1715169"/>
            </a:xfrm>
            <a:prstGeom prst="rect">
              <a:avLst/>
            </a:prstGeom>
            <a:ln w="6350">
              <a:solidFill>
                <a:schemeClr val="bg1">
                  <a:lumMod val="85000"/>
                </a:schemeClr>
              </a:solidFill>
            </a:ln>
          </p:spPr>
        </p:pic>
      </p:grpSp>
    </p:spTree>
    <p:extLst>
      <p:ext uri="{BB962C8B-B14F-4D97-AF65-F5344CB8AC3E}">
        <p14:creationId xmlns:p14="http://schemas.microsoft.com/office/powerpoint/2010/main" val="18981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ks_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2021" id="{0906AB56-206C-7047-B4DB-93BDFB87B381}" vid="{62352836-0FE6-7A4B-87DA-F7A63ADA0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9045</TotalTime>
  <Words>1768</Words>
  <Application>Microsoft Macintosh PowerPoint</Application>
  <PresentationFormat>Widescreen</PresentationFormat>
  <Paragraphs>191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(null)</vt:lpstr>
      <vt:lpstr>System Font Regular</vt:lpstr>
      <vt:lpstr>Arial</vt:lpstr>
      <vt:lpstr>Calibri</vt:lpstr>
      <vt:lpstr>Brinks_2021</vt:lpstr>
      <vt:lpstr>Instructions</vt:lpstr>
      <vt:lpstr>Lean Champions</vt:lpstr>
      <vt:lpstr>Agenda</vt:lpstr>
      <vt:lpstr>About Lean – Overview </vt:lpstr>
      <vt:lpstr>How Lean Helps Employees </vt:lpstr>
      <vt:lpstr>Where We Are with Global Rollout </vt:lpstr>
      <vt:lpstr>Where We’re Going</vt:lpstr>
      <vt:lpstr>Roles and Responsibilities</vt:lpstr>
      <vt:lpstr>Operational Excellence Committee | Expert Support</vt:lpstr>
      <vt:lpstr>Additional Support &amp; Resources</vt:lpstr>
      <vt:lpstr>What’s Next</vt:lpstr>
      <vt:lpstr>PowerPoint Presentation</vt:lpstr>
    </vt:vector>
  </TitlesOfParts>
  <Company>Brink's,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1 (SP1) Targets Exceeded Substantial Value Created for Shareholders</dc:title>
  <dc:creator>Bonnie Hamilton</dc:creator>
  <cp:lastModifiedBy>Becky Ofarrell</cp:lastModifiedBy>
  <cp:revision>460</cp:revision>
  <cp:lastPrinted>2021-11-16T14:01:36Z</cp:lastPrinted>
  <dcterms:created xsi:type="dcterms:W3CDTF">2021-10-11T13:39:33Z</dcterms:created>
  <dcterms:modified xsi:type="dcterms:W3CDTF">2022-03-10T16:57:44Z</dcterms:modified>
</cp:coreProperties>
</file>